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545" r:id="rId3"/>
    <p:sldId id="549" r:id="rId4"/>
    <p:sldId id="597" r:id="rId5"/>
    <p:sldId id="271" r:id="rId6"/>
    <p:sldId id="590" r:id="rId7"/>
    <p:sldId id="580" r:id="rId8"/>
    <p:sldId id="586" r:id="rId9"/>
    <p:sldId id="582" r:id="rId10"/>
    <p:sldId id="567" r:id="rId11"/>
    <p:sldId id="583" r:id="rId12"/>
    <p:sldId id="598" r:id="rId13"/>
    <p:sldId id="581" r:id="rId14"/>
    <p:sldId id="599" r:id="rId15"/>
    <p:sldId id="584" r:id="rId16"/>
    <p:sldId id="600" r:id="rId17"/>
    <p:sldId id="601" r:id="rId18"/>
    <p:sldId id="602" r:id="rId19"/>
    <p:sldId id="585" r:id="rId20"/>
    <p:sldId id="591" r:id="rId21"/>
    <p:sldId id="587" r:id="rId22"/>
    <p:sldId id="603" r:id="rId23"/>
    <p:sldId id="589" r:id="rId24"/>
    <p:sldId id="588" r:id="rId25"/>
    <p:sldId id="592" r:id="rId26"/>
    <p:sldId id="572" r:id="rId27"/>
    <p:sldId id="613" r:id="rId28"/>
    <p:sldId id="614" r:id="rId29"/>
    <p:sldId id="615" r:id="rId30"/>
    <p:sldId id="593" r:id="rId31"/>
    <p:sldId id="594" r:id="rId32"/>
    <p:sldId id="605" r:id="rId33"/>
    <p:sldId id="595" r:id="rId34"/>
    <p:sldId id="606" r:id="rId35"/>
    <p:sldId id="607" r:id="rId36"/>
    <p:sldId id="608" r:id="rId37"/>
    <p:sldId id="604" r:id="rId38"/>
    <p:sldId id="596" r:id="rId39"/>
    <p:sldId id="611" r:id="rId40"/>
    <p:sldId id="616" r:id="rId41"/>
    <p:sldId id="612" r:id="rId42"/>
    <p:sldId id="546" r:id="rId43"/>
    <p:sldId id="510" r:id="rId44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70C0"/>
    <a:srgbClr val="CCECFF"/>
    <a:srgbClr val="CCCCFF"/>
    <a:srgbClr val="FFCCFF"/>
    <a:srgbClr val="FF99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Exemplos de 2 URL (em baixo) em referências bibliográficas de um trabalho académico de 2015 disponível na Plataforma SciELO (URL de cima)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924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</a:t>
            </a:r>
            <a:r>
              <a:rPr lang="en-US" dirty="0" err="1"/>
              <a:t>metadados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397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dos metadados.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823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Segunda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10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Primeira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162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224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O conjunto dos metadados em subdividido em 7 áreas emprestadas na Norma brasileira de descrição arquivística (NOBRADE – tradução do ISAD(G))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580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6022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Exemplo de múltiplos arranjos e de acordo bilateral entre Acervos.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57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Exemplo de múltiplos arranjos e de acordo bilateral entre Acervos.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111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37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40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30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004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56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41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lib.net/col/dpi.inpe.br/banon/2004/02.16.09.30.00/doc/mirrorsearch.cgi?query=cont+index&amp;choice=short&amp;continue=y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d-m09b.sid.inpe.br/urlib.net/www/2020/05.31.18.11?servicesubject=urlRequest&amp;parsedibiurl.ibi=sid.inpe.br/mtc-m19@80/2010/02.09.18.47" TargetMode="External"/><Relationship Id="rId4" Type="http://schemas.openxmlformats.org/officeDocument/2006/relationships/hyperlink" Target="http://urlib.net/sid.inpe.br/mtc-m19@80/2010/02.09.18.47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&amp;parsedibiurl.verblist=GetMetadat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: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DW34P/3KURPA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QABCDSTQQW/4244A3H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8W/3CLC37B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6TNG2E: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mtc-m16d.sid.inpe.br/8JMKD3MGP7W/36TNG2E?mirror=sid.inpe.br/mtc-m19@80/2009/08.21.17.02.53&amp;metadatarepository=sid.inpe.br/mtc-m19@80/2010/02.09.18.47.01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6qtX3pFwXQZ4iE8KMKjdY/KFQ6T?ibiurl.language=pt-BR" TargetMode="External"/><Relationship Id="rId2" Type="http://schemas.openxmlformats.org/officeDocument/2006/relationships/hyperlink" Target="http://urlib.net/rep/83LX3pFwXQZeBBx/BbsHa?ibiurl.language=pt-B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ER446E?ibiurl.language=pt-BR" TargetMode="External"/><Relationship Id="rId5" Type="http://schemas.openxmlformats.org/officeDocument/2006/relationships/hyperlink" Target="http://urlib.net/rep/8JMKD3MGPCW/3EQCC85?ibiurl.language=pt-BR" TargetMode="External"/><Relationship Id="rId4" Type="http://schemas.openxmlformats.org/officeDocument/2006/relationships/hyperlink" Target="http://urlib.net/rep/8JMKD3MGPCW/3DT298S?ibiurl.language=pt-BR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8JMKD3MGP7W/36TNG2E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6qtX3pFwXQZ4iE8KMKjdY/KFQ6T?ibiurl.language=pt-BR" TargetMode="External"/><Relationship Id="rId7" Type="http://schemas.openxmlformats.org/officeDocument/2006/relationships/hyperlink" Target="http://urlib.net/rep/8JMKD3MGPCW/3ER446E?ibiurl.language=pt-BR" TargetMode="External"/><Relationship Id="rId2" Type="http://schemas.openxmlformats.org/officeDocument/2006/relationships/hyperlink" Target="http://urlib.net/rep/8JMKD3MGPCW/3EQCC85?ibiurl.language=pt-B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DT298S?ibiurl.language=pt-BR" TargetMode="External"/><Relationship Id="rId5" Type="http://schemas.openxmlformats.org/officeDocument/2006/relationships/hyperlink" Target="http://urlib.net/rep/8JMKD3MGP7W/36TNG2E" TargetMode="External"/><Relationship Id="rId4" Type="http://schemas.openxmlformats.org/officeDocument/2006/relationships/hyperlink" Target="http://urlib.net/rep/83LX3pFwXQZeBBx/BbsHa?ibiurl.language=pt-BR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urlib.net/rep/6qtX3pFwXQZeBBx/pBvav?ibiurl.language=en" TargetMode="External"/><Relationship Id="rId3" Type="http://schemas.openxmlformats.org/officeDocument/2006/relationships/hyperlink" Target="http://urlib.net/rep/83LX3pFwXQZeBBx/BbsHa?ibiurl.language=pt-BR" TargetMode="External"/><Relationship Id="rId7" Type="http://schemas.openxmlformats.org/officeDocument/2006/relationships/hyperlink" Target="http://urlib.net/rep/8JMKD3MGPCW/3EQCCU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EQCC85?ibiurl.language=pt-BR" TargetMode="External"/><Relationship Id="rId5" Type="http://schemas.openxmlformats.org/officeDocument/2006/relationships/hyperlink" Target="http://urlib.net/rep/8JMKD3MGPCW/3DT298S?ibiurl.language=pt-BR" TargetMode="External"/><Relationship Id="rId4" Type="http://schemas.openxmlformats.org/officeDocument/2006/relationships/hyperlink" Target="http://urlib.net/rep/6qtX3pFwXQZ4iE8KMKjdY/KFQ6T?ibiurl.language=pt-BR" TargetMode="External"/><Relationship Id="rId9" Type="http://schemas.openxmlformats.org/officeDocument/2006/relationships/hyperlink" Target="http://urlib.net/rep/8JMKD3MGPBW34M/3DAJ3FL?ibiurl.language=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zip/83LX3pFwXQZeBBx/AryH" TargetMode="External"/><Relationship Id="rId2" Type="http://schemas.openxmlformats.org/officeDocument/2006/relationships/hyperlink" Target="http://urlib.net/rep/83LX3pFwXQZeBBx/AryH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urlib.net/rep/8JMKD3MGPCW/3EQCCU5?ibiurl.language=en" TargetMode="External"/><Relationship Id="rId3" Type="http://schemas.openxmlformats.org/officeDocument/2006/relationships/hyperlink" Target="http://urlib.net/rep/8JMKD3MGPCW/3EQCC85?ibiurl.language=pt-BR" TargetMode="External"/><Relationship Id="rId7" Type="http://schemas.openxmlformats.org/officeDocument/2006/relationships/hyperlink" Target="http://urlib.net/rep/8JMKD3MGPCW/3DT298S?ibiurl.language=pt-BR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3LX3pFwXQZeBBx/AryH" TargetMode="External"/><Relationship Id="rId5" Type="http://schemas.openxmlformats.org/officeDocument/2006/relationships/hyperlink" Target="http://urlib.net/rep/83LX3pFwXQZeBBx/BbsHa?ibiurl.language=pt-BR" TargetMode="External"/><Relationship Id="rId10" Type="http://schemas.openxmlformats.org/officeDocument/2006/relationships/hyperlink" Target="http://urlib.net/rep/8JMKD3MGPBW34M/3DAJ3FL?ibiurl.language=en" TargetMode="External"/><Relationship Id="rId4" Type="http://schemas.openxmlformats.org/officeDocument/2006/relationships/hyperlink" Target="http://urlib.net/rep/6qtX3pFwXQZ4iE8KMKjdY/KFQ6T?ibiurl.language=pt-BR" TargetMode="External"/><Relationship Id="rId9" Type="http://schemas.openxmlformats.org/officeDocument/2006/relationships/hyperlink" Target="http://urlib.net/rep/6qtX3pFwXQZeBBx/pBvav?ibiurl.language=en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J8LNKB5R7W/3NKH24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x.doi.org/10.1590/1809-4422ASOC675V1812015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sid.inpe.br/mtc-m19@80/2010/02.09.18.47" TargetMode="External"/><Relationship Id="rId4" Type="http://schemas.openxmlformats.org/officeDocument/2006/relationships/hyperlink" Target="http://ciagri.iea.sp.gov.br/bancoiea/indices_new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março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bo 57">
            <a:extLst>
              <a:ext uri="{FF2B5EF4-FFF2-40B4-BE49-F238E27FC236}">
                <a16:creationId xmlns:a16="http://schemas.microsoft.com/office/drawing/2014/main" id="{2531E83A-780E-4C4C-A234-F66E83C88379}"/>
              </a:ext>
            </a:extLst>
          </p:cNvPr>
          <p:cNvSpPr>
            <a:spLocks noChangeAspect="1"/>
          </p:cNvSpPr>
          <p:nvPr/>
        </p:nvSpPr>
        <p:spPr bwMode="auto">
          <a:xfrm>
            <a:off x="7312051" y="2737817"/>
            <a:ext cx="457329" cy="654745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  <p:sp>
        <p:nvSpPr>
          <p:cNvPr id="27" name="CaixaDeTexto 34"/>
          <p:cNvSpPr txBox="1">
            <a:spLocks noChangeArrowheads="1"/>
          </p:cNvSpPr>
          <p:nvPr/>
        </p:nvSpPr>
        <p:spPr bwMode="auto">
          <a:xfrm>
            <a:off x="6827508" y="5332175"/>
            <a:ext cx="2353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Arquivos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sp>
        <p:nvSpPr>
          <p:cNvPr id="14" name="Cubo 13"/>
          <p:cNvSpPr>
            <a:spLocks noChangeAspect="1"/>
          </p:cNvSpPr>
          <p:nvPr/>
        </p:nvSpPr>
        <p:spPr bwMode="auto">
          <a:xfrm>
            <a:off x="2870126" y="3262281"/>
            <a:ext cx="731837" cy="104775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/>
          <p:cNvSpPr>
            <a:spLocks noChangeAspect="1"/>
          </p:cNvSpPr>
          <p:nvPr/>
        </p:nvSpPr>
        <p:spPr bwMode="auto">
          <a:xfrm>
            <a:off x="4958135" y="3014632"/>
            <a:ext cx="648000" cy="927723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  <p:sp>
        <p:nvSpPr>
          <p:cNvPr id="17" name="Cubo 16"/>
          <p:cNvSpPr>
            <a:spLocks noChangeAspect="1"/>
          </p:cNvSpPr>
          <p:nvPr/>
        </p:nvSpPr>
        <p:spPr bwMode="auto">
          <a:xfrm>
            <a:off x="5328040" y="3535752"/>
            <a:ext cx="648000" cy="92913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                       </a:t>
            </a:r>
          </a:p>
        </p:txBody>
      </p:sp>
      <p:grpSp>
        <p:nvGrpSpPr>
          <p:cNvPr id="5" name="Agrupar 4"/>
          <p:cNvGrpSpPr/>
          <p:nvPr/>
        </p:nvGrpSpPr>
        <p:grpSpPr>
          <a:xfrm>
            <a:off x="7554742" y="2932502"/>
            <a:ext cx="817372" cy="1878881"/>
            <a:chOff x="5610526" y="2540529"/>
            <a:chExt cx="817372" cy="1878881"/>
          </a:xfrm>
        </p:grpSpPr>
        <p:grpSp>
          <p:nvGrpSpPr>
            <p:cNvPr id="3" name="Agrupar 2"/>
            <p:cNvGrpSpPr>
              <a:grpSpLocks noChangeAspect="1"/>
            </p:cNvGrpSpPr>
            <p:nvPr/>
          </p:nvGrpSpPr>
          <p:grpSpPr>
            <a:xfrm>
              <a:off x="5724235" y="3573016"/>
              <a:ext cx="703663" cy="846394"/>
              <a:chOff x="6602562" y="2969443"/>
              <a:chExt cx="1126033" cy="1354435"/>
            </a:xfrm>
          </p:grpSpPr>
          <p:sp>
            <p:nvSpPr>
              <p:cNvPr id="36" name="Cubo 35"/>
              <p:cNvSpPr>
                <a:spLocks noChangeAspect="1"/>
              </p:cNvSpPr>
              <p:nvPr/>
            </p:nvSpPr>
            <p:spPr bwMode="auto">
              <a:xfrm>
                <a:off x="6602562" y="2969443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37" name="Cubo 36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47" name="Agrupar 46"/>
            <p:cNvGrpSpPr>
              <a:grpSpLocks noChangeAspect="1"/>
            </p:cNvGrpSpPr>
            <p:nvPr/>
          </p:nvGrpSpPr>
          <p:grpSpPr>
            <a:xfrm>
              <a:off x="5610526" y="2540529"/>
              <a:ext cx="689666" cy="860500"/>
              <a:chOff x="6996757" y="3276128"/>
              <a:chExt cx="1103635" cy="1377008"/>
            </a:xfrm>
          </p:grpSpPr>
          <p:sp>
            <p:nvSpPr>
              <p:cNvPr id="49" name="Cubo 48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50" name="Cubo 49"/>
              <p:cNvSpPr>
                <a:spLocks noChangeAspect="1"/>
              </p:cNvSpPr>
              <p:nvPr/>
            </p:nvSpPr>
            <p:spPr bwMode="auto">
              <a:xfrm>
                <a:off x="7368555" y="3603798"/>
                <a:ext cx="731837" cy="1049338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51" name="CaixaDeTexto 34"/>
          <p:cNvSpPr txBox="1">
            <a:spLocks noChangeArrowheads="1"/>
          </p:cNvSpPr>
          <p:nvPr/>
        </p:nvSpPr>
        <p:spPr bwMode="auto">
          <a:xfrm>
            <a:off x="4427984" y="5322147"/>
            <a:ext cx="2232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Repetidores</a:t>
            </a:r>
            <a:endParaRPr lang="pt-BR" sz="1800" b="1" i="0" dirty="0">
              <a:solidFill>
                <a:srgbClr val="0070C0"/>
              </a:solidFill>
            </a:endParaRPr>
          </a:p>
        </p:txBody>
      </p:sp>
      <p:sp>
        <p:nvSpPr>
          <p:cNvPr id="6" name="Elipse 5"/>
          <p:cNvSpPr/>
          <p:nvPr/>
        </p:nvSpPr>
        <p:spPr bwMode="auto">
          <a:xfrm rot="-1200000">
            <a:off x="7292371" y="2557455"/>
            <a:ext cx="1361581" cy="2663222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54" name="Elipse 53"/>
          <p:cNvSpPr>
            <a:spLocks noChangeAspect="1"/>
          </p:cNvSpPr>
          <p:nvPr/>
        </p:nvSpPr>
        <p:spPr bwMode="auto">
          <a:xfrm rot="-1200000">
            <a:off x="4824000" y="2746295"/>
            <a:ext cx="1260000" cy="2030859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62" name="Texto Explicativo: Linha 61">
            <a:extLst>
              <a:ext uri="{FF2B5EF4-FFF2-40B4-BE49-F238E27FC236}">
                <a16:creationId xmlns:a16="http://schemas.microsoft.com/office/drawing/2014/main" id="{5936B12D-FF1E-4E18-A700-F32E63BCDE56}"/>
              </a:ext>
            </a:extLst>
          </p:cNvPr>
          <p:cNvSpPr/>
          <p:nvPr/>
        </p:nvSpPr>
        <p:spPr bwMode="auto">
          <a:xfrm>
            <a:off x="5672432" y="651650"/>
            <a:ext cx="3209495" cy="1058150"/>
          </a:xfrm>
          <a:prstGeom prst="borderCallout1">
            <a:avLst>
              <a:gd name="adj1" fmla="val 98612"/>
              <a:gd name="adj2" fmla="val 79768"/>
              <a:gd name="adj3" fmla="val 349479"/>
              <a:gd name="adj4" fmla="val 8785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sz="1800" i="0" dirty="0">
                <a:solidFill>
                  <a:srgbClr val="0070C0"/>
                </a:solidFill>
              </a:rPr>
              <a:t>O </a:t>
            </a:r>
            <a:r>
              <a:rPr lang="en-US" sz="1800" i="0" dirty="0" err="1">
                <a:solidFill>
                  <a:srgbClr val="0070C0"/>
                </a:solidFill>
              </a:rPr>
              <a:t>Arquivo</a:t>
            </a:r>
            <a:r>
              <a:rPr lang="en-US" sz="1800" i="0" dirty="0">
                <a:solidFill>
                  <a:srgbClr val="0070C0"/>
                </a:solidFill>
              </a:rPr>
              <a:t> que </a:t>
            </a:r>
            <a:r>
              <a:rPr lang="en-US" sz="1800" i="0" dirty="0" err="1">
                <a:solidFill>
                  <a:srgbClr val="0070C0"/>
                </a:solidFill>
              </a:rPr>
              <a:t>tem</a:t>
            </a:r>
            <a:r>
              <a:rPr lang="en-US" sz="1800" i="0" dirty="0">
                <a:solidFill>
                  <a:srgbClr val="0070C0"/>
                </a:solidFill>
              </a:rPr>
              <a:t> o </a:t>
            </a:r>
            <a:r>
              <a:rPr lang="en-US" sz="1800" b="1" i="0" dirty="0">
                <a:solidFill>
                  <a:srgbClr val="0070C0"/>
                </a:solidFill>
              </a:rPr>
              <a:t>IBI </a:t>
            </a:r>
            <a:r>
              <a:rPr lang="en-US" sz="1800" i="0" dirty="0" err="1">
                <a:solidFill>
                  <a:srgbClr val="0070C0"/>
                </a:solidFill>
              </a:rPr>
              <a:t>retorna</a:t>
            </a:r>
            <a:r>
              <a:rPr lang="en-US" sz="1800" i="0" dirty="0">
                <a:solidFill>
                  <a:srgbClr val="0070C0"/>
                </a:solidFill>
              </a:rPr>
              <a:t> a </a:t>
            </a:r>
            <a:r>
              <a:rPr lang="en-US" sz="1800" b="1" i="0" dirty="0">
                <a:solidFill>
                  <a:srgbClr val="0070C0"/>
                </a:solidFill>
              </a:rPr>
              <a:t>URL</a:t>
            </a:r>
            <a:r>
              <a:rPr lang="en-US" sz="1800" i="0" dirty="0">
                <a:solidFill>
                  <a:srgbClr val="0070C0"/>
                </a:solidFill>
              </a:rPr>
              <a:t> do item de </a:t>
            </a:r>
            <a:r>
              <a:rPr lang="en-US" sz="1800" i="0" dirty="0" err="1">
                <a:solidFill>
                  <a:srgbClr val="0070C0"/>
                </a:solidFill>
              </a:rPr>
              <a:t>informação</a:t>
            </a:r>
            <a:endParaRPr lang="en-US" sz="1800" i="0" dirty="0">
              <a:solidFill>
                <a:srgbClr val="0070C0"/>
              </a:solidFill>
            </a:endParaRPr>
          </a:p>
        </p:txBody>
      </p:sp>
      <p:sp>
        <p:nvSpPr>
          <p:cNvPr id="63" name="CaixaDeTexto 34">
            <a:extLst>
              <a:ext uri="{FF2B5EF4-FFF2-40B4-BE49-F238E27FC236}">
                <a16:creationId xmlns:a16="http://schemas.microsoft.com/office/drawing/2014/main" id="{23A8B361-ED78-4B87-9786-6A7B80A4F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301208"/>
            <a:ext cx="1656184" cy="646331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Resolvedor</a:t>
            </a:r>
            <a:r>
              <a:rPr lang="en-US" sz="1800" b="1" i="0" dirty="0">
                <a:solidFill>
                  <a:srgbClr val="0070C0"/>
                </a:solidFill>
              </a:rPr>
              <a:t> urlib.net</a:t>
            </a:r>
          </a:p>
        </p:txBody>
      </p:sp>
      <p:sp>
        <p:nvSpPr>
          <p:cNvPr id="64" name="CaixaDeTexto 34">
            <a:extLst>
              <a:ext uri="{FF2B5EF4-FFF2-40B4-BE49-F238E27FC236}">
                <a16:creationId xmlns:a16="http://schemas.microsoft.com/office/drawing/2014/main" id="{CED1E41B-35F8-49C9-8EBA-69FE8189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312241"/>
            <a:ext cx="1944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Navegador</a:t>
            </a:r>
            <a:r>
              <a:rPr lang="en-US" sz="1800" b="1" i="0" dirty="0">
                <a:solidFill>
                  <a:srgbClr val="0070C0"/>
                </a:solidFill>
              </a:rPr>
              <a:t> de um </a:t>
            </a:r>
            <a:r>
              <a:rPr lang="en-US" sz="1800" b="1" i="0" dirty="0" err="1">
                <a:solidFill>
                  <a:srgbClr val="0070C0"/>
                </a:solidFill>
              </a:rPr>
              <a:t>usuário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09E9D030-8165-4B5A-B62D-751EB4EEC934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518205"/>
            <a:ext cx="828000" cy="573862"/>
            <a:chOff x="2952750" y="2291852"/>
            <a:chExt cx="3246318" cy="2249899"/>
          </a:xfrm>
        </p:grpSpPr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ACC9B12D-1D68-4A27-BB1E-516C742C3F0B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46" name="Retângulo: Cantos Arredondados 45">
                <a:extLst>
                  <a:ext uri="{FF2B5EF4-FFF2-40B4-BE49-F238E27FC236}">
                    <a16:creationId xmlns:a16="http://schemas.microsoft.com/office/drawing/2014/main" id="{0F0110F9-9726-428B-A6DE-D76F6DF81CB7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52" name="Imagem 51">
                <a:extLst>
                  <a:ext uri="{FF2B5EF4-FFF2-40B4-BE49-F238E27FC236}">
                    <a16:creationId xmlns:a16="http://schemas.microsoft.com/office/drawing/2014/main" id="{01FB53C1-A0C7-4A7C-B780-AFF2AF777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44" name="Trapezoide 43">
              <a:extLst>
                <a:ext uri="{FF2B5EF4-FFF2-40B4-BE49-F238E27FC236}">
                  <a16:creationId xmlns:a16="http://schemas.microsoft.com/office/drawing/2014/main" id="{DC2044B7-3D4C-4D87-818F-6F51D7534208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45" name="Retângulo: Cantos Arredondados 44">
              <a:extLst>
                <a:ext uri="{FF2B5EF4-FFF2-40B4-BE49-F238E27FC236}">
                  <a16:creationId xmlns:a16="http://schemas.microsoft.com/office/drawing/2014/main" id="{03D43AF7-BD17-4C65-A6E2-37E10E1FFC4D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1566000" y="1952888"/>
            <a:ext cx="6012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Entidades da Rede IBI e a comunicação entre elas</a:t>
            </a:r>
          </a:p>
        </p:txBody>
      </p:sp>
      <p:sp>
        <p:nvSpPr>
          <p:cNvPr id="55" name="Rectangle 10">
            <a:extLst>
              <a:ext uri="{FF2B5EF4-FFF2-40B4-BE49-F238E27FC236}">
                <a16:creationId xmlns:a16="http://schemas.microsoft.com/office/drawing/2014/main" id="{43F0779C-B52D-456E-9C46-457C0D721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7" name="Rectangle 9">
            <a:extLst>
              <a:ext uri="{FF2B5EF4-FFF2-40B4-BE49-F238E27FC236}">
                <a16:creationId xmlns:a16="http://schemas.microsoft.com/office/drawing/2014/main" id="{37593BD0-8231-4AB0-8129-546B8A5A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C6D567B6-7865-46BA-BA6F-D27EA4E073F7}"/>
              </a:ext>
            </a:extLst>
          </p:cNvPr>
          <p:cNvCxnSpPr>
            <a:cxnSpLocks/>
          </p:cNvCxnSpPr>
          <p:nvPr/>
        </p:nvCxnSpPr>
        <p:spPr bwMode="auto">
          <a:xfrm>
            <a:off x="1561732" y="3761724"/>
            <a:ext cx="1138060" cy="31278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8" name="Agrupar 87">
            <a:extLst>
              <a:ext uri="{FF2B5EF4-FFF2-40B4-BE49-F238E27FC236}">
                <a16:creationId xmlns:a16="http://schemas.microsoft.com/office/drawing/2014/main" id="{3CCC986E-C349-4C08-86B6-38A1DA5F48B0}"/>
              </a:ext>
            </a:extLst>
          </p:cNvPr>
          <p:cNvGrpSpPr/>
          <p:nvPr/>
        </p:nvGrpSpPr>
        <p:grpSpPr>
          <a:xfrm>
            <a:off x="3743178" y="3587248"/>
            <a:ext cx="1455731" cy="576064"/>
            <a:chOff x="3743178" y="3587248"/>
            <a:chExt cx="1455731" cy="576064"/>
          </a:xfrm>
        </p:grpSpPr>
        <p:cxnSp>
          <p:nvCxnSpPr>
            <p:cNvPr id="53" name="Conector de Seta Reta 52">
              <a:extLst>
                <a:ext uri="{FF2B5EF4-FFF2-40B4-BE49-F238E27FC236}">
                  <a16:creationId xmlns:a16="http://schemas.microsoft.com/office/drawing/2014/main" id="{314C0994-96DA-4E8D-B1D2-12D02A4BF31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51260" y="3587248"/>
              <a:ext cx="1108772" cy="120168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0" name="Conector de Seta Reta 59">
              <a:extLst>
                <a:ext uri="{FF2B5EF4-FFF2-40B4-BE49-F238E27FC236}">
                  <a16:creationId xmlns:a16="http://schemas.microsoft.com/office/drawing/2014/main" id="{5AAB1CEF-CEFD-42D1-B826-F981B695D2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43178" y="3825365"/>
              <a:ext cx="1455731" cy="337947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89" name="Agrupar 88">
            <a:extLst>
              <a:ext uri="{FF2B5EF4-FFF2-40B4-BE49-F238E27FC236}">
                <a16:creationId xmlns:a16="http://schemas.microsoft.com/office/drawing/2014/main" id="{EA1A6B95-EDBE-4B93-90A5-1C34E6F551E1}"/>
              </a:ext>
            </a:extLst>
          </p:cNvPr>
          <p:cNvGrpSpPr/>
          <p:nvPr/>
        </p:nvGrpSpPr>
        <p:grpSpPr>
          <a:xfrm>
            <a:off x="5672432" y="3240000"/>
            <a:ext cx="2391543" cy="1668545"/>
            <a:chOff x="5672432" y="3240000"/>
            <a:chExt cx="2391543" cy="1668545"/>
          </a:xfrm>
        </p:grpSpPr>
        <p:grpSp>
          <p:nvGrpSpPr>
            <p:cNvPr id="83" name="Agrupar 82">
              <a:extLst>
                <a:ext uri="{FF2B5EF4-FFF2-40B4-BE49-F238E27FC236}">
                  <a16:creationId xmlns:a16="http://schemas.microsoft.com/office/drawing/2014/main" id="{2573EE76-F83F-495A-81D4-D367341DE9C4}"/>
                </a:ext>
              </a:extLst>
            </p:cNvPr>
            <p:cNvGrpSpPr/>
            <p:nvPr/>
          </p:nvGrpSpPr>
          <p:grpSpPr>
            <a:xfrm>
              <a:off x="5672432" y="3240000"/>
              <a:ext cx="2002470" cy="412299"/>
              <a:chOff x="5672432" y="3240000"/>
              <a:chExt cx="2002470" cy="412299"/>
            </a:xfrm>
          </p:grpSpPr>
          <p:cxnSp>
            <p:nvCxnSpPr>
              <p:cNvPr id="61" name="Conector de Seta Reta 60">
                <a:extLst>
                  <a:ext uri="{FF2B5EF4-FFF2-40B4-BE49-F238E27FC236}">
                    <a16:creationId xmlns:a16="http://schemas.microsoft.com/office/drawing/2014/main" id="{420019D0-3038-4F62-81D3-4521E30531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673376" y="3240000"/>
                <a:ext cx="1617317" cy="40232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5" name="Conector de Seta Reta 64">
                <a:extLst>
                  <a:ext uri="{FF2B5EF4-FFF2-40B4-BE49-F238E27FC236}">
                    <a16:creationId xmlns:a16="http://schemas.microsoft.com/office/drawing/2014/main" id="{04309FC0-8C72-4F53-BD43-775B8BC78B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3376" y="3364580"/>
                <a:ext cx="1813840" cy="98038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6" name="Conector de Seta Reta 65">
                <a:extLst>
                  <a:ext uri="{FF2B5EF4-FFF2-40B4-BE49-F238E27FC236}">
                    <a16:creationId xmlns:a16="http://schemas.microsoft.com/office/drawing/2014/main" id="{1DFB9A55-6C76-4174-AD90-8ADD7F7317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2432" y="3442932"/>
                <a:ext cx="2002470" cy="209367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67" name="Conector de Seta Reta 66">
              <a:extLst>
                <a:ext uri="{FF2B5EF4-FFF2-40B4-BE49-F238E27FC236}">
                  <a16:creationId xmlns:a16="http://schemas.microsoft.com/office/drawing/2014/main" id="{95322F2C-8606-48DE-BB2B-C72CBF1808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33165" y="4005259"/>
              <a:ext cx="1544835" cy="4318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8" name="Conector de Seta Reta 67">
              <a:extLst>
                <a:ext uri="{FF2B5EF4-FFF2-40B4-BE49-F238E27FC236}">
                  <a16:creationId xmlns:a16="http://schemas.microsoft.com/office/drawing/2014/main" id="{0F66F55D-B574-421D-8E7F-1721CC4B70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26521" y="4120927"/>
              <a:ext cx="1805116" cy="591522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9" name="Conector de Seta Reta 68">
              <a:extLst>
                <a:ext uri="{FF2B5EF4-FFF2-40B4-BE49-F238E27FC236}">
                  <a16:creationId xmlns:a16="http://schemas.microsoft.com/office/drawing/2014/main" id="{C73E7F8A-D2C0-4EF1-9F68-A2EEC89E8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4433" y="4235792"/>
              <a:ext cx="2049542" cy="6727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B32DC02-1D50-47C8-944C-1B22E0150515}"/>
              </a:ext>
            </a:extLst>
          </p:cNvPr>
          <p:cNvGrpSpPr/>
          <p:nvPr/>
        </p:nvGrpSpPr>
        <p:grpSpPr>
          <a:xfrm>
            <a:off x="1889410" y="3140968"/>
            <a:ext cx="5221163" cy="1252941"/>
            <a:chOff x="1835696" y="3193724"/>
            <a:chExt cx="5221163" cy="1252941"/>
          </a:xfrm>
        </p:grpSpPr>
        <p:grpSp>
          <p:nvGrpSpPr>
            <p:cNvPr id="4" name="Agrupar 3"/>
            <p:cNvGrpSpPr/>
            <p:nvPr/>
          </p:nvGrpSpPr>
          <p:grpSpPr>
            <a:xfrm>
              <a:off x="3779912" y="3193724"/>
              <a:ext cx="828675" cy="1223963"/>
              <a:chOff x="3446711" y="2852241"/>
              <a:chExt cx="828675" cy="1223963"/>
            </a:xfrm>
          </p:grpSpPr>
          <p:sp>
            <p:nvSpPr>
              <p:cNvPr id="19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1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9" name="Agrupar 8"/>
            <p:cNvGrpSpPr/>
            <p:nvPr/>
          </p:nvGrpSpPr>
          <p:grpSpPr>
            <a:xfrm>
              <a:off x="1835696" y="3216243"/>
              <a:ext cx="792163" cy="1223963"/>
              <a:chOff x="1862063" y="2996257"/>
              <a:chExt cx="792163" cy="1223963"/>
            </a:xfrm>
          </p:grpSpPr>
          <p:sp>
            <p:nvSpPr>
              <p:cNvPr id="18" name="Seta para a direita 25"/>
              <p:cNvSpPr>
                <a:spLocks noChangeArrowheads="1"/>
              </p:cNvSpPr>
              <p:nvPr/>
            </p:nvSpPr>
            <p:spPr bwMode="auto">
              <a:xfrm>
                <a:off x="1898576" y="2996257"/>
                <a:ext cx="755650" cy="576263"/>
              </a:xfrm>
              <a:prstGeom prst="righ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0" name="Seta para a esquerda 27"/>
              <p:cNvSpPr>
                <a:spLocks noChangeArrowheads="1"/>
              </p:cNvSpPr>
              <p:nvPr/>
            </p:nvSpPr>
            <p:spPr bwMode="auto">
              <a:xfrm>
                <a:off x="1862063" y="3643957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40" name="Agrupar 39"/>
            <p:cNvGrpSpPr/>
            <p:nvPr/>
          </p:nvGrpSpPr>
          <p:grpSpPr>
            <a:xfrm>
              <a:off x="6228184" y="3222702"/>
              <a:ext cx="828675" cy="1223963"/>
              <a:chOff x="3446711" y="2852241"/>
              <a:chExt cx="828675" cy="1223963"/>
            </a:xfrm>
          </p:grpSpPr>
          <p:sp>
            <p:nvSpPr>
              <p:cNvPr id="41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43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</p:grpSp>
      <p:sp>
        <p:nvSpPr>
          <p:cNvPr id="56" name="Cubo 55">
            <a:extLst>
              <a:ext uri="{FF2B5EF4-FFF2-40B4-BE49-F238E27FC236}">
                <a16:creationId xmlns:a16="http://schemas.microsoft.com/office/drawing/2014/main" id="{40760111-2BDA-4C4E-B452-AC61BB739CE6}"/>
              </a:ext>
            </a:extLst>
          </p:cNvPr>
          <p:cNvSpPr>
            <a:spLocks noChangeAspect="1"/>
          </p:cNvSpPr>
          <p:nvPr/>
        </p:nvSpPr>
        <p:spPr bwMode="auto">
          <a:xfrm>
            <a:off x="8158005" y="4361896"/>
            <a:ext cx="457328" cy="654745"/>
          </a:xfrm>
          <a:prstGeom prst="cube">
            <a:avLst>
              <a:gd name="adj" fmla="val 40432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61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69497DF-C1C7-4FCE-99FF-295D91AF7C62}"/>
              </a:ext>
            </a:extLst>
          </p:cNvPr>
          <p:cNvSpPr txBox="1"/>
          <p:nvPr/>
        </p:nvSpPr>
        <p:spPr>
          <a:xfrm>
            <a:off x="883872" y="4110171"/>
            <a:ext cx="73762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/col/dpi.inpe.br/banon/2004/02.16.09.30.00/doc/mirrorsearch.cgi?query=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cont+index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4E3A213C-EF75-498B-AE17-E38E83F4A2D2}"/>
              </a:ext>
            </a:extLst>
          </p:cNvPr>
          <p:cNvSpPr/>
          <p:nvPr/>
        </p:nvSpPr>
        <p:spPr bwMode="auto">
          <a:xfrm>
            <a:off x="5436096" y="2692371"/>
            <a:ext cx="3096344" cy="1024661"/>
          </a:xfrm>
          <a:prstGeom prst="wedgeRoundRectCallout">
            <a:avLst>
              <a:gd name="adj1" fmla="val -50025"/>
              <a:gd name="adj2" fmla="val 828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A</a:t>
            </a:r>
            <a:r>
              <a:rPr lang="pt-BR" sz="2400" i="0" dirty="0">
                <a:solidFill>
                  <a:srgbClr val="006FBA"/>
                </a:solidFill>
              </a:rPr>
              <a:t>cesso à lista dos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C1C0BE31-51AB-4984-82CE-E034D4F2D510}"/>
              </a:ext>
            </a:extLst>
          </p:cNvPr>
          <p:cNvSpPr/>
          <p:nvPr/>
        </p:nvSpPr>
        <p:spPr bwMode="auto">
          <a:xfrm>
            <a:off x="539552" y="1124744"/>
            <a:ext cx="4464496" cy="1368152"/>
          </a:xfrm>
          <a:prstGeom prst="wedgeRoundRectCallout">
            <a:avLst>
              <a:gd name="adj1" fmla="val 29809"/>
              <a:gd name="adj2" fmla="val 183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70C0"/>
                </a:solidFill>
              </a:rPr>
              <a:t>O</a:t>
            </a:r>
            <a:r>
              <a:rPr lang="pt-BR" sz="2400" b="1" i="0" dirty="0">
                <a:solidFill>
                  <a:srgbClr val="FF0000"/>
                </a:solidFill>
              </a:rPr>
              <a:t> </a:t>
            </a:r>
            <a:r>
              <a:rPr lang="pt-BR" sz="2400" b="1" i="0" dirty="0">
                <a:solidFill>
                  <a:srgbClr val="0070C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e os </a:t>
            </a:r>
            <a:r>
              <a:rPr lang="pt-BR" sz="2400" b="1" i="0" dirty="0">
                <a:solidFill>
                  <a:srgbClr val="006FBA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formam 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365531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C365092C-178C-4D1B-80F2-A3FB5BD96808}"/>
              </a:ext>
            </a:extLst>
          </p:cNvPr>
          <p:cNvGrpSpPr/>
          <p:nvPr/>
        </p:nvGrpSpPr>
        <p:grpSpPr>
          <a:xfrm>
            <a:off x="0" y="908720"/>
            <a:ext cx="9144000" cy="4516400"/>
            <a:chOff x="0" y="1170800"/>
            <a:chExt cx="9144000" cy="4516400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33373D2D-54DF-4360-964F-B8313E31B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70800"/>
              <a:ext cx="9144000" cy="4516400"/>
            </a:xfrm>
            <a:prstGeom prst="rect">
              <a:avLst/>
            </a:prstGeom>
          </p:spPr>
        </p:pic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731E84FE-A892-4A41-9513-8055CA834DC6}"/>
                </a:ext>
              </a:extLst>
            </p:cNvPr>
            <p:cNvSpPr/>
            <p:nvPr/>
          </p:nvSpPr>
          <p:spPr bwMode="auto">
            <a:xfrm>
              <a:off x="107504" y="3212976"/>
              <a:ext cx="2736304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79CEAC43-715F-4CE7-8D60-1429D32F3CBE}"/>
                </a:ext>
              </a:extLst>
            </p:cNvPr>
            <p:cNvSpPr/>
            <p:nvPr/>
          </p:nvSpPr>
          <p:spPr bwMode="auto">
            <a:xfrm>
              <a:off x="124856" y="4090048"/>
              <a:ext cx="3655056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36B90471-ECE7-4739-8AAD-3733F26C6089}"/>
                </a:ext>
              </a:extLst>
            </p:cNvPr>
            <p:cNvSpPr/>
            <p:nvPr/>
          </p:nvSpPr>
          <p:spPr bwMode="auto">
            <a:xfrm>
              <a:off x="107504" y="4888624"/>
              <a:ext cx="3240360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8D09AAD1-2529-4E68-AECC-9F7E3CB4A2B9}"/>
              </a:ext>
            </a:extLst>
          </p:cNvPr>
          <p:cNvSpPr/>
          <p:nvPr/>
        </p:nvSpPr>
        <p:spPr bwMode="auto">
          <a:xfrm>
            <a:off x="3419872" y="5753695"/>
            <a:ext cx="2016224" cy="648072"/>
          </a:xfrm>
          <a:prstGeom prst="wedgeRoundRectCallout">
            <a:avLst>
              <a:gd name="adj1" fmla="val -61678"/>
              <a:gd name="adj2" fmla="val -14087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Nomes de </a:t>
            </a:r>
            <a:r>
              <a:rPr lang="pt-BR" sz="1800" b="1" i="0" dirty="0">
                <a:solidFill>
                  <a:srgbClr val="006FBA"/>
                </a:solidFill>
              </a:rPr>
              <a:t>Nós</a:t>
            </a:r>
            <a:r>
              <a:rPr lang="pt-BR" sz="18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2321586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539552" y="3449817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E8AF3C22-98BA-4853-9FE3-3B06C3709E46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DEF7086-9DCE-487B-97CA-678E977F107C}"/>
              </a:ext>
            </a:extLst>
          </p:cNvPr>
          <p:cNvSpPr txBox="1"/>
          <p:nvPr/>
        </p:nvSpPr>
        <p:spPr>
          <a:xfrm>
            <a:off x="429444" y="5130101"/>
            <a:ext cx="8285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urlib.net/www/2020/05.31.18.11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pt-BR" sz="2400" i="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servicesubject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 err="1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>
                <a:solidFill>
                  <a:srgbClr val="00B05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554037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1CCDE8E1-2CCF-4E0F-9510-90838DFB416D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132828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1916832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5940152" y="4339263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900791" y="1052736"/>
            <a:ext cx="4767281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27799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615752" y="3501008"/>
            <a:ext cx="80648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&amp;</a:t>
            </a:r>
            <a:r>
              <a:rPr lang="pt-BR" sz="2400" i="0" dirty="0" err="1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parsedibiurl.verblist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 err="1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GetMetadata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406788" y="5354052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5DC168C0-3F4F-47EC-846C-13D0A807EA08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 err="1">
                <a:solidFill>
                  <a:srgbClr val="CC00CC"/>
                </a:solidFill>
              </a:rPr>
              <a:t>meta-dados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51054810-CC78-416E-BE6A-1B23E6EC6B6C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</p:spTree>
    <p:extLst>
      <p:ext uri="{BB962C8B-B14F-4D97-AF65-F5344CB8AC3E}">
        <p14:creationId xmlns:p14="http://schemas.microsoft.com/office/powerpoint/2010/main" val="2786145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107504" y="1916832"/>
            <a:ext cx="8928992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Metadata</a:t>
            </a:r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{rep sid.inpe.br/mtc-m19@80/2010/02.09.18.47.01}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2021-03-06T22:15:56Z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b="1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1616278568604-9749871399176955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7956376" y="4221088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1384086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419872" y="1052736"/>
            <a:ext cx="5248200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CC00CC"/>
                </a:solidFill>
              </a:rPr>
              <a:t>metadados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230348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95E470-479A-4503-A292-36049658D9F3}"/>
              </a:ext>
            </a:extLst>
          </p:cNvPr>
          <p:cNvSpPr txBox="1"/>
          <p:nvPr/>
        </p:nvSpPr>
        <p:spPr>
          <a:xfrm>
            <a:off x="395536" y="2274838"/>
            <a:ext cx="83529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resolução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2017. 81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16709:2018</a:t>
            </a:r>
            <a:r>
              <a:rPr lang="pt-BR" sz="2400" i="0" dirty="0">
                <a:solidFill>
                  <a:srgbClr val="0070C0"/>
                </a:solidFill>
              </a:rPr>
              <a:t>.  (RTC-15). Disponível em: 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8JMKD3MGPDW34P/3KURPAE</a:t>
            </a:r>
            <a:r>
              <a:rPr lang="pt-BR" sz="2400" i="0" dirty="0">
                <a:solidFill>
                  <a:srgbClr val="0070C0"/>
                </a:solidFill>
              </a:rPr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DAD955D-32C5-4601-8E19-7C51B5ABC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4C32A7D-EAAE-44E5-9D52-A46ED2ED0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31927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:a16="http://schemas.microsoft.com/office/drawing/2014/main" id="{60F9544C-B513-4E39-98C8-7479B27D4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80828"/>
            <a:ext cx="788436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Parte do material apresentado aqui foi extraído da apresentação: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en-US" sz="2000" b="1" dirty="0">
                <a:solidFill>
                  <a:srgbClr val="006FBA"/>
                </a:solidFill>
              </a:rPr>
              <a:t>IBI </a:t>
            </a:r>
            <a:r>
              <a:rPr lang="en-US" sz="2000" b="1" dirty="0" err="1">
                <a:solidFill>
                  <a:srgbClr val="006FBA"/>
                </a:solidFill>
              </a:rPr>
              <a:t>em</a:t>
            </a:r>
            <a:r>
              <a:rPr lang="en-US" sz="2000" b="1" dirty="0">
                <a:solidFill>
                  <a:srgbClr val="006FBA"/>
                </a:solidFill>
              </a:rPr>
              <a:t> </a:t>
            </a:r>
            <a:r>
              <a:rPr lang="en-US" sz="2000" b="1" dirty="0" err="1">
                <a:solidFill>
                  <a:srgbClr val="006FBA"/>
                </a:solidFill>
              </a:rPr>
              <a:t>Perspectiva</a:t>
            </a:r>
            <a:endParaRPr lang="en-US" sz="2000" b="1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6FBA"/>
                </a:solidFill>
              </a:rPr>
              <a:t>por</a:t>
            </a: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Gerald Jean Francis </a:t>
            </a:r>
            <a:r>
              <a:rPr lang="pt-BR" sz="2000" i="0" dirty="0" err="1">
                <a:solidFill>
                  <a:srgbClr val="006FBA"/>
                </a:solidFill>
              </a:rPr>
              <a:t>Banon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70C0"/>
                </a:solidFill>
              </a:rPr>
              <a:t>Disponível em: 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http://urlib.net/rep/QABCDSTQQW/4244A3H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8D93087-F78F-4157-B803-BE1490905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60A1664-FE27-423D-93DF-39078A95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27604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C537D16-C12B-4376-83CB-B5BD13041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599" y="3002243"/>
            <a:ext cx="333480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6957B5A-D9AD-4F48-8C3F-ABBEB259497C}"/>
              </a:ext>
            </a:extLst>
          </p:cNvPr>
          <p:cNvSpPr txBox="1"/>
          <p:nvPr/>
        </p:nvSpPr>
        <p:spPr>
          <a:xfrm>
            <a:off x="2286000" y="28233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4932040" y="908720"/>
            <a:ext cx="3384376" cy="1543134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</a:rPr>
              <a:t>mtc-m16d.sid.inpe.br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B11D156-10FC-4111-87A3-E8779FC35B7F}"/>
              </a:ext>
            </a:extLst>
          </p:cNvPr>
          <p:cNvSpPr txBox="1"/>
          <p:nvPr/>
        </p:nvSpPr>
        <p:spPr>
          <a:xfrm>
            <a:off x="2304256" y="37594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1E3EC472-5F7B-4164-A4A3-BB9135020074}"/>
              </a:ext>
            </a:extLst>
          </p:cNvPr>
          <p:cNvSpPr/>
          <p:nvPr/>
        </p:nvSpPr>
        <p:spPr bwMode="auto">
          <a:xfrm>
            <a:off x="4932040" y="4694178"/>
            <a:ext cx="3384376" cy="1543134"/>
          </a:xfrm>
          <a:prstGeom prst="wedgeRoundRectCallout">
            <a:avLst>
              <a:gd name="adj1" fmla="val -42719"/>
              <a:gd name="adj2" fmla="val -7654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</a:rPr>
              <a:t>md-m09.sid.inpe.br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sid.inpe.br/mtc-m16d/2021/03.20.22.39.42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8JMKD3MGPDW34R/44CBMPH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553538"/>
            <a:ext cx="2664296" cy="662880"/>
          </a:xfrm>
          <a:prstGeom prst="wedgeRoundRectCallout">
            <a:avLst>
              <a:gd name="adj1" fmla="val -45485"/>
              <a:gd name="adj2" fmla="val 12596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O </a:t>
            </a:r>
            <a:r>
              <a:rPr lang="en-US" sz="2400" i="0" dirty="0" err="1">
                <a:solidFill>
                  <a:srgbClr val="FF0000"/>
                </a:solidFill>
              </a:rPr>
              <a:t>Arquivo</a:t>
            </a:r>
            <a:r>
              <a:rPr lang="en-US" sz="2400" i="0" dirty="0">
                <a:solidFill>
                  <a:srgbClr val="006FBA"/>
                </a:solidFill>
              </a:rPr>
              <a:t> …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508104" y="4581128"/>
            <a:ext cx="2376264" cy="720080"/>
          </a:xfrm>
          <a:prstGeom prst="wedgeRoundRectCallout">
            <a:avLst>
              <a:gd name="adj1" fmla="val -52851"/>
              <a:gd name="adj2" fmla="val -146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… </a:t>
            </a:r>
            <a:r>
              <a:rPr lang="en-US" sz="2400" i="0" dirty="0" err="1">
                <a:solidFill>
                  <a:srgbClr val="006FBA"/>
                </a:solidFill>
              </a:rPr>
              <a:t>gerou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6FBA"/>
                </a:solidFill>
              </a:rPr>
              <a:t>2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B050"/>
                </a:solidFill>
              </a:rPr>
              <a:t>IBIs</a:t>
            </a:r>
            <a:endParaRPr lang="pt-BR" sz="2400" b="1" i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607519" y="332737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607519" y="440749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9C34BF2A-0F57-4E08-9ECD-80AE88C41461}"/>
              </a:ext>
            </a:extLst>
          </p:cNvPr>
          <p:cNvSpPr/>
          <p:nvPr/>
        </p:nvSpPr>
        <p:spPr bwMode="auto">
          <a:xfrm>
            <a:off x="3923928" y="1613992"/>
            <a:ext cx="4824536" cy="1094928"/>
          </a:xfrm>
          <a:prstGeom prst="wedgeRoundRectCallout">
            <a:avLst>
              <a:gd name="adj1" fmla="val -37701"/>
              <a:gd name="adj2" fmla="val 10385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b="1" i="0" dirty="0">
                <a:solidFill>
                  <a:srgbClr val="006FBA"/>
                </a:solidFill>
              </a:rPr>
              <a:t>Ambos</a:t>
            </a:r>
            <a:r>
              <a:rPr lang="en-US" sz="2400" i="0" dirty="0">
                <a:solidFill>
                  <a:srgbClr val="006FBA"/>
                </a:solidFill>
              </a:rPr>
              <a:t> URL </a:t>
            </a:r>
            <a:r>
              <a:rPr lang="en-US" sz="2400" i="0" dirty="0" err="1">
                <a:solidFill>
                  <a:srgbClr val="006FBA"/>
                </a:solidFill>
              </a:rPr>
              <a:t>retornam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os</a:t>
            </a:r>
            <a:r>
              <a:rPr lang="en-US" sz="2400" i="0" dirty="0">
                <a:solidFill>
                  <a:srgbClr val="006FBA"/>
                </a:solidFill>
              </a:rPr>
              <a:t> dados do </a:t>
            </a:r>
            <a:r>
              <a:rPr lang="en-US" sz="2400" b="1" i="0" dirty="0" err="1">
                <a:solidFill>
                  <a:srgbClr val="006FBA"/>
                </a:solidFill>
              </a:rPr>
              <a:t>mesmo</a:t>
            </a:r>
            <a:r>
              <a:rPr lang="en-US" sz="2400" i="0" dirty="0">
                <a:solidFill>
                  <a:srgbClr val="006FBA"/>
                </a:solidFill>
              </a:rPr>
              <a:t> Item de </a:t>
            </a:r>
            <a:r>
              <a:rPr lang="en-US" sz="2400" i="0" dirty="0" err="1">
                <a:solidFill>
                  <a:srgbClr val="006FBA"/>
                </a:solidFill>
              </a:rPr>
              <a:t>Informação</a:t>
            </a:r>
            <a:endParaRPr lang="pt-BR" sz="2400" b="1" i="0" dirty="0">
              <a:solidFill>
                <a:srgbClr val="006FBA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9BD84BD-4960-40A2-B32A-B5C0D888F1E4}"/>
              </a:ext>
            </a:extLst>
          </p:cNvPr>
          <p:cNvSpPr txBox="1"/>
          <p:nvPr/>
        </p:nvSpPr>
        <p:spPr>
          <a:xfrm>
            <a:off x="359532" y="2274838"/>
            <a:ext cx="84249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geração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2011. 52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16066:2012</a:t>
            </a:r>
            <a:r>
              <a:rPr lang="pt-BR" sz="2400" i="0" dirty="0">
                <a:solidFill>
                  <a:srgbClr val="0070C0"/>
                </a:solidFill>
              </a:rPr>
              <a:t>.  (RTC-10). Disponível em: </a:t>
            </a:r>
            <a:r>
              <a:rPr lang="pt-BR" sz="2400" i="0" dirty="0"/>
              <a:t>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8JMKD3MGP8W/3CLC37B</a:t>
            </a:r>
            <a:r>
              <a:rPr lang="pt-BR" sz="2400" i="0" dirty="0"/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F5C8522-869C-4BB7-AE10-10851164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65AD3BD-A224-4D0B-BCDC-6FED65E4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56526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5773FD-31C3-4789-94C6-969D19AF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551" y="3002243"/>
            <a:ext cx="3340898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5" name="Texto Explicativo: Linha 84">
            <a:extLst>
              <a:ext uri="{FF2B5EF4-FFF2-40B4-BE49-F238E27FC236}">
                <a16:creationId xmlns:a16="http://schemas.microsoft.com/office/drawing/2014/main" id="{93B3699A-5337-4F73-B17A-89ED59B15BAD}"/>
              </a:ext>
            </a:extLst>
          </p:cNvPr>
          <p:cNvSpPr/>
          <p:nvPr/>
        </p:nvSpPr>
        <p:spPr bwMode="auto">
          <a:xfrm>
            <a:off x="1123461" y="1362480"/>
            <a:ext cx="2909527" cy="470662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é </a:t>
            </a:r>
            <a:r>
              <a:rPr lang="en-US" i="0" dirty="0" err="1">
                <a:solidFill>
                  <a:srgbClr val="0070C0"/>
                </a:solidFill>
              </a:rPr>
              <a:t>composta</a:t>
            </a:r>
            <a:r>
              <a:rPr lang="en-US" i="0" dirty="0">
                <a:solidFill>
                  <a:srgbClr val="0070C0"/>
                </a:solidFill>
              </a:rPr>
              <a:t> de </a:t>
            </a:r>
            <a:r>
              <a:rPr lang="en-US" b="1" i="0" dirty="0">
                <a:solidFill>
                  <a:srgbClr val="0070C0"/>
                </a:solidFill>
              </a:rPr>
              <a:t>21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nós</a:t>
            </a:r>
            <a:endParaRPr lang="en-US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070590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b="1" i="0" dirty="0">
                <a:solidFill>
                  <a:srgbClr val="00B050"/>
                </a:solidFill>
              </a:rPr>
              <a:t>NIC.br</a:t>
            </a:r>
            <a:endParaRPr lang="en-US" b="1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IBICT</a:t>
            </a: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Hospedeiro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8" name="Texto Explicativo: Linha 87">
            <a:extLst>
              <a:ext uri="{FF2B5EF4-FFF2-40B4-BE49-F238E27FC236}">
                <a16:creationId xmlns:a16="http://schemas.microsoft.com/office/drawing/2014/main" id="{A5D2E5EF-822F-4B3B-9D5D-8C0438CB1C9F}"/>
              </a:ext>
            </a:extLst>
          </p:cNvPr>
          <p:cNvSpPr/>
          <p:nvPr/>
        </p:nvSpPr>
        <p:spPr bwMode="auto">
          <a:xfrm>
            <a:off x="7019165" y="2564904"/>
            <a:ext cx="1801307" cy="874417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é </a:t>
            </a:r>
            <a:r>
              <a:rPr lang="en-US" i="0" dirty="0" err="1">
                <a:solidFill>
                  <a:srgbClr val="0070C0"/>
                </a:solidFill>
              </a:rPr>
              <a:t>hospedada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em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0070C0"/>
                </a:solidFill>
              </a:rPr>
              <a:t>3 </a:t>
            </a:r>
            <a:r>
              <a:rPr lang="en-US" b="1" i="0" dirty="0" err="1">
                <a:solidFill>
                  <a:srgbClr val="0070C0"/>
                </a:solidFill>
              </a:rPr>
              <a:t>Entidades</a:t>
            </a:r>
            <a:endParaRPr lang="en-US" b="1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AMI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1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2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 err="1">
                <a:solidFill>
                  <a:srgbClr val="FF0000"/>
                </a:solidFill>
              </a:rPr>
              <a:t>Univap</a:t>
            </a:r>
            <a:endParaRPr lang="pt-BR" i="0" dirty="0">
              <a:solidFill>
                <a:srgbClr val="00B050"/>
              </a:solidFill>
            </a:endParaRP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SBC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Operador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6" name="Texto Explicativo: Linha 85">
            <a:extLst>
              <a:ext uri="{FF2B5EF4-FFF2-40B4-BE49-F238E27FC236}">
                <a16:creationId xmlns:a16="http://schemas.microsoft.com/office/drawing/2014/main" id="{22C382CA-280E-40D2-98DB-4E7442C61B58}"/>
              </a:ext>
            </a:extLst>
          </p:cNvPr>
          <p:cNvSpPr/>
          <p:nvPr/>
        </p:nvSpPr>
        <p:spPr bwMode="auto">
          <a:xfrm>
            <a:off x="7019165" y="2564904"/>
            <a:ext cx="1801307" cy="874417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</a:t>
            </a:r>
            <a:r>
              <a:rPr lang="en-US" i="0" dirty="0" err="1">
                <a:solidFill>
                  <a:srgbClr val="0070C0"/>
                </a:solidFill>
              </a:rPr>
              <a:t>dá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acesso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aos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 err="1">
                <a:solidFill>
                  <a:srgbClr val="0070C0"/>
                </a:solidFill>
              </a:rPr>
              <a:t>Acervos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i="0" dirty="0">
                <a:solidFill>
                  <a:srgbClr val="0070C0"/>
                </a:solidFill>
              </a:rPr>
              <a:t>de</a:t>
            </a:r>
            <a:r>
              <a:rPr lang="en-US" b="1" i="0" dirty="0">
                <a:solidFill>
                  <a:srgbClr val="0070C0"/>
                </a:solidFill>
              </a:rPr>
              <a:t> 5 </a:t>
            </a:r>
            <a:r>
              <a:rPr lang="en-US" b="1" i="0" dirty="0" err="1">
                <a:solidFill>
                  <a:srgbClr val="0070C0"/>
                </a:solidFill>
              </a:rPr>
              <a:t>Entidades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B6AD6B6A-1606-418B-9E2A-B4BBF1489E3D}"/>
              </a:ext>
            </a:extLst>
          </p:cNvPr>
          <p:cNvSpPr txBox="1"/>
          <p:nvPr/>
        </p:nvSpPr>
        <p:spPr>
          <a:xfrm>
            <a:off x="281047" y="5147900"/>
            <a:ext cx="4125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rgbClr val="0070C0"/>
                </a:solidFill>
              </a:rPr>
              <a:t>(AMI: A</a:t>
            </a:r>
            <a:r>
              <a:rPr lang="pt-BR" i="0" dirty="0">
                <a:solidFill>
                  <a:srgbClr val="0070C0"/>
                </a:solidFill>
              </a:rPr>
              <a:t>ssociação para </a:t>
            </a:r>
            <a:r>
              <a:rPr lang="pt-BR" b="1" i="0" dirty="0">
                <a:solidFill>
                  <a:srgbClr val="0070C0"/>
                </a:solidFill>
              </a:rPr>
              <a:t>M</a:t>
            </a:r>
            <a:r>
              <a:rPr lang="pt-BR" i="0" dirty="0">
                <a:solidFill>
                  <a:srgbClr val="0070C0"/>
                </a:solidFill>
              </a:rPr>
              <a:t>anutenção de </a:t>
            </a:r>
            <a:r>
              <a:rPr lang="pt-BR" b="1" i="0" dirty="0">
                <a:solidFill>
                  <a:srgbClr val="0070C0"/>
                </a:solidFill>
              </a:rPr>
              <a:t>I</a:t>
            </a:r>
            <a:r>
              <a:rPr lang="pt-BR" i="0" dirty="0">
                <a:solidFill>
                  <a:srgbClr val="0070C0"/>
                </a:solidFill>
              </a:rPr>
              <a:t>BI</a:t>
            </a:r>
            <a:r>
              <a:rPr lang="pt-BR" b="1" i="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9971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AMI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NIC.br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IBICT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1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2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 err="1">
                <a:solidFill>
                  <a:srgbClr val="FF0000"/>
                </a:solidFill>
              </a:rPr>
              <a:t>Univap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INPE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SBC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Operador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Hospedeiro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B6AD6B6A-1606-418B-9E2A-B4BBF1489E3D}"/>
              </a:ext>
            </a:extLst>
          </p:cNvPr>
          <p:cNvSpPr txBox="1"/>
          <p:nvPr/>
        </p:nvSpPr>
        <p:spPr>
          <a:xfrm>
            <a:off x="281047" y="5147900"/>
            <a:ext cx="4125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rgbClr val="0070C0"/>
                </a:solidFill>
              </a:rPr>
              <a:t>(AMI: A</a:t>
            </a:r>
            <a:r>
              <a:rPr lang="pt-BR" i="0" dirty="0">
                <a:solidFill>
                  <a:srgbClr val="0070C0"/>
                </a:solidFill>
              </a:rPr>
              <a:t>ssociação para </a:t>
            </a:r>
            <a:r>
              <a:rPr lang="pt-BR" b="1" i="0" dirty="0">
                <a:solidFill>
                  <a:srgbClr val="0070C0"/>
                </a:solidFill>
              </a:rPr>
              <a:t>M</a:t>
            </a:r>
            <a:r>
              <a:rPr lang="pt-BR" i="0" dirty="0">
                <a:solidFill>
                  <a:srgbClr val="0070C0"/>
                </a:solidFill>
              </a:rPr>
              <a:t>anutenção de </a:t>
            </a:r>
            <a:r>
              <a:rPr lang="pt-BR" b="1" i="0" dirty="0">
                <a:solidFill>
                  <a:srgbClr val="0070C0"/>
                </a:solidFill>
              </a:rPr>
              <a:t>I</a:t>
            </a:r>
            <a:r>
              <a:rPr lang="pt-BR" i="0" dirty="0">
                <a:solidFill>
                  <a:srgbClr val="0070C0"/>
                </a:solidFill>
              </a:rPr>
              <a:t>BI</a:t>
            </a:r>
            <a:r>
              <a:rPr lang="pt-BR" b="1" i="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A REDE IBI é uma Rede de Informação que dá suporte de </a:t>
            </a:r>
            <a:r>
              <a:rPr lang="pt-BR" sz="2000" b="1" i="0" dirty="0">
                <a:solidFill>
                  <a:srgbClr val="006FBA"/>
                </a:solidFill>
              </a:rPr>
              <a:t>identificação</a:t>
            </a:r>
            <a:r>
              <a:rPr lang="pt-BR" sz="2000" i="0" dirty="0">
                <a:solidFill>
                  <a:srgbClr val="006FBA"/>
                </a:solidFill>
              </a:rPr>
              <a:t> dos ITENS DE INFORMAÇÃO a ela associados, e de localização destes por meio da </a:t>
            </a:r>
            <a:r>
              <a:rPr lang="pt-BR" sz="2000" b="1" i="0" dirty="0">
                <a:solidFill>
                  <a:srgbClr val="006FBA"/>
                </a:solidFill>
              </a:rPr>
              <a:t>resolução</a:t>
            </a:r>
            <a:r>
              <a:rPr lang="pt-BR" sz="2000" i="0" dirty="0">
                <a:solidFill>
                  <a:srgbClr val="006FBA"/>
                </a:solidFill>
              </a:rPr>
              <a:t> dos Identificadores IBI atribuídos </a:t>
            </a:r>
            <a:r>
              <a:rPr lang="pt-BR" sz="2000" i="0">
                <a:solidFill>
                  <a:srgbClr val="006FBA"/>
                </a:solidFill>
              </a:rPr>
              <a:t>a eles</a:t>
            </a:r>
            <a:r>
              <a:rPr lang="pt-BR" sz="2000" i="0" dirty="0">
                <a:solidFill>
                  <a:srgbClr val="006FBA"/>
                </a:solidFill>
              </a:rPr>
              <a:t>. O presente roteiro de demonstração consiste em ativar uma série de vínculos (URL) de forma a 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na navegação entre ITENS DE INFORMAÇÃO e a </a:t>
            </a:r>
            <a:r>
              <a:rPr lang="pt-BR" sz="2000" b="1" i="0" dirty="0">
                <a:solidFill>
                  <a:srgbClr val="006FBA"/>
                </a:solidFill>
              </a:rPr>
              <a:t>simplicidade</a:t>
            </a:r>
            <a:r>
              <a:rPr lang="pt-BR" sz="2000" i="0" dirty="0">
                <a:solidFill>
                  <a:srgbClr val="006FBA"/>
                </a:solidFill>
              </a:rPr>
              <a:t> do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F8B2638-67B3-4C9A-8675-ADEE6CF30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56" y="3002243"/>
            <a:ext cx="599288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1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611560" y="1628800"/>
            <a:ext cx="5040560" cy="1022820"/>
          </a:xfrm>
          <a:prstGeom prst="wedgeRoundRectCallout">
            <a:avLst>
              <a:gd name="adj1" fmla="val 42363"/>
              <a:gd name="adj2" fmla="val 9771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Metadados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associados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IBI </a:t>
            </a:r>
            <a:r>
              <a:rPr lang="en-US" sz="2400" i="0" dirty="0" err="1">
                <a:solidFill>
                  <a:srgbClr val="006FBA"/>
                </a:solidFill>
              </a:rPr>
              <a:t>atribuido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Relatório</a:t>
            </a:r>
            <a:r>
              <a:rPr lang="en-US" sz="2400" i="0" dirty="0">
                <a:solidFill>
                  <a:srgbClr val="CC00CC"/>
                </a:solidFill>
              </a:rPr>
              <a:t> INPE 16668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374C5F9-6C43-4D2A-AAF7-3995AAF9AC2B}"/>
              </a:ext>
            </a:extLst>
          </p:cNvPr>
          <p:cNvSpPr txBox="1"/>
          <p:nvPr/>
        </p:nvSpPr>
        <p:spPr>
          <a:xfrm>
            <a:off x="395536" y="3284984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76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49E099-2F02-49D7-AC42-D1870CE939E4}"/>
              </a:ext>
            </a:extLst>
          </p:cNvPr>
          <p:cNvSpPr txBox="1"/>
          <p:nvPr/>
        </p:nvSpPr>
        <p:spPr>
          <a:xfrm>
            <a:off x="971600" y="1536174"/>
            <a:ext cx="7200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identificação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contextualização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fontes relacionadas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notas</a:t>
            </a: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controle da descrição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B398BBCD-DE2B-4ACB-8B86-A645D020E309}"/>
              </a:ext>
            </a:extLst>
          </p:cNvPr>
          <p:cNvSpPr/>
          <p:nvPr/>
        </p:nvSpPr>
        <p:spPr bwMode="auto">
          <a:xfrm>
            <a:off x="5508104" y="1124744"/>
            <a:ext cx="3312368" cy="950812"/>
          </a:xfrm>
          <a:prstGeom prst="wedgeRoundRectCallout">
            <a:avLst>
              <a:gd name="adj1" fmla="val -60937"/>
              <a:gd name="adj2" fmla="val 12758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Descrição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arquivística</a:t>
            </a:r>
            <a:r>
              <a:rPr lang="en-US" sz="2400" i="0" dirty="0">
                <a:solidFill>
                  <a:srgbClr val="006FBA"/>
                </a:solidFill>
              </a:rPr>
              <a:t> ISAD(G)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761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49E099-2F02-49D7-AC42-D1870CE939E4}"/>
              </a:ext>
            </a:extLst>
          </p:cNvPr>
          <p:cNvSpPr txBox="1"/>
          <p:nvPr/>
        </p:nvSpPr>
        <p:spPr>
          <a:xfrm>
            <a:off x="899592" y="980728"/>
            <a:ext cx="73448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identificação</a:t>
            </a:r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3455CA5-0905-4784-8735-445480F6B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41910"/>
              </p:ext>
            </p:extLst>
          </p:nvPr>
        </p:nvGraphicFramePr>
        <p:xfrm>
          <a:off x="611560" y="2425040"/>
          <a:ext cx="7920881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Tipo de Referência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Report</a:t>
                      </a:r>
                      <a:endParaRPr lang="pt-BR" sz="200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Identificador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8JMKD3MGP7W/36TNG2E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Título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Uso de imagens de satélites de sensoriamento remoto para mapear a área cultivada com cana-de-açúcar no Estado de São Paulo - Safra 2009/10 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104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2010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596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116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33F8FA6-5F6E-4079-A25F-2D4340BB8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63659"/>
              </p:ext>
            </p:extLst>
          </p:nvPr>
        </p:nvGraphicFramePr>
        <p:xfrm>
          <a:off x="611559" y="2420888"/>
          <a:ext cx="7920881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Autor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Rudorff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Bernardo Friedrich Theodor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Afiliação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 Instituto Nacional de Pesquisas Espaciais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2 ...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EAF7498-ADCA-4DD0-B417-BC478BAC913F}"/>
              </a:ext>
            </a:extLst>
          </p:cNvPr>
          <p:cNvSpPr txBox="1"/>
          <p:nvPr/>
        </p:nvSpPr>
        <p:spPr>
          <a:xfrm>
            <a:off x="539552" y="980728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contextualização</a:t>
            </a:r>
          </a:p>
        </p:txBody>
      </p:sp>
    </p:spTree>
    <p:extLst>
      <p:ext uri="{BB962C8B-B14F-4D97-AF65-F5344CB8AC3E}">
        <p14:creationId xmlns:p14="http://schemas.microsoft.com/office/powerpoint/2010/main" val="223452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D6D9D5-6346-443A-B090-E8638D63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94707"/>
              </p:ext>
            </p:extLst>
          </p:nvPr>
        </p:nvGraphicFramePr>
        <p:xfrm>
          <a:off x="611559" y="2420888"/>
          <a:ext cx="7920881" cy="271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É a matriz ou uma cópia?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é a matriz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Palavras-Chave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cana-de-açúcar, monitoramento,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sensoriamento remoto.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BDMCI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Fonds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Produção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DIDSR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1104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DEE382-B1CE-4610-B2B4-5E43958DDDDF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9FD459D-F9D1-4639-8B7A-18EAECD5E970}"/>
              </a:ext>
            </a:extLst>
          </p:cNvPr>
          <p:cNvSpPr/>
          <p:nvPr/>
        </p:nvSpPr>
        <p:spPr bwMode="auto">
          <a:xfrm>
            <a:off x="6588224" y="5226923"/>
            <a:ext cx="2232248" cy="1031696"/>
          </a:xfrm>
          <a:prstGeom prst="wedgeRoundRectCallout">
            <a:avLst>
              <a:gd name="adj1" fmla="val -43200"/>
              <a:gd name="adj2" fmla="val -8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Estrutura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organização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732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B18626-65A7-49AB-8FC9-12B306B6B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04666"/>
              </p:ext>
            </p:extLst>
          </p:nvPr>
        </p:nvGraphicFramePr>
        <p:xfrm>
          <a:off x="611558" y="2420888"/>
          <a:ext cx="7920881" cy="240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8JMKD3MGP7W/36TNG2E</a:t>
                      </a:r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 zipados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zip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8JMKD3MGP7W/36TNG2E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Permissão de Leitura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allow</a:t>
                      </a:r>
                      <a:r>
                        <a:rPr lang="pt-BR" sz="2000" i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2000" i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</a:t>
                      </a:r>
                      <a:endParaRPr lang="pt-BR" sz="2000" i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2857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2EFAA95C-1026-4676-8007-8AA9BA8C8814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</p:txBody>
      </p:sp>
    </p:spTree>
    <p:extLst>
      <p:ext uri="{BB962C8B-B14F-4D97-AF65-F5344CB8AC3E}">
        <p14:creationId xmlns:p14="http://schemas.microsoft.com/office/powerpoint/2010/main" val="2984172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00C9EE-382A-4256-ABE9-8822AFBE12B4}"/>
              </a:ext>
            </a:extLst>
          </p:cNvPr>
          <p:cNvSpPr txBox="1"/>
          <p:nvPr/>
        </p:nvSpPr>
        <p:spPr>
          <a:xfrm>
            <a:off x="5004048" y="3471196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Produção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F98B415-C76B-4EC9-9EB7-6B6C95F64695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1268760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870FA2-C8F0-4BA1-97AE-074049C6C284}"/>
              </a:ext>
            </a:extLst>
          </p:cNvPr>
          <p:cNvSpPr txBox="1"/>
          <p:nvPr/>
        </p:nvSpPr>
        <p:spPr>
          <a:xfrm>
            <a:off x="5004048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BDMCI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7730E3-FAB3-499E-B7CF-D4A00214E3F2}"/>
              </a:ext>
            </a:extLst>
          </p:cNvPr>
          <p:cNvSpPr txBox="1"/>
          <p:nvPr/>
        </p:nvSpPr>
        <p:spPr>
          <a:xfrm>
            <a:off x="5004048" y="1149779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78EF4F8-24DB-4EDD-A327-1939E887E78E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202268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EDCA7AC-4DFF-482E-970C-6096998558FB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2776616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B9DAD03-5A4A-4C38-ADAB-2017101A52B9}"/>
              </a:ext>
            </a:extLst>
          </p:cNvPr>
          <p:cNvSpPr txBox="1"/>
          <p:nvPr/>
        </p:nvSpPr>
        <p:spPr>
          <a:xfrm>
            <a:off x="5042145" y="5018331"/>
            <a:ext cx="29862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Uso de imagens...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FE1FAB2-CB42-4865-B290-92C48FADFB67}"/>
              </a:ext>
            </a:extLst>
          </p:cNvPr>
          <p:cNvSpPr txBox="1"/>
          <p:nvPr/>
        </p:nvSpPr>
        <p:spPr>
          <a:xfrm>
            <a:off x="5004048" y="2697504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82D35AF-D299-499F-9D02-724E642B56CA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3530544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CE97-D3F2-49C8-ABEB-497BC1EA5B65}"/>
              </a:ext>
            </a:extLst>
          </p:cNvPr>
          <p:cNvSpPr txBox="1"/>
          <p:nvPr/>
        </p:nvSpPr>
        <p:spPr>
          <a:xfrm>
            <a:off x="5042145" y="4244888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DIDSR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ADA43A-0FB5-48AD-A5AF-2757685F77BA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4286481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1176F5-F178-4E0C-8B79-33AA5CDED34D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504241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FAEA87F6-0BB1-493E-BFBA-31FD61EC8D09}"/>
              </a:ext>
            </a:extLst>
          </p:cNvPr>
          <p:cNvCxnSpPr>
            <a:cxnSpLocks/>
            <a:stCxn id="5" idx="4"/>
            <a:endCxn id="11" idx="0"/>
          </p:cNvCxnSpPr>
          <p:nvPr/>
        </p:nvCxnSpPr>
        <p:spPr bwMode="auto">
          <a:xfrm>
            <a:off x="4572000" y="152076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F1A8B4-775C-463C-96D5-F1BDC78F4CD2}"/>
              </a:ext>
            </a:extLst>
          </p:cNvPr>
          <p:cNvCxnSpPr>
            <a:cxnSpLocks/>
          </p:cNvCxnSpPr>
          <p:nvPr/>
        </p:nvCxnSpPr>
        <p:spPr bwMode="auto">
          <a:xfrm>
            <a:off x="4572000" y="2274688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3682948-70E5-4524-A303-CD509FF31D6A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028616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2C89905-15B5-4352-BFE7-41931B3D4E60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784553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DE4D9C6-176A-483D-8863-734760900DFA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4049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DDF510A-5A15-4FF1-8A81-E43398646C09}"/>
              </a:ext>
            </a:extLst>
          </p:cNvPr>
          <p:cNvSpPr txBox="1"/>
          <p:nvPr/>
        </p:nvSpPr>
        <p:spPr>
          <a:xfrm>
            <a:off x="2015745" y="1962016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Acervo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DB5DC0B-AD59-41EA-A261-8936418EF784}"/>
              </a:ext>
            </a:extLst>
          </p:cNvPr>
          <p:cNvSpPr txBox="1"/>
          <p:nvPr/>
        </p:nvSpPr>
        <p:spPr>
          <a:xfrm>
            <a:off x="1993805" y="2706229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Fundo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A7DCE1C-39B5-43BF-8735-15A61B264346}"/>
              </a:ext>
            </a:extLst>
          </p:cNvPr>
          <p:cNvSpPr txBox="1"/>
          <p:nvPr/>
        </p:nvSpPr>
        <p:spPr>
          <a:xfrm>
            <a:off x="1993805" y="3487267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70C0"/>
                </a:solidFill>
              </a:rPr>
              <a:t>Subfundo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2184EC0-50A6-4459-AABA-D6792E140504}"/>
              </a:ext>
            </a:extLst>
          </p:cNvPr>
          <p:cNvSpPr txBox="1"/>
          <p:nvPr/>
        </p:nvSpPr>
        <p:spPr>
          <a:xfrm>
            <a:off x="1993805" y="4238529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Série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C43DF80C-9E26-45F4-B588-62D9DD173548}"/>
              </a:ext>
            </a:extLst>
          </p:cNvPr>
          <p:cNvSpPr txBox="1"/>
          <p:nvPr/>
        </p:nvSpPr>
        <p:spPr>
          <a:xfrm>
            <a:off x="1993805" y="5003622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Relatório</a:t>
            </a: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BE62F30-4771-426D-B653-1DAE64334EF3}"/>
              </a:ext>
            </a:extLst>
          </p:cNvPr>
          <p:cNvSpPr/>
          <p:nvPr/>
        </p:nvSpPr>
        <p:spPr bwMode="auto">
          <a:xfrm>
            <a:off x="6655477" y="1052736"/>
            <a:ext cx="2232248" cy="1073624"/>
          </a:xfrm>
          <a:prstGeom prst="wedgeRoundRectCallout">
            <a:avLst>
              <a:gd name="adj1" fmla="val -76701"/>
              <a:gd name="adj2" fmla="val 4351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Biblioteca Digital da Memória Científica do INPE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7EB6DBFE-B476-4C4E-A4DF-76754CEA591E}"/>
              </a:ext>
            </a:extLst>
          </p:cNvPr>
          <p:cNvSpPr/>
          <p:nvPr/>
        </p:nvSpPr>
        <p:spPr bwMode="auto">
          <a:xfrm>
            <a:off x="1274838" y="793554"/>
            <a:ext cx="2687472" cy="518363"/>
          </a:xfrm>
          <a:prstGeom prst="wedgeRoundRectCallout">
            <a:avLst>
              <a:gd name="adj1" fmla="val 66037"/>
              <a:gd name="adj2" fmla="val 5442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Resolvedor da Rede IBI</a:t>
            </a:r>
          </a:p>
        </p:txBody>
      </p:sp>
    </p:spTree>
    <p:extLst>
      <p:ext uri="{BB962C8B-B14F-4D97-AF65-F5344CB8AC3E}">
        <p14:creationId xmlns:p14="http://schemas.microsoft.com/office/powerpoint/2010/main" val="34787085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779D2AF-BAD8-4FA7-BFE8-2E618C99E076}"/>
              </a:ext>
            </a:extLst>
          </p:cNvPr>
          <p:cNvSpPr txBox="1"/>
          <p:nvPr/>
        </p:nvSpPr>
        <p:spPr>
          <a:xfrm>
            <a:off x="2286000" y="2598618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CC00CC"/>
                </a:solidFill>
              </a:rPr>
              <a:t>imagens </a:t>
            </a:r>
            <a:r>
              <a:rPr lang="pt-BR" sz="2400" i="0" dirty="0" err="1">
                <a:solidFill>
                  <a:srgbClr val="CC00CC"/>
                </a:solidFill>
              </a:rPr>
              <a:t>noaa</a:t>
            </a:r>
            <a:r>
              <a:rPr lang="pt-BR" sz="2400" i="0" dirty="0">
                <a:solidFill>
                  <a:srgbClr val="CC00CC"/>
                </a:solidFill>
              </a:rPr>
              <a:t> candeias 1993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5868144" y="1340768"/>
            <a:ext cx="1800200" cy="950812"/>
          </a:xfrm>
          <a:prstGeom prst="wedgeRoundRectCallout">
            <a:avLst>
              <a:gd name="adj1" fmla="val -54139"/>
              <a:gd name="adj2" fmla="val 7996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Expressão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busca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1BF87A2-FFCF-4B24-B03B-51F644FFFDC1}"/>
              </a:ext>
            </a:extLst>
          </p:cNvPr>
          <p:cNvSpPr txBox="1"/>
          <p:nvPr/>
        </p:nvSpPr>
        <p:spPr>
          <a:xfrm>
            <a:off x="3167844" y="4286965"/>
            <a:ext cx="28083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lang="pt-BR" sz="2400" u="sng" dirty="0">
              <a:solidFill>
                <a:srgbClr val="FF0000"/>
              </a:solidFill>
            </a:endParaRPr>
          </a:p>
        </p:txBody>
      </p:sp>
      <p:sp>
        <p:nvSpPr>
          <p:cNvPr id="9" name="Seta: para Baixo 8">
            <a:extLst>
              <a:ext uri="{FF2B5EF4-FFF2-40B4-BE49-F238E27FC236}">
                <a16:creationId xmlns:a16="http://schemas.microsoft.com/office/drawing/2014/main" id="{0FB21E0F-0C40-464C-8136-68A6FCA12D74}"/>
              </a:ext>
            </a:extLst>
          </p:cNvPr>
          <p:cNvSpPr/>
          <p:nvPr/>
        </p:nvSpPr>
        <p:spPr bwMode="auto">
          <a:xfrm>
            <a:off x="4355976" y="3284984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630383DE-17DF-408A-9400-F01BA5DC19BC}"/>
              </a:ext>
            </a:extLst>
          </p:cNvPr>
          <p:cNvSpPr/>
          <p:nvPr/>
        </p:nvSpPr>
        <p:spPr bwMode="auto">
          <a:xfrm>
            <a:off x="5619320" y="3180766"/>
            <a:ext cx="2625087" cy="968314"/>
          </a:xfrm>
          <a:prstGeom prst="wedgeRoundRectCallout">
            <a:avLst>
              <a:gd name="adj1" fmla="val -75624"/>
              <a:gd name="adj2" fmla="val 6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Busca a partir do </a:t>
            </a:r>
            <a:r>
              <a:rPr lang="pt-BR" sz="1800" i="0" dirty="0">
                <a:solidFill>
                  <a:srgbClr val="FF0000"/>
                </a:solidFill>
              </a:rPr>
              <a:t>Resolvedor</a:t>
            </a:r>
          </a:p>
        </p:txBody>
      </p:sp>
    </p:spTree>
    <p:extLst>
      <p:ext uri="{BB962C8B-B14F-4D97-AF65-F5344CB8AC3E}">
        <p14:creationId xmlns:p14="http://schemas.microsoft.com/office/powerpoint/2010/main" val="60156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D6D9D5-6346-443A-B090-E8638D63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604553"/>
              </p:ext>
            </p:extLst>
          </p:nvPr>
        </p:nvGraphicFramePr>
        <p:xfrm>
          <a:off x="611559" y="2420888"/>
          <a:ext cx="7920881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Palavras-Chave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morfologia matemática,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imagem NOAA,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sensoriamento remoto.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 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BDMCI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Fonds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Produção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7"/>
                        </a:rPr>
                        <a:t>DIDPI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Restauração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 2</a:t>
                      </a:r>
                    </a:p>
                    <a:p>
                      <a:pPr algn="r"/>
                      <a:endParaRPr lang="pt-BR" sz="20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SDLA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SIBGRAPI 93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Restauração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024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DEE382-B1CE-4610-B2B4-5E43958DDDDF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9FD459D-F9D1-4639-8B7A-18EAECD5E970}"/>
              </a:ext>
            </a:extLst>
          </p:cNvPr>
          <p:cNvSpPr/>
          <p:nvPr/>
        </p:nvSpPr>
        <p:spPr bwMode="auto">
          <a:xfrm>
            <a:off x="467544" y="5437553"/>
            <a:ext cx="2232248" cy="520480"/>
          </a:xfrm>
          <a:prstGeom prst="wedgeRoundRectCallout">
            <a:avLst>
              <a:gd name="adj1" fmla="val 40415"/>
              <a:gd name="adj2" fmla="val -9877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Dois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arranjos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354E3D3-078C-494F-B024-6C9227217D96}"/>
              </a:ext>
            </a:extLst>
          </p:cNvPr>
          <p:cNvSpPr/>
          <p:nvPr/>
        </p:nvSpPr>
        <p:spPr bwMode="auto">
          <a:xfrm>
            <a:off x="90484" y="692696"/>
            <a:ext cx="3402391" cy="493713"/>
          </a:xfrm>
          <a:prstGeom prst="wedgeRoundRectCallout">
            <a:avLst>
              <a:gd name="adj1" fmla="val 32744"/>
              <a:gd name="adj2" fmla="val -1919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</a:t>
            </a:r>
          </a:p>
        </p:txBody>
      </p:sp>
    </p:spTree>
    <p:extLst>
      <p:ext uri="{BB962C8B-B14F-4D97-AF65-F5344CB8AC3E}">
        <p14:creationId xmlns:p14="http://schemas.microsoft.com/office/powerpoint/2010/main" val="16334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700808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Alerta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46874"/>
              </p:ext>
            </p:extLst>
          </p:nvPr>
        </p:nvGraphicFramePr>
        <p:xfrm>
          <a:off x="1331640" y="2886184"/>
          <a:ext cx="5328592" cy="183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(~ repositório digital) 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B18626-65A7-49AB-8FC9-12B306B6B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50234"/>
              </p:ext>
            </p:extLst>
          </p:nvPr>
        </p:nvGraphicFramePr>
        <p:xfrm>
          <a:off x="611558" y="2420888"/>
          <a:ext cx="7920881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83LX3pFwXQZeBBx/AryH</a:t>
                      </a:r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 zipados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zip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83LX3pFwXQZeBBx/AryH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2EFAA95C-1026-4676-8007-8AA9BA8C8814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</p:txBody>
      </p:sp>
    </p:spTree>
    <p:extLst>
      <p:ext uri="{BB962C8B-B14F-4D97-AF65-F5344CB8AC3E}">
        <p14:creationId xmlns:p14="http://schemas.microsoft.com/office/powerpoint/2010/main" val="28565163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CD495B25-4169-4758-8BCC-EF2167ECC93B}"/>
              </a:ext>
            </a:extLst>
          </p:cNvPr>
          <p:cNvCxnSpPr>
            <a:cxnSpLocks/>
          </p:cNvCxnSpPr>
          <p:nvPr/>
        </p:nvCxnSpPr>
        <p:spPr bwMode="auto">
          <a:xfrm rot="21000000" flipH="1">
            <a:off x="4078800" y="1512000"/>
            <a:ext cx="48604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00C9EE-382A-4256-ABE9-8822AFBE12B4}"/>
              </a:ext>
            </a:extLst>
          </p:cNvPr>
          <p:cNvSpPr txBox="1"/>
          <p:nvPr/>
        </p:nvSpPr>
        <p:spPr>
          <a:xfrm>
            <a:off x="5724128" y="3471196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Produção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870FA2-C8F0-4BA1-97AE-074049C6C284}"/>
              </a:ext>
            </a:extLst>
          </p:cNvPr>
          <p:cNvSpPr txBox="1"/>
          <p:nvPr/>
        </p:nvSpPr>
        <p:spPr>
          <a:xfrm>
            <a:off x="5724128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BDMCI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7730E3-FAB3-499E-B7CF-D4A00214E3F2}"/>
              </a:ext>
            </a:extLst>
          </p:cNvPr>
          <p:cNvSpPr txBox="1"/>
          <p:nvPr/>
        </p:nvSpPr>
        <p:spPr>
          <a:xfrm>
            <a:off x="5004048" y="1149779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78EF4F8-24DB-4EDD-A327-1939E887E78E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202268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EDCA7AC-4DFF-482E-970C-6096998558FB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2776616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B9DAD03-5A4A-4C38-ADAB-2017101A52B9}"/>
              </a:ext>
            </a:extLst>
          </p:cNvPr>
          <p:cNvSpPr txBox="1"/>
          <p:nvPr/>
        </p:nvSpPr>
        <p:spPr>
          <a:xfrm>
            <a:off x="5762225" y="5018331"/>
            <a:ext cx="29862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Restauração de imagens...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FE1FAB2-CB42-4865-B290-92C48FADFB67}"/>
              </a:ext>
            </a:extLst>
          </p:cNvPr>
          <p:cNvSpPr txBox="1"/>
          <p:nvPr/>
        </p:nvSpPr>
        <p:spPr>
          <a:xfrm>
            <a:off x="5724128" y="2697504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82D35AF-D299-499F-9D02-724E642B56CA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3530544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CE97-D3F2-49C8-ABEB-497BC1EA5B65}"/>
              </a:ext>
            </a:extLst>
          </p:cNvPr>
          <p:cNvSpPr txBox="1"/>
          <p:nvPr/>
        </p:nvSpPr>
        <p:spPr>
          <a:xfrm>
            <a:off x="5762225" y="4244888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DIDPI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ADA43A-0FB5-48AD-A5AF-2757685F77BA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4286481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1176F5-F178-4E0C-8B79-33AA5CDED34D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5042418"/>
            <a:ext cx="252000" cy="252000"/>
          </a:xfrm>
          <a:prstGeom prst="ellips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FAEA87F6-0BB1-493E-BFBA-31FD61EC8D09}"/>
              </a:ext>
            </a:extLst>
          </p:cNvPr>
          <p:cNvCxnSpPr>
            <a:cxnSpLocks/>
          </p:cNvCxnSpPr>
          <p:nvPr/>
        </p:nvCxnSpPr>
        <p:spPr bwMode="auto">
          <a:xfrm rot="600000">
            <a:off x="4572000" y="1520760"/>
            <a:ext cx="48604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F1A8B4-775C-463C-96D5-F1BDC78F4CD2}"/>
              </a:ext>
            </a:extLst>
          </p:cNvPr>
          <p:cNvCxnSpPr>
            <a:cxnSpLocks/>
          </p:cNvCxnSpPr>
          <p:nvPr/>
        </p:nvCxnSpPr>
        <p:spPr bwMode="auto">
          <a:xfrm>
            <a:off x="5058040" y="2274688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3682948-70E5-4524-A303-CD509FF31D6A}"/>
              </a:ext>
            </a:extLst>
          </p:cNvPr>
          <p:cNvCxnSpPr>
            <a:cxnSpLocks/>
          </p:cNvCxnSpPr>
          <p:nvPr/>
        </p:nvCxnSpPr>
        <p:spPr bwMode="auto">
          <a:xfrm>
            <a:off x="5058040" y="3028616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2C89905-15B5-4352-BFE7-41931B3D4E60}"/>
              </a:ext>
            </a:extLst>
          </p:cNvPr>
          <p:cNvCxnSpPr>
            <a:cxnSpLocks/>
          </p:cNvCxnSpPr>
          <p:nvPr/>
        </p:nvCxnSpPr>
        <p:spPr bwMode="auto">
          <a:xfrm>
            <a:off x="5058040" y="3784553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DE4D9C6-176A-483D-8863-734760900DFA}"/>
              </a:ext>
            </a:extLst>
          </p:cNvPr>
          <p:cNvCxnSpPr>
            <a:cxnSpLocks/>
          </p:cNvCxnSpPr>
          <p:nvPr/>
        </p:nvCxnSpPr>
        <p:spPr bwMode="auto">
          <a:xfrm>
            <a:off x="5058040" y="454049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BE62F30-4771-426D-B653-1DAE64334EF3}"/>
              </a:ext>
            </a:extLst>
          </p:cNvPr>
          <p:cNvSpPr/>
          <p:nvPr/>
        </p:nvSpPr>
        <p:spPr bwMode="auto">
          <a:xfrm>
            <a:off x="6617380" y="892584"/>
            <a:ext cx="2232248" cy="1073624"/>
          </a:xfrm>
          <a:prstGeom prst="wedgeRoundRectCallout">
            <a:avLst>
              <a:gd name="adj1" fmla="val -66566"/>
              <a:gd name="adj2" fmla="val 4527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Biblioteca Digital da Memória Científica do INPE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7EB6DBFE-B476-4C4E-A4DF-76754CEA591E}"/>
              </a:ext>
            </a:extLst>
          </p:cNvPr>
          <p:cNvSpPr/>
          <p:nvPr/>
        </p:nvSpPr>
        <p:spPr bwMode="auto">
          <a:xfrm>
            <a:off x="1274838" y="793554"/>
            <a:ext cx="2687472" cy="518363"/>
          </a:xfrm>
          <a:prstGeom prst="wedgeRoundRectCallout">
            <a:avLst>
              <a:gd name="adj1" fmla="val 66037"/>
              <a:gd name="adj2" fmla="val 5442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Resolvedor da Rede IBI</a:t>
            </a: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8DA702E-0F16-4E76-9DD1-F3B739AC81F2}"/>
              </a:ext>
            </a:extLst>
          </p:cNvPr>
          <p:cNvGrpSpPr/>
          <p:nvPr/>
        </p:nvGrpSpPr>
        <p:grpSpPr>
          <a:xfrm>
            <a:off x="3960000" y="2029478"/>
            <a:ext cx="252000" cy="3271730"/>
            <a:chOff x="3923928" y="2029478"/>
            <a:chExt cx="252000" cy="3271730"/>
          </a:xfrm>
        </p:grpSpPr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FFC4731B-CE20-4B2C-B7FF-8332851566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2029478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BB5E3FF3-CF72-4AE6-BD0A-535C2D167B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3537334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EBFBB0F2-B9D6-477B-9D3A-D0115862E0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5049208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cxnSp>
          <p:nvCxnSpPr>
            <p:cNvPr id="40" name="Conector reto 39">
              <a:extLst>
                <a:ext uri="{FF2B5EF4-FFF2-40B4-BE49-F238E27FC236}">
                  <a16:creationId xmlns:a16="http://schemas.microsoft.com/office/drawing/2014/main" id="{4A639EC2-C866-4B42-82D4-697B82096090}"/>
                </a:ext>
              </a:extLst>
            </p:cNvPr>
            <p:cNvCxnSpPr>
              <a:cxnSpLocks/>
              <a:endCxn id="37" idx="0"/>
            </p:cNvCxnSpPr>
            <p:nvPr/>
          </p:nvCxnSpPr>
          <p:spPr bwMode="auto">
            <a:xfrm>
              <a:off x="4049928" y="2281478"/>
              <a:ext cx="0" cy="1255856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734217B1-E93F-4DA4-A631-52E937805427}"/>
                </a:ext>
              </a:extLst>
            </p:cNvPr>
            <p:cNvCxnSpPr>
              <a:cxnSpLocks/>
              <a:stCxn id="37" idx="4"/>
            </p:cNvCxnSpPr>
            <p:nvPr/>
          </p:nvCxnSpPr>
          <p:spPr bwMode="auto">
            <a:xfrm>
              <a:off x="4049928" y="3789334"/>
              <a:ext cx="0" cy="1259874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5" name="Elipse 4">
            <a:extLst>
              <a:ext uri="{FF2B5EF4-FFF2-40B4-BE49-F238E27FC236}">
                <a16:creationId xmlns:a16="http://schemas.microsoft.com/office/drawing/2014/main" id="{BF98B415-C76B-4EC9-9EB7-6B6C95F64695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1268760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772D091F-47C2-45D3-922B-83B80B494894}"/>
              </a:ext>
            </a:extLst>
          </p:cNvPr>
          <p:cNvSpPr/>
          <p:nvPr/>
        </p:nvSpPr>
        <p:spPr bwMode="auto">
          <a:xfrm>
            <a:off x="3707904" y="4860000"/>
            <a:ext cx="1728160" cy="646575"/>
          </a:xfrm>
          <a:prstGeom prst="ellipse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BC30BA9F-D581-43FE-98A1-39CD841BB48C}"/>
              </a:ext>
            </a:extLst>
          </p:cNvPr>
          <p:cNvSpPr txBox="1"/>
          <p:nvPr/>
        </p:nvSpPr>
        <p:spPr>
          <a:xfrm>
            <a:off x="1806540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SDLA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C358BD51-3F6A-4F48-8849-E0AC2CDE56D4}"/>
              </a:ext>
            </a:extLst>
          </p:cNvPr>
          <p:cNvSpPr txBox="1"/>
          <p:nvPr/>
        </p:nvSpPr>
        <p:spPr>
          <a:xfrm>
            <a:off x="1403650" y="3456248"/>
            <a:ext cx="2016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SIBGRAPI 93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7" name="Texto explicativo retangular com cantos arredondados 11">
            <a:extLst>
              <a:ext uri="{FF2B5EF4-FFF2-40B4-BE49-F238E27FC236}">
                <a16:creationId xmlns:a16="http://schemas.microsoft.com/office/drawing/2014/main" id="{BBAADC90-0D92-4FC4-9706-BDEB5076E128}"/>
              </a:ext>
            </a:extLst>
          </p:cNvPr>
          <p:cNvSpPr/>
          <p:nvPr/>
        </p:nvSpPr>
        <p:spPr bwMode="auto">
          <a:xfrm>
            <a:off x="755576" y="2501555"/>
            <a:ext cx="2232248" cy="783429"/>
          </a:xfrm>
          <a:prstGeom prst="wedgeRoundRectCallout">
            <a:avLst>
              <a:gd name="adj1" fmla="val 38587"/>
              <a:gd name="adj2" fmla="val -7265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SIBGRAPI Digital Library </a:t>
            </a:r>
            <a:r>
              <a:rPr lang="pt-BR" sz="1800" i="0" dirty="0" err="1">
                <a:solidFill>
                  <a:srgbClr val="006FBA"/>
                </a:solidFill>
              </a:rPr>
              <a:t>Archive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48" name="Texto explicativo retangular com cantos arredondados 11">
            <a:extLst>
              <a:ext uri="{FF2B5EF4-FFF2-40B4-BE49-F238E27FC236}">
                <a16:creationId xmlns:a16="http://schemas.microsoft.com/office/drawing/2014/main" id="{72D50B28-9B15-43BC-A778-7638F1ABECDD}"/>
              </a:ext>
            </a:extLst>
          </p:cNvPr>
          <p:cNvSpPr/>
          <p:nvPr/>
        </p:nvSpPr>
        <p:spPr bwMode="auto">
          <a:xfrm>
            <a:off x="937437" y="4084345"/>
            <a:ext cx="1738205" cy="560653"/>
          </a:xfrm>
          <a:prstGeom prst="wedgeRoundRectCallout">
            <a:avLst>
              <a:gd name="adj1" fmla="val 39129"/>
              <a:gd name="adj2" fmla="val -8273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Anais de 1993</a:t>
            </a:r>
          </a:p>
        </p:txBody>
      </p:sp>
      <p:sp>
        <p:nvSpPr>
          <p:cNvPr id="49" name="Texto explicativo retangular com cantos arredondados 11">
            <a:extLst>
              <a:ext uri="{FF2B5EF4-FFF2-40B4-BE49-F238E27FC236}">
                <a16:creationId xmlns:a16="http://schemas.microsoft.com/office/drawing/2014/main" id="{AEA097DD-8D16-4769-91D6-1440D209865F}"/>
              </a:ext>
            </a:extLst>
          </p:cNvPr>
          <p:cNvSpPr/>
          <p:nvPr/>
        </p:nvSpPr>
        <p:spPr bwMode="auto">
          <a:xfrm>
            <a:off x="3419873" y="5594658"/>
            <a:ext cx="936104" cy="518363"/>
          </a:xfrm>
          <a:prstGeom prst="wedgeRoundRectCallout">
            <a:avLst>
              <a:gd name="adj1" fmla="val 21003"/>
              <a:gd name="adj2" fmla="val -972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matriz</a:t>
            </a:r>
          </a:p>
        </p:txBody>
      </p:sp>
      <p:sp>
        <p:nvSpPr>
          <p:cNvPr id="50" name="Texto explicativo retangular com cantos arredondados 11">
            <a:extLst>
              <a:ext uri="{FF2B5EF4-FFF2-40B4-BE49-F238E27FC236}">
                <a16:creationId xmlns:a16="http://schemas.microsoft.com/office/drawing/2014/main" id="{0C434BAD-5EE4-4E2B-88A4-78730C1D2911}"/>
              </a:ext>
            </a:extLst>
          </p:cNvPr>
          <p:cNvSpPr/>
          <p:nvPr/>
        </p:nvSpPr>
        <p:spPr bwMode="auto">
          <a:xfrm>
            <a:off x="4788024" y="5590607"/>
            <a:ext cx="936104" cy="518363"/>
          </a:xfrm>
          <a:prstGeom prst="wedgeRoundRectCallout">
            <a:avLst>
              <a:gd name="adj1" fmla="val -19278"/>
              <a:gd name="adj2" fmla="val -9910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cópia</a:t>
            </a:r>
          </a:p>
        </p:txBody>
      </p:sp>
      <p:sp>
        <p:nvSpPr>
          <p:cNvPr id="51" name="Texto explicativo retangular com cantos arredondados 11">
            <a:extLst>
              <a:ext uri="{FF2B5EF4-FFF2-40B4-BE49-F238E27FC236}">
                <a16:creationId xmlns:a16="http://schemas.microsoft.com/office/drawing/2014/main" id="{0502EA1B-ED1F-45D7-A7B8-775E662322B6}"/>
              </a:ext>
            </a:extLst>
          </p:cNvPr>
          <p:cNvSpPr/>
          <p:nvPr/>
        </p:nvSpPr>
        <p:spPr bwMode="auto">
          <a:xfrm>
            <a:off x="125518" y="4865196"/>
            <a:ext cx="3168356" cy="1028394"/>
          </a:xfrm>
          <a:prstGeom prst="wedgeRoundRectCallout">
            <a:avLst>
              <a:gd name="adj1" fmla="val 36945"/>
              <a:gd name="adj2" fmla="val -27550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Existe um acordo bilateral de </a:t>
            </a:r>
            <a:r>
              <a:rPr lang="pt-BR" sz="1800" b="1" i="0" dirty="0">
                <a:solidFill>
                  <a:srgbClr val="006FBA"/>
                </a:solidFill>
              </a:rPr>
              <a:t>compartilhamento</a:t>
            </a:r>
            <a:r>
              <a:rPr lang="pt-BR" sz="1800" i="0" dirty="0">
                <a:solidFill>
                  <a:srgbClr val="006FBA"/>
                </a:solidFill>
              </a:rPr>
              <a:t> entre os Acervos SDLA e BDMCI</a:t>
            </a:r>
          </a:p>
        </p:txBody>
      </p:sp>
      <p:sp>
        <p:nvSpPr>
          <p:cNvPr id="52" name="Texto explicativo retangular com cantos arredondados 11">
            <a:extLst>
              <a:ext uri="{FF2B5EF4-FFF2-40B4-BE49-F238E27FC236}">
                <a16:creationId xmlns:a16="http://schemas.microsoft.com/office/drawing/2014/main" id="{F58C32C4-A07E-446D-85E1-8FBCE1AE016F}"/>
              </a:ext>
            </a:extLst>
          </p:cNvPr>
          <p:cNvSpPr/>
          <p:nvPr/>
        </p:nvSpPr>
        <p:spPr bwMode="auto">
          <a:xfrm>
            <a:off x="90484" y="1402509"/>
            <a:ext cx="3402391" cy="493713"/>
          </a:xfrm>
          <a:prstGeom prst="wedgeRoundRectCallout">
            <a:avLst>
              <a:gd name="adj1" fmla="val 32744"/>
              <a:gd name="adj2" fmla="val -1919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</a:t>
            </a:r>
          </a:p>
        </p:txBody>
      </p:sp>
    </p:spTree>
    <p:extLst>
      <p:ext uri="{BB962C8B-B14F-4D97-AF65-F5344CB8AC3E}">
        <p14:creationId xmlns:p14="http://schemas.microsoft.com/office/powerpoint/2010/main" val="10558550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</p:spPr>
        <p:txBody>
          <a:bodyPr/>
          <a:lstStyle/>
          <a:p>
            <a:pPr eaLnBrk="1" hangingPunct="1"/>
            <a:r>
              <a:rPr lang="pt-BR" sz="2800" b="1" i="1" dirty="0">
                <a:solidFill>
                  <a:srgbClr val="006FBA"/>
                </a:solidFill>
                <a:latin typeface="Arial" charset="0"/>
              </a:rPr>
              <a:t>Referência</a:t>
            </a:r>
            <a:endParaRPr lang="pt-BR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9816" y="2276872"/>
            <a:ext cx="788436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 BANON, G. J. F. Acesso persistente a itens de informação: Proposta de sustentabilidade para a solução adotada pelo INPE. São José dos Campos: Instituto Nacional e Pesquisas Espaciais (INPE), 2017. I SEMINÁRIO TEMÁTICO DA REDE RBP DE 2017, 2017-05-25, São José dos Campos. 32 transparências. Disponível em: &lt;</a:t>
            </a: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http://urlib.net/J8LNKB5R7W/3NKH24H</a:t>
            </a:r>
            <a:r>
              <a:rPr lang="pt-BR" sz="2000" i="0" dirty="0">
                <a:solidFill>
                  <a:srgbClr val="006FBA"/>
                </a:solidFill>
              </a:rPr>
              <a:t>&gt;. 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6FBA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A832D50A-B4B2-410C-84C4-CD299DA83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B983BF-0DA3-456D-AD8A-5FA01BAC6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41691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700808"/>
            <a:ext cx="6858000" cy="3456384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Organização e Busca por IBI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18573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Conteúdo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2636912" y="3136613"/>
            <a:ext cx="3870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C142EE3-43F5-483A-86FC-6246C61C3335}"/>
              </a:ext>
            </a:extLst>
          </p:cNvPr>
          <p:cNvSpPr txBox="1"/>
          <p:nvPr/>
        </p:nvSpPr>
        <p:spPr>
          <a:xfrm>
            <a:off x="287524" y="1556792"/>
            <a:ext cx="85689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dx.doi.org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10.1590/1809-4422ASOC675V1812015en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00586B7-CD2A-40A1-95B0-4EBF35771B96}"/>
              </a:ext>
            </a:extLst>
          </p:cNvPr>
          <p:cNvSpPr txBox="1"/>
          <p:nvPr/>
        </p:nvSpPr>
        <p:spPr>
          <a:xfrm>
            <a:off x="395536" y="3068960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http://ciagri.iea.sp.gov.br/bancoiea/indices_new.aspx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F50269-534E-4FA7-BFC7-21C3F32CE536}"/>
              </a:ext>
            </a:extLst>
          </p:cNvPr>
          <p:cNvSpPr txBox="1"/>
          <p:nvPr/>
        </p:nvSpPr>
        <p:spPr>
          <a:xfrm>
            <a:off x="395536" y="4621383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53E4554B-EFE5-47D0-B72D-5FF2804D572C}"/>
              </a:ext>
            </a:extLst>
          </p:cNvPr>
          <p:cNvSpPr/>
          <p:nvPr/>
        </p:nvSpPr>
        <p:spPr bwMode="auto">
          <a:xfrm>
            <a:off x="7483897" y="548680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DOI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F947E4C-64ED-48AD-8F87-5F5F0DC8F30E}"/>
              </a:ext>
            </a:extLst>
          </p:cNvPr>
          <p:cNvSpPr/>
          <p:nvPr/>
        </p:nvSpPr>
        <p:spPr bwMode="auto">
          <a:xfrm>
            <a:off x="7483897" y="3645024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E9FF4C22-2757-4DD7-A6A0-228ADA3B7E6E}"/>
              </a:ext>
            </a:extLst>
          </p:cNvPr>
          <p:cNvSpPr/>
          <p:nvPr/>
        </p:nvSpPr>
        <p:spPr bwMode="auto">
          <a:xfrm>
            <a:off x="467544" y="594847"/>
            <a:ext cx="5328592" cy="601905"/>
          </a:xfrm>
          <a:prstGeom prst="wedgeRoundRectCallout">
            <a:avLst>
              <a:gd name="adj1" fmla="val 35667"/>
              <a:gd name="adj2" fmla="val 3196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As </a:t>
            </a:r>
            <a:r>
              <a:rPr lang="pt-BR" sz="2400" i="0" dirty="0" err="1">
                <a:solidFill>
                  <a:srgbClr val="006FBA"/>
                </a:solidFill>
              </a:rPr>
              <a:t>URLs</a:t>
            </a:r>
            <a:r>
              <a:rPr lang="pt-BR" sz="2400" i="0" dirty="0">
                <a:solidFill>
                  <a:srgbClr val="006FBA"/>
                </a:solidFill>
              </a:rPr>
              <a:t> são ativadas pelo </a:t>
            </a:r>
            <a:r>
              <a:rPr lang="pt-BR" sz="2400" b="1" i="0" dirty="0">
                <a:solidFill>
                  <a:srgbClr val="006FBA"/>
                </a:solidFill>
              </a:rPr>
              <a:t>Usuário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4D3207A-0EC3-4AE5-B85E-74BAECAB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70A4CBE-8B67-48F3-886F-EBB686AB3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98852356-8AB2-4A7A-8CE4-28A141759EA9}"/>
              </a:ext>
            </a:extLst>
          </p:cNvPr>
          <p:cNvSpPr/>
          <p:nvPr/>
        </p:nvSpPr>
        <p:spPr bwMode="auto">
          <a:xfrm>
            <a:off x="467544" y="2279153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09DDB32A-5B7E-49F8-9F9D-086B41551398}"/>
              </a:ext>
            </a:extLst>
          </p:cNvPr>
          <p:cNvSpPr/>
          <p:nvPr/>
        </p:nvSpPr>
        <p:spPr bwMode="auto">
          <a:xfrm>
            <a:off x="467544" y="5414258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CF6FD79-3E1C-4425-AB45-FB5ADD8FB794}"/>
              </a:ext>
            </a:extLst>
          </p:cNvPr>
          <p:cNvSpPr/>
          <p:nvPr/>
        </p:nvSpPr>
        <p:spPr bwMode="auto">
          <a:xfrm>
            <a:off x="5004048" y="2255941"/>
            <a:ext cx="2376264" cy="679037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DOI)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0BEEB5F9-D19A-4D07-9400-D5E65809DDA0}"/>
              </a:ext>
            </a:extLst>
          </p:cNvPr>
          <p:cNvSpPr/>
          <p:nvPr/>
        </p:nvSpPr>
        <p:spPr bwMode="auto">
          <a:xfrm>
            <a:off x="5004048" y="5360148"/>
            <a:ext cx="2376264" cy="679038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2707F5B5-7CB2-4532-BF12-F559BF61C7EE}"/>
              </a:ext>
            </a:extLst>
          </p:cNvPr>
          <p:cNvSpPr/>
          <p:nvPr/>
        </p:nvSpPr>
        <p:spPr bwMode="auto">
          <a:xfrm>
            <a:off x="3923928" y="3632448"/>
            <a:ext cx="3312368" cy="720080"/>
          </a:xfrm>
          <a:prstGeom prst="wedgeRoundRectCallout">
            <a:avLst>
              <a:gd name="adj1" fmla="val -68439"/>
              <a:gd name="adj2" fmla="val -6215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96362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274838"/>
            <a:ext cx="806489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https://www.go-fair.org/fair-principles/</a:t>
            </a:r>
            <a:endParaRPr lang="pt-BR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i="0" dirty="0" err="1">
                <a:solidFill>
                  <a:srgbClr val="CC00CC"/>
                </a:solidFill>
              </a:rPr>
              <a:t>Achável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Acessível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Interoperável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Reutilizável</a:t>
            </a:r>
            <a:endParaRPr lang="en-US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Texto explicativo retangular com cantos arredondados 11">
            <a:extLst>
              <a:ext uri="{FF2B5EF4-FFF2-40B4-BE49-F238E27FC236}">
                <a16:creationId xmlns:a16="http://schemas.microsoft.com/office/drawing/2014/main" id="{8E120347-100F-4B2F-BA2E-267C72C7F878}"/>
              </a:ext>
            </a:extLst>
          </p:cNvPr>
          <p:cNvSpPr/>
          <p:nvPr/>
        </p:nvSpPr>
        <p:spPr bwMode="auto">
          <a:xfrm>
            <a:off x="2699792" y="4829051"/>
            <a:ext cx="5760640" cy="1325860"/>
          </a:xfrm>
          <a:prstGeom prst="wedgeRoundRectCallout">
            <a:avLst>
              <a:gd name="adj1" fmla="val -38135"/>
              <a:gd name="adj2" fmla="val -8037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2400" b="1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7A5BEFCA-4AB5-4E39-A316-3B2B2030E2CC}"/>
              </a:ext>
            </a:extLst>
          </p:cNvPr>
          <p:cNvGrpSpPr/>
          <p:nvPr/>
        </p:nvGrpSpPr>
        <p:grpSpPr>
          <a:xfrm>
            <a:off x="395536" y="2077398"/>
            <a:ext cx="8352928" cy="2703205"/>
            <a:chOff x="395536" y="2132856"/>
            <a:chExt cx="8352928" cy="2703205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D5CDBF86-E566-4FD4-AD55-737454C26329}"/>
                </a:ext>
              </a:extLst>
            </p:cNvPr>
            <p:cNvSpPr txBox="1"/>
            <p:nvPr/>
          </p:nvSpPr>
          <p:spPr>
            <a:xfrm>
              <a:off x="1115616" y="4005064"/>
              <a:ext cx="691276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2400" i="0" dirty="0">
                  <a:solidFill>
                    <a:srgbClr val="FF000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2400" i="0" dirty="0">
                  <a:solidFill>
                    <a:srgbClr val="CC00CC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2400" i="0" dirty="0">
                <a:solidFill>
                  <a:srgbClr val="CC00CC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A6050A3C-99C0-4EC1-AC65-992096974C4B}"/>
                </a:ext>
              </a:extLst>
            </p:cNvPr>
            <p:cNvSpPr txBox="1"/>
            <p:nvPr/>
          </p:nvSpPr>
          <p:spPr>
            <a:xfrm>
              <a:off x="395536" y="2132856"/>
              <a:ext cx="83529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urlib.net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sid.inpe.br/mtc-m19@80/2010/02.09.18.47</a:t>
              </a:r>
              <a:endParaRPr lang="pt-BR" sz="2400" u="sng" dirty="0">
                <a:solidFill>
                  <a:srgbClr val="00B050"/>
                </a:solidFill>
              </a:endParaRPr>
            </a:p>
          </p:txBody>
        </p:sp>
      </p:grp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2924944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539552" y="1124744"/>
            <a:ext cx="3744416" cy="679038"/>
          </a:xfrm>
          <a:prstGeom prst="wedgeRoundRectCallout">
            <a:avLst>
              <a:gd name="adj1" fmla="val -7451"/>
              <a:gd name="adj2" fmla="val 9068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538606" y="3049618"/>
            <a:ext cx="3238128" cy="679038"/>
          </a:xfrm>
          <a:prstGeom prst="wedgeRoundRectCallout">
            <a:avLst>
              <a:gd name="adj1" fmla="val 38117"/>
              <a:gd name="adj2" fmla="val 8854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Arquivo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64BC16F3-C69D-4DE8-8E2D-211D0C416E4E}"/>
              </a:ext>
            </a:extLst>
          </p:cNvPr>
          <p:cNvSpPr/>
          <p:nvPr/>
        </p:nvSpPr>
        <p:spPr bwMode="auto">
          <a:xfrm>
            <a:off x="5619320" y="2820726"/>
            <a:ext cx="2625087" cy="968314"/>
          </a:xfrm>
          <a:prstGeom prst="wedgeRoundRectCallout">
            <a:avLst>
              <a:gd name="adj1" fmla="val -75624"/>
              <a:gd name="adj2" fmla="val 6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O navegador é instruído para fazer um redirecionamento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300192" y="4918250"/>
            <a:ext cx="2232248" cy="816633"/>
          </a:xfrm>
          <a:prstGeom prst="wedgeRoundRectCallout">
            <a:avLst>
              <a:gd name="adj1" fmla="val -34893"/>
              <a:gd name="adj2" fmla="val -66798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7452320" y="1124745"/>
            <a:ext cx="1008112" cy="679038"/>
          </a:xfrm>
          <a:prstGeom prst="wedgeRoundRectCallout">
            <a:avLst>
              <a:gd name="adj1" fmla="val -52302"/>
              <a:gd name="adj2" fmla="val 8634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44D69975-B9F2-4200-B4A4-62BDA66A7C76}"/>
              </a:ext>
            </a:extLst>
          </p:cNvPr>
          <p:cNvSpPr/>
          <p:nvPr/>
        </p:nvSpPr>
        <p:spPr bwMode="auto">
          <a:xfrm>
            <a:off x="4788024" y="1124744"/>
            <a:ext cx="2376264" cy="679038"/>
          </a:xfrm>
          <a:prstGeom prst="wedgeRoundRectCallout">
            <a:avLst>
              <a:gd name="adj1" fmla="val -41842"/>
              <a:gd name="adj2" fmla="val 8578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1043608" y="5157192"/>
            <a:ext cx="3312368" cy="720080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3385397504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55478</TotalTime>
  <Words>2653</Words>
  <Application>Microsoft Office PowerPoint</Application>
  <PresentationFormat>Apresentação na tela (4:3)</PresentationFormat>
  <Paragraphs>495</Paragraphs>
  <Slides>43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51" baseType="lpstr">
      <vt:lpstr>Arial</vt:lpstr>
      <vt:lpstr>Arial</vt:lpstr>
      <vt:lpstr>Arial Unicode MS</vt:lpstr>
      <vt:lpstr>Calibri</vt:lpstr>
      <vt:lpstr>Courier New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1514</cp:revision>
  <dcterms:created xsi:type="dcterms:W3CDTF">2004-05-13T13:32:28Z</dcterms:created>
  <dcterms:modified xsi:type="dcterms:W3CDTF">2021-04-01T01:52:34Z</dcterms:modified>
</cp:coreProperties>
</file>