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256" r:id="rId2"/>
    <p:sldId id="545" r:id="rId3"/>
    <p:sldId id="549" r:id="rId4"/>
    <p:sldId id="597" r:id="rId5"/>
    <p:sldId id="271" r:id="rId6"/>
    <p:sldId id="590" r:id="rId7"/>
    <p:sldId id="580" r:id="rId8"/>
    <p:sldId id="586" r:id="rId9"/>
    <p:sldId id="582" r:id="rId10"/>
    <p:sldId id="567" r:id="rId11"/>
    <p:sldId id="583" r:id="rId12"/>
    <p:sldId id="598" r:id="rId13"/>
    <p:sldId id="581" r:id="rId14"/>
    <p:sldId id="599" r:id="rId15"/>
    <p:sldId id="584" r:id="rId16"/>
    <p:sldId id="600" r:id="rId17"/>
    <p:sldId id="601" r:id="rId18"/>
    <p:sldId id="602" r:id="rId19"/>
    <p:sldId id="585" r:id="rId20"/>
    <p:sldId id="591" r:id="rId21"/>
    <p:sldId id="587" r:id="rId22"/>
    <p:sldId id="603" r:id="rId23"/>
    <p:sldId id="589" r:id="rId24"/>
    <p:sldId id="588" r:id="rId25"/>
    <p:sldId id="592" r:id="rId26"/>
    <p:sldId id="572" r:id="rId27"/>
    <p:sldId id="613" r:id="rId28"/>
    <p:sldId id="614" r:id="rId29"/>
    <p:sldId id="615" r:id="rId30"/>
    <p:sldId id="593" r:id="rId31"/>
    <p:sldId id="594" r:id="rId32"/>
    <p:sldId id="605" r:id="rId33"/>
    <p:sldId id="595" r:id="rId34"/>
    <p:sldId id="606" r:id="rId35"/>
    <p:sldId id="607" r:id="rId36"/>
    <p:sldId id="608" r:id="rId37"/>
    <p:sldId id="604" r:id="rId38"/>
    <p:sldId id="596" r:id="rId39"/>
    <p:sldId id="611" r:id="rId40"/>
    <p:sldId id="616" r:id="rId41"/>
    <p:sldId id="612" r:id="rId42"/>
    <p:sldId id="546" r:id="rId43"/>
    <p:sldId id="510" r:id="rId44"/>
  </p:sldIdLst>
  <p:sldSz cx="9144000" cy="6858000" type="screen4x3"/>
  <p:notesSz cx="6648450" cy="9782175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rald Banon" initials="G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0070C0"/>
    <a:srgbClr val="CCECFF"/>
    <a:srgbClr val="CCCCFF"/>
    <a:srgbClr val="FFCCFF"/>
    <a:srgbClr val="FF99FF"/>
    <a:srgbClr val="FFFFCC"/>
    <a:srgbClr val="CBECDE"/>
    <a:srgbClr val="99FFCC"/>
    <a:srgbClr val="FFEB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70" autoAdjust="0"/>
    <p:restoredTop sz="94724" autoAdjust="0"/>
  </p:normalViewPr>
  <p:slideViewPr>
    <p:cSldViewPr>
      <p:cViewPr varScale="1">
        <p:scale>
          <a:sx n="81" d="100"/>
          <a:sy n="81" d="100"/>
        </p:scale>
        <p:origin x="1349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commentAuthors" Target="commentAuthors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5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t" anchorCtr="0" compatLnSpc="1">
            <a:prstTxWarp prst="textNoShape">
              <a:avLst/>
            </a:prstTxWarp>
          </a:bodyPr>
          <a:lstStyle>
            <a:lvl1pPr algn="l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7138" y="0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t" anchorCtr="0" compatLnSpc="1">
            <a:prstTxWarp prst="textNoShape">
              <a:avLst/>
            </a:prstTxWarp>
          </a:bodyPr>
          <a:lstStyle>
            <a:lvl1pPr algn="r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93225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b" anchorCtr="0" compatLnSpc="1">
            <a:prstTxWarp prst="textNoShape">
              <a:avLst/>
            </a:prstTxWarp>
          </a:bodyPr>
          <a:lstStyle>
            <a:lvl1pPr algn="l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7138" y="9293225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b" anchorCtr="0" compatLnSpc="1">
            <a:prstTxWarp prst="textNoShape">
              <a:avLst/>
            </a:prstTxWarp>
          </a:bodyPr>
          <a:lstStyle>
            <a:lvl1pPr algn="r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EC5E3601-6C4E-4D96-8B53-5528C056BC0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2890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13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65550" y="0"/>
            <a:ext cx="28813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04E280-0090-43A9-BEB4-25D28B363BE0}" type="datetimeFigureOut">
              <a:rPr lang="pt-BR" smtClean="0"/>
              <a:t>30/03/2021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22363" y="1222375"/>
            <a:ext cx="4403725" cy="3302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5163" y="4706938"/>
            <a:ext cx="5318125" cy="38528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291638"/>
            <a:ext cx="28813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65550" y="9291638"/>
            <a:ext cx="28813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76B245-422A-4720-9467-1CC62B8DFE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851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orce11.org/datacitation/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Exemplos de 2 URL (em baixo) em referências bibliográficas de um trabalho académico de 2015 disponível na Plataforma SciELO (URL de cima)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39241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Resposta</a:t>
            </a:r>
            <a:r>
              <a:rPr lang="en-US" dirty="0"/>
              <a:t> do </a:t>
            </a:r>
            <a:r>
              <a:rPr lang="en-US" dirty="0" err="1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a URL dos </a:t>
            </a:r>
            <a:r>
              <a:rPr lang="en-US" dirty="0" err="1"/>
              <a:t>metadados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63974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dos metadados.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08232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Segunda Norma ABNT.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61077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Exemplo de geração de IBI por dois Arquivos.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93658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Existem duas versões do IBI.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02944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Primeira norma ABNT.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81623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12247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/>
              <a:t>O conjunto dos metadados em subdividido em 7 áreas emprestadas na Norma brasileira de descrição arquivística (NOBRADE – tradução do ISAD(G))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25809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36022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/>
              <a:t>Exemplo de múltiplos arranjos e de acordo bilateral entre Acervos.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4575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Prinçipios</a:t>
            </a:r>
            <a:r>
              <a:rPr lang="en-US" dirty="0"/>
              <a:t> FAIR (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Achável, Acessível, Interoperável, Reutilizável) para </a:t>
            </a:r>
            <a:r>
              <a:rPr lang="pt-BR" dirty="0"/>
              <a:t>Gestão e Administração de Dados Científicos,</a:t>
            </a:r>
            <a:r>
              <a:rPr lang="pt-BR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Dados de Pesquisa e Documentos Arquivísticos . 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Os princípios FAIR são ligados aos princípios de citações de dados definidos na 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Joint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Declaration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 Data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Citation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Principles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 (JDDCP)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98815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/>
              <a:t>Exemplo de múltiplos arranjos e de acordo bilateral entre Acervos.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41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41114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 </a:t>
            </a:r>
            <a:r>
              <a:rPr lang="en-US" dirty="0" err="1"/>
              <a:t>acesso</a:t>
            </a:r>
            <a:r>
              <a:rPr lang="en-US" dirty="0"/>
              <a:t> à Rede IBI se </a:t>
            </a:r>
            <a:r>
              <a:rPr lang="en-US" dirty="0" err="1"/>
              <a:t>faz</a:t>
            </a:r>
            <a:r>
              <a:rPr lang="en-US" dirty="0"/>
              <a:t> via o Resolvedor urlib.net. O </a:t>
            </a:r>
            <a:r>
              <a:rPr lang="pt-BR" noProof="0" dirty="0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o IBI </a:t>
            </a:r>
            <a:r>
              <a:rPr lang="en-US" dirty="0" err="1"/>
              <a:t>retorna</a:t>
            </a:r>
            <a:r>
              <a:rPr lang="en-US" dirty="0"/>
              <a:t> a URL do item de </a:t>
            </a:r>
            <a:r>
              <a:rPr lang="en-US" dirty="0" err="1"/>
              <a:t>informação</a:t>
            </a:r>
            <a:endParaRPr lang="pt-BR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63763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Lista dos </a:t>
            </a:r>
            <a:r>
              <a:rPr lang="en-US" dirty="0" err="1"/>
              <a:t>Arquivos</a:t>
            </a:r>
            <a:r>
              <a:rPr lang="en-US" dirty="0"/>
              <a:t> da Rede IBI.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45404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Lista dos </a:t>
            </a:r>
            <a:r>
              <a:rPr lang="en-US" dirty="0" err="1"/>
              <a:t>Arquivos</a:t>
            </a:r>
            <a:r>
              <a:rPr lang="en-US" dirty="0"/>
              <a:t> da Rede IBI.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13040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primeiro Arquivo possui o item de informação ou segundo não.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20041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Resposta</a:t>
            </a:r>
            <a:r>
              <a:rPr lang="en-US" dirty="0"/>
              <a:t> do </a:t>
            </a:r>
            <a:r>
              <a:rPr lang="en-US" dirty="0" err="1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a URL dos dados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1913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8569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8414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2953F-0E0E-40DD-8743-0F9AD8DF8F5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BF9E0-8CFE-46BC-9ED7-62E003D9AF7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44009-106B-407B-9C3F-0467525C017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41032-9715-43EE-BB16-415FBFB3A99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8958E-F6EB-478C-AF03-C7C2EEDF245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248DE-BC1D-41F6-B483-0C827706470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7BF8D-4D77-4308-B3CD-947ED2D8331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A6C1E-C5A0-4AA3-8FE6-5C3CC98C75B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0A2E3-FC11-4BB4-900B-EEF86891DEE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C58CB-89E2-4334-8E94-1E2CC643D6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91E83-2A0E-4272-88F4-2FBAFF6ADAE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4A4B39A6-B958-42D9-BCD4-935D1AF989D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pt_BR" TargetMode="External"/><Relationship Id="rId2" Type="http://schemas.openxmlformats.org/officeDocument/2006/relationships/hyperlink" Target="http://urlib.net/rep/QABCDSTQQW/44A469B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rlib.net/col/dpi.inpe.br/banon/2004/02.16.09.30.00/doc/mirrorsearch.cgi?query=cont+index&amp;choice=short&amp;continue=ye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sid.inpe.br/mtc-m19@80/2009/08.21.17.02?servicesubject=urlRequest&amp;parsedibiurl.ibi=sid.inpe.br/mtc-m19@80/2010/02.09.18.47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md-m09b.sid.inpe.br/urlib.net/www/2020/05.31.18.11?servicesubject=urlRequest&amp;parsedibiurl.ibi=sid.inpe.br/mtc-m19@80/2010/02.09.18.47" TargetMode="External"/><Relationship Id="rId4" Type="http://schemas.openxmlformats.org/officeDocument/2006/relationships/hyperlink" Target="http://urlib.net/sid.inpe.br/mtc-m19@80/2010/02.09.18.47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@80/2010/02.09.18.47/doc/publicacao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@80/2010/02.09.18.47/doc/publicacao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sid.inpe.br/mtc-m19@80/2009/08.21.17.02?servicesubject=urlRequest&amp;parsedibiurl.ibi=sid.inpe.br/mtc-m19@80/2010/02.09.18.47&amp;parsedibiurl.verblist=GetMetadata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urlib.net/sid.inpe.br/mtc-m19@80/2010/02.09.18.47: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@80/2010/02.09.18.47.01/doc/metadata.cgi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@80/2010/02.09.18.47.01/doc/metadata.cgi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urlib.net/rep/8JMKD3MGPDW34P/3KURPAE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urlib.net/rep/QABCDSTQQW/4244A3H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test2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d-m09b.sid.inpe.br/test2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urlib.net/sid.inpe.br/mtc-m19@80/2010/02.09.18.47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urlib.net/8JMKD3MGP7W/36TNG2E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urlib.net/rep/8JMKD3MGP8W/3CLC37B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urlib.net/8JMKD3MGP7W/36TNG2E: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mtc-m16d.sid.inpe.br/8JMKD3MGP7W/36TNG2E?mirror=sid.inpe.br/mtc-m19@80/2009/08.21.17.02.53&amp;metadatarepository=sid.inpe.br/mtc-m19@80/2010/02.09.18.47.01" TargetMode="Externa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urlib.net/rep/6qtX3pFwXQZ4iE8KMKjdY/KFQ6T?ibiurl.language=pt-BR" TargetMode="External"/><Relationship Id="rId2" Type="http://schemas.openxmlformats.org/officeDocument/2006/relationships/hyperlink" Target="http://urlib.net/rep/83LX3pFwXQZeBBx/BbsHa?ibiurl.language=pt-BR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rlib.net/rep/8JMKD3MGPCW/3ER446E?ibiurl.language=pt-BR" TargetMode="External"/><Relationship Id="rId5" Type="http://schemas.openxmlformats.org/officeDocument/2006/relationships/hyperlink" Target="http://urlib.net/rep/8JMKD3MGPCW/3EQCC85?ibiurl.language=pt-BR" TargetMode="External"/><Relationship Id="rId4" Type="http://schemas.openxmlformats.org/officeDocument/2006/relationships/hyperlink" Target="http://urlib.net/rep/8JMKD3MGPCW/3DT298S?ibiurl.language=pt-BR" TargetMode="Externa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urlib.net/rep/8JMKD3MGP7W/36TNG2E" TargetMode="Externa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urlib.net/rep/6qtX3pFwXQZ4iE8KMKjdY/KFQ6T?ibiurl.language=pt-BR" TargetMode="External"/><Relationship Id="rId7" Type="http://schemas.openxmlformats.org/officeDocument/2006/relationships/hyperlink" Target="http://urlib.net/rep/8JMKD3MGPCW/3ER446E?ibiurl.language=pt-BR" TargetMode="External"/><Relationship Id="rId2" Type="http://schemas.openxmlformats.org/officeDocument/2006/relationships/hyperlink" Target="http://urlib.net/rep/8JMKD3MGPCW/3EQCC85?ibiurl.language=pt-BR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rlib.net/rep/8JMKD3MGPCW/3DT298S?ibiurl.language=pt-BR" TargetMode="External"/><Relationship Id="rId5" Type="http://schemas.openxmlformats.org/officeDocument/2006/relationships/hyperlink" Target="http://urlib.net/rep/8JMKD3MGP7W/36TNG2E" TargetMode="External"/><Relationship Id="rId4" Type="http://schemas.openxmlformats.org/officeDocument/2006/relationships/hyperlink" Target="http://urlib.net/rep/83LX3pFwXQZeBBx/BbsHa?ibiurl.language=pt-BR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urlib.net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://urlib.net/rep/6qtX3pFwXQZeBBx/pBvav?ibiurl.language=en" TargetMode="External"/><Relationship Id="rId3" Type="http://schemas.openxmlformats.org/officeDocument/2006/relationships/hyperlink" Target="http://urlib.net/rep/83LX3pFwXQZeBBx/BbsHa?ibiurl.language=pt-BR" TargetMode="External"/><Relationship Id="rId7" Type="http://schemas.openxmlformats.org/officeDocument/2006/relationships/hyperlink" Target="http://urlib.net/rep/8JMKD3MGPCW/3EQCCU5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rlib.net/rep/8JMKD3MGPCW/3EQCC85?ibiurl.language=pt-BR" TargetMode="External"/><Relationship Id="rId5" Type="http://schemas.openxmlformats.org/officeDocument/2006/relationships/hyperlink" Target="http://urlib.net/rep/8JMKD3MGPCW/3DT298S?ibiurl.language=pt-BR" TargetMode="External"/><Relationship Id="rId4" Type="http://schemas.openxmlformats.org/officeDocument/2006/relationships/hyperlink" Target="http://urlib.net/rep/6qtX3pFwXQZ4iE8KMKjdY/KFQ6T?ibiurl.language=pt-BR" TargetMode="External"/><Relationship Id="rId9" Type="http://schemas.openxmlformats.org/officeDocument/2006/relationships/hyperlink" Target="http://urlib.net/rep/8JMKD3MGPBW34M/3DAJ3FL?ibiurl.language=en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urlib.net/zip/83LX3pFwXQZeBBx/AryH" TargetMode="External"/><Relationship Id="rId2" Type="http://schemas.openxmlformats.org/officeDocument/2006/relationships/hyperlink" Target="http://urlib.net/rep/83LX3pFwXQZeBBx/AryH" TargetMode="Externa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hyperlink" Target="http://urlib.net/rep/8JMKD3MGPCW/3EQCCU5?ibiurl.language=en" TargetMode="External"/><Relationship Id="rId3" Type="http://schemas.openxmlformats.org/officeDocument/2006/relationships/hyperlink" Target="http://urlib.net/rep/8JMKD3MGPCW/3EQCC85?ibiurl.language=pt-BR" TargetMode="External"/><Relationship Id="rId7" Type="http://schemas.openxmlformats.org/officeDocument/2006/relationships/hyperlink" Target="http://urlib.net/rep/8JMKD3MGPCW/3DT298S?ibiurl.language=pt-BR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rlib.net/rep/83LX3pFwXQZeBBx/AryH" TargetMode="External"/><Relationship Id="rId5" Type="http://schemas.openxmlformats.org/officeDocument/2006/relationships/hyperlink" Target="http://urlib.net/rep/83LX3pFwXQZeBBx/BbsHa?ibiurl.language=pt-BR" TargetMode="External"/><Relationship Id="rId10" Type="http://schemas.openxmlformats.org/officeDocument/2006/relationships/hyperlink" Target="http://urlib.net/rep/8JMKD3MGPBW34M/3DAJ3FL?ibiurl.language=en" TargetMode="External"/><Relationship Id="rId4" Type="http://schemas.openxmlformats.org/officeDocument/2006/relationships/hyperlink" Target="http://urlib.net/rep/6qtX3pFwXQZ4iE8KMKjdY/KFQ6T?ibiurl.language=pt-BR" TargetMode="External"/><Relationship Id="rId9" Type="http://schemas.openxmlformats.org/officeDocument/2006/relationships/hyperlink" Target="http://urlib.net/rep/6qtX3pFwXQZeBBx/pBvav?ibiurl.language=en" TargetMode="Externa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://urlib.net/J8LNKB5R7W/3NKH24H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x.doi.org/10.1590/1809-4422ASOC675V1812015e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urlib.net/sid.inpe.br/mtc-m19@80/2010/02.09.18.47" TargetMode="External"/><Relationship Id="rId4" Type="http://schemas.openxmlformats.org/officeDocument/2006/relationships/hyperlink" Target="http://ciagri.iea.sp.gov.br/bancoiea/indices_new.aspx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-fair.org/fair-principle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@80/2010/02.09.18.47/doc/publicacao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urlib.net/sid.inpe.br/mtc-m19@80/2010/02.09.18.4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971550" y="4077072"/>
            <a:ext cx="720090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URL do documento original:</a:t>
            </a: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1800" i="0" u="sng" kern="0" dirty="0">
                <a:solidFill>
                  <a:schemeClr val="tx1"/>
                </a:solidFill>
                <a:cs typeface="Arial" charset="0"/>
                <a:hlinkClick r:id="rId2"/>
              </a:rPr>
              <a:t>http://urlib.net/rep/QABCDSTQQW/44A469B</a:t>
            </a:r>
            <a:endParaRPr lang="en-US" sz="1800" i="0" u="sng" kern="0" dirty="0">
              <a:solidFill>
                <a:schemeClr val="tx1"/>
              </a:solidFill>
              <a:cs typeface="Arial" charset="0"/>
            </a:endParaRP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sz="1400" i="0" kern="0" dirty="0">
                <a:solidFill>
                  <a:srgbClr val="0070C0"/>
                </a:solidFill>
                <a:latin typeface="Arial Unicode MS" pitchFamily="34" charset="-128"/>
              </a:rPr>
              <a:t>Esta apresentação está licenciada com base numa licença 3.0 CC BY-NC-ND</a:t>
            </a:r>
          </a:p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</a:endParaRPr>
          </a:p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BR" sz="1400" i="0" kern="0" dirty="0">
              <a:solidFill>
                <a:srgbClr val="0070C0"/>
              </a:solidFill>
              <a:latin typeface="Arial Unicode MS" pitchFamily="34" charset="-128"/>
            </a:endParaRP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sz="1400" i="0" kern="0" dirty="0">
                <a:solidFill>
                  <a:srgbClr val="0070C0"/>
                </a:solidFill>
                <a:latin typeface="Arial Unicode MS" pitchFamily="34" charset="-128"/>
              </a:rPr>
              <a:t>Videoconferência</a:t>
            </a: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</a:endParaRPr>
          </a:p>
          <a:p>
            <a:pPr marL="0" lvl="1" indent="-28575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i="0" kern="0" dirty="0">
                <a:solidFill>
                  <a:srgbClr val="0070C0"/>
                </a:solidFill>
              </a:rPr>
              <a:t>São José dos Campos</a:t>
            </a:r>
            <a:r>
              <a: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</a:rPr>
              <a:t>, março de 2021</a:t>
            </a:r>
          </a:p>
          <a:p>
            <a:pPr marL="0" marR="0" lvl="1" indent="-28575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</a:endParaRPr>
          </a:p>
          <a:p>
            <a:pPr marL="0" marR="0" lvl="1" indent="-28575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05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971550" y="2708920"/>
            <a:ext cx="7200900" cy="720080"/>
          </a:xfrm>
        </p:spPr>
        <p:txBody>
          <a:bodyPr/>
          <a:lstStyle/>
          <a:p>
            <a:pPr marL="0" lvl="1" algn="ctr" eaLnBrk="1" hangingPunct="1">
              <a:lnSpc>
                <a:spcPct val="90000"/>
              </a:lnSpc>
              <a:buFontTx/>
              <a:buNone/>
            </a:pPr>
            <a:r>
              <a:rPr lang="pt-BR" sz="2400" i="1" dirty="0">
                <a:solidFill>
                  <a:srgbClr val="0070C0"/>
                </a:solidFill>
                <a:latin typeface="Arial" charset="0"/>
              </a:rPr>
              <a:t>Gerald J. F. Banon</a:t>
            </a: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r>
              <a:rPr lang="pt-BR" sz="1800" i="1" dirty="0">
                <a:solidFill>
                  <a:srgbClr val="0070C0"/>
                </a:solidFill>
                <a:latin typeface="Arial" charset="0"/>
              </a:rPr>
              <a:t>&lt;gerald.Banon@gmail.com&gt;</a:t>
            </a: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i="1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000" dirty="0">
              <a:solidFill>
                <a:srgbClr val="0070C0"/>
              </a:solidFill>
              <a:latin typeface="Arial Unicode MS" pitchFamily="34" charset="-128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1600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400" i="1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0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051" name="Rectangle 21"/>
          <p:cNvSpPr>
            <a:spLocks noChangeArrowheads="1"/>
          </p:cNvSpPr>
          <p:nvPr/>
        </p:nvSpPr>
        <p:spPr bwMode="auto">
          <a:xfrm>
            <a:off x="1421557" y="1556792"/>
            <a:ext cx="63008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b="1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pic>
        <p:nvPicPr>
          <p:cNvPr id="1026" name="Picture 2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52900" y="5005933"/>
            <a:ext cx="8382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Cubo 57">
            <a:extLst>
              <a:ext uri="{FF2B5EF4-FFF2-40B4-BE49-F238E27FC236}">
                <a16:creationId xmlns:a16="http://schemas.microsoft.com/office/drawing/2014/main" id="{2531E83A-780E-4C4C-A234-F66E83C88379}"/>
              </a:ext>
            </a:extLst>
          </p:cNvPr>
          <p:cNvSpPr>
            <a:spLocks noChangeAspect="1"/>
          </p:cNvSpPr>
          <p:nvPr/>
        </p:nvSpPr>
        <p:spPr bwMode="auto">
          <a:xfrm>
            <a:off x="7312051" y="2737817"/>
            <a:ext cx="457329" cy="654745"/>
          </a:xfrm>
          <a:prstGeom prst="cube">
            <a:avLst>
              <a:gd name="adj" fmla="val 40432"/>
            </a:avLst>
          </a:prstGeom>
          <a:solidFill>
            <a:schemeClr val="tx1">
              <a:lumMod val="75000"/>
              <a:lumOff val="25000"/>
            </a:schemeClr>
          </a:solidFill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US" i="0" dirty="0">
              <a:solidFill>
                <a:srgbClr val="003050"/>
              </a:solidFill>
            </a:endParaRPr>
          </a:p>
        </p:txBody>
      </p:sp>
      <p:sp>
        <p:nvSpPr>
          <p:cNvPr id="27" name="CaixaDeTexto 34"/>
          <p:cNvSpPr txBox="1">
            <a:spLocks noChangeArrowheads="1"/>
          </p:cNvSpPr>
          <p:nvPr/>
        </p:nvSpPr>
        <p:spPr bwMode="auto">
          <a:xfrm>
            <a:off x="6827508" y="5332175"/>
            <a:ext cx="23530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b="1" i="0" dirty="0" err="1">
                <a:solidFill>
                  <a:srgbClr val="0070C0"/>
                </a:solidFill>
              </a:rPr>
              <a:t>Arquivos</a:t>
            </a:r>
            <a:endParaRPr lang="en-US" sz="1800" b="1" i="0" dirty="0">
              <a:solidFill>
                <a:srgbClr val="0070C0"/>
              </a:solidFill>
            </a:endParaRPr>
          </a:p>
        </p:txBody>
      </p:sp>
      <p:sp>
        <p:nvSpPr>
          <p:cNvPr id="14" name="Cubo 13"/>
          <p:cNvSpPr>
            <a:spLocks noChangeAspect="1"/>
          </p:cNvSpPr>
          <p:nvPr/>
        </p:nvSpPr>
        <p:spPr bwMode="auto">
          <a:xfrm>
            <a:off x="2870126" y="3262281"/>
            <a:ext cx="731837" cy="1047750"/>
          </a:xfrm>
          <a:prstGeom prst="cube">
            <a:avLst>
              <a:gd name="adj" fmla="val 40432"/>
            </a:avLst>
          </a:prstGeom>
          <a:solidFill>
            <a:schemeClr val="tx1">
              <a:lumMod val="75000"/>
              <a:lumOff val="25000"/>
            </a:schemeClr>
          </a:solidFill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i="0" dirty="0">
                <a:solidFill>
                  <a:srgbClr val="003050"/>
                </a:solidFill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5" name="Cubo 14"/>
          <p:cNvSpPr>
            <a:spLocks noChangeAspect="1"/>
          </p:cNvSpPr>
          <p:nvPr/>
        </p:nvSpPr>
        <p:spPr bwMode="auto">
          <a:xfrm>
            <a:off x="4958135" y="3014632"/>
            <a:ext cx="648000" cy="927723"/>
          </a:xfrm>
          <a:prstGeom prst="cube">
            <a:avLst>
              <a:gd name="adj" fmla="val 40432"/>
            </a:avLst>
          </a:prstGeom>
          <a:solidFill>
            <a:schemeClr val="tx1">
              <a:lumMod val="75000"/>
              <a:lumOff val="25000"/>
            </a:schemeClr>
          </a:solidFill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US" i="0" dirty="0">
              <a:solidFill>
                <a:srgbClr val="003050"/>
              </a:solidFill>
            </a:endParaRPr>
          </a:p>
        </p:txBody>
      </p:sp>
      <p:sp>
        <p:nvSpPr>
          <p:cNvPr id="17" name="Cubo 16"/>
          <p:cNvSpPr>
            <a:spLocks noChangeAspect="1"/>
          </p:cNvSpPr>
          <p:nvPr/>
        </p:nvSpPr>
        <p:spPr bwMode="auto">
          <a:xfrm>
            <a:off x="5328040" y="3535752"/>
            <a:ext cx="648000" cy="929130"/>
          </a:xfrm>
          <a:prstGeom prst="cube">
            <a:avLst>
              <a:gd name="adj" fmla="val 40432"/>
            </a:avLst>
          </a:prstGeom>
          <a:solidFill>
            <a:schemeClr val="tx1">
              <a:lumMod val="75000"/>
              <a:lumOff val="25000"/>
            </a:schemeClr>
          </a:solidFill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i="0" dirty="0">
                <a:solidFill>
                  <a:srgbClr val="003050"/>
                </a:solidFill>
              </a:rPr>
              <a:t>                                                                                                                                                                        </a:t>
            </a:r>
          </a:p>
        </p:txBody>
      </p:sp>
      <p:grpSp>
        <p:nvGrpSpPr>
          <p:cNvPr id="5" name="Agrupar 4"/>
          <p:cNvGrpSpPr/>
          <p:nvPr/>
        </p:nvGrpSpPr>
        <p:grpSpPr>
          <a:xfrm>
            <a:off x="7554742" y="2932502"/>
            <a:ext cx="817372" cy="1878881"/>
            <a:chOff x="5610526" y="2540529"/>
            <a:chExt cx="817372" cy="1878881"/>
          </a:xfrm>
        </p:grpSpPr>
        <p:grpSp>
          <p:nvGrpSpPr>
            <p:cNvPr id="3" name="Agrupar 2"/>
            <p:cNvGrpSpPr>
              <a:grpSpLocks noChangeAspect="1"/>
            </p:cNvGrpSpPr>
            <p:nvPr/>
          </p:nvGrpSpPr>
          <p:grpSpPr>
            <a:xfrm>
              <a:off x="5724235" y="3573016"/>
              <a:ext cx="703663" cy="846394"/>
              <a:chOff x="6602562" y="2969443"/>
              <a:chExt cx="1126033" cy="1354435"/>
            </a:xfrm>
          </p:grpSpPr>
          <p:sp>
            <p:nvSpPr>
              <p:cNvPr id="36" name="Cubo 35"/>
              <p:cNvSpPr>
                <a:spLocks noChangeAspect="1"/>
              </p:cNvSpPr>
              <p:nvPr/>
            </p:nvSpPr>
            <p:spPr bwMode="auto">
              <a:xfrm>
                <a:off x="6602562" y="2969443"/>
                <a:ext cx="731837" cy="1047750"/>
              </a:xfrm>
              <a:prstGeom prst="cube">
                <a:avLst>
                  <a:gd name="adj" fmla="val 40432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US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37" name="Cubo 36"/>
              <p:cNvSpPr>
                <a:spLocks noChangeAspect="1"/>
              </p:cNvSpPr>
              <p:nvPr/>
            </p:nvSpPr>
            <p:spPr bwMode="auto">
              <a:xfrm>
                <a:off x="6996757" y="3276128"/>
                <a:ext cx="731838" cy="1047750"/>
              </a:xfrm>
              <a:prstGeom prst="cube">
                <a:avLst>
                  <a:gd name="adj" fmla="val 40432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US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47" name="Agrupar 46"/>
            <p:cNvGrpSpPr>
              <a:grpSpLocks noChangeAspect="1"/>
            </p:cNvGrpSpPr>
            <p:nvPr/>
          </p:nvGrpSpPr>
          <p:grpSpPr>
            <a:xfrm>
              <a:off x="5610526" y="2540529"/>
              <a:ext cx="689666" cy="860500"/>
              <a:chOff x="6996757" y="3276128"/>
              <a:chExt cx="1103635" cy="1377008"/>
            </a:xfrm>
          </p:grpSpPr>
          <p:sp>
            <p:nvSpPr>
              <p:cNvPr id="49" name="Cubo 48"/>
              <p:cNvSpPr>
                <a:spLocks noChangeAspect="1"/>
              </p:cNvSpPr>
              <p:nvPr/>
            </p:nvSpPr>
            <p:spPr bwMode="auto">
              <a:xfrm>
                <a:off x="6996757" y="3276128"/>
                <a:ext cx="731838" cy="1047750"/>
              </a:xfrm>
              <a:prstGeom prst="cube">
                <a:avLst>
                  <a:gd name="adj" fmla="val 40432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US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50" name="Cubo 49"/>
              <p:cNvSpPr>
                <a:spLocks noChangeAspect="1"/>
              </p:cNvSpPr>
              <p:nvPr/>
            </p:nvSpPr>
            <p:spPr bwMode="auto">
              <a:xfrm>
                <a:off x="7368555" y="3603798"/>
                <a:ext cx="731837" cy="1049338"/>
              </a:xfrm>
              <a:prstGeom prst="cube">
                <a:avLst>
                  <a:gd name="adj" fmla="val 40432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US" i="0" dirty="0">
                  <a:solidFill>
                    <a:srgbClr val="003050"/>
                  </a:solidFill>
                </a:endParaRPr>
              </a:p>
            </p:txBody>
          </p:sp>
        </p:grpSp>
      </p:grpSp>
      <p:sp>
        <p:nvSpPr>
          <p:cNvPr id="51" name="CaixaDeTexto 34"/>
          <p:cNvSpPr txBox="1">
            <a:spLocks noChangeArrowheads="1"/>
          </p:cNvSpPr>
          <p:nvPr/>
        </p:nvSpPr>
        <p:spPr bwMode="auto">
          <a:xfrm>
            <a:off x="4427984" y="5322147"/>
            <a:ext cx="22322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b="1" i="0" dirty="0" err="1">
                <a:solidFill>
                  <a:srgbClr val="0070C0"/>
                </a:solidFill>
              </a:rPr>
              <a:t>Repetidores</a:t>
            </a:r>
            <a:endParaRPr lang="pt-BR" sz="1800" b="1" i="0" dirty="0">
              <a:solidFill>
                <a:srgbClr val="0070C0"/>
              </a:solidFill>
            </a:endParaRPr>
          </a:p>
        </p:txBody>
      </p:sp>
      <p:sp>
        <p:nvSpPr>
          <p:cNvPr id="6" name="Elipse 5"/>
          <p:cNvSpPr/>
          <p:nvPr/>
        </p:nvSpPr>
        <p:spPr bwMode="auto">
          <a:xfrm rot="-1200000">
            <a:off x="7292371" y="2557455"/>
            <a:ext cx="1361581" cy="2663222"/>
          </a:xfrm>
          <a:prstGeom prst="ellipse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54" name="Elipse 53"/>
          <p:cNvSpPr>
            <a:spLocks noChangeAspect="1"/>
          </p:cNvSpPr>
          <p:nvPr/>
        </p:nvSpPr>
        <p:spPr bwMode="auto">
          <a:xfrm rot="-1200000">
            <a:off x="4824000" y="2746295"/>
            <a:ext cx="1260000" cy="2030859"/>
          </a:xfrm>
          <a:prstGeom prst="ellipse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62" name="Texto Explicativo: Linha 61">
            <a:extLst>
              <a:ext uri="{FF2B5EF4-FFF2-40B4-BE49-F238E27FC236}">
                <a16:creationId xmlns:a16="http://schemas.microsoft.com/office/drawing/2014/main" id="{5936B12D-FF1E-4E18-A700-F32E63BCDE56}"/>
              </a:ext>
            </a:extLst>
          </p:cNvPr>
          <p:cNvSpPr/>
          <p:nvPr/>
        </p:nvSpPr>
        <p:spPr bwMode="auto">
          <a:xfrm>
            <a:off x="5672432" y="651650"/>
            <a:ext cx="3209495" cy="1058150"/>
          </a:xfrm>
          <a:prstGeom prst="borderCallout1">
            <a:avLst>
              <a:gd name="adj1" fmla="val 98612"/>
              <a:gd name="adj2" fmla="val 79768"/>
              <a:gd name="adj3" fmla="val 349479"/>
              <a:gd name="adj4" fmla="val 87854"/>
            </a:avLst>
          </a:prstGeom>
          <a:solidFill>
            <a:srgbClr val="FFC000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en-US" sz="1800" i="0" dirty="0">
                <a:solidFill>
                  <a:srgbClr val="0070C0"/>
                </a:solidFill>
              </a:rPr>
              <a:t>O </a:t>
            </a:r>
            <a:r>
              <a:rPr lang="en-US" sz="1800" i="0" dirty="0" err="1">
                <a:solidFill>
                  <a:srgbClr val="0070C0"/>
                </a:solidFill>
              </a:rPr>
              <a:t>Arquivo</a:t>
            </a:r>
            <a:r>
              <a:rPr lang="en-US" sz="1800" i="0" dirty="0">
                <a:solidFill>
                  <a:srgbClr val="0070C0"/>
                </a:solidFill>
              </a:rPr>
              <a:t> que </a:t>
            </a:r>
            <a:r>
              <a:rPr lang="en-US" sz="1800" i="0" dirty="0" err="1">
                <a:solidFill>
                  <a:srgbClr val="0070C0"/>
                </a:solidFill>
              </a:rPr>
              <a:t>tem</a:t>
            </a:r>
            <a:r>
              <a:rPr lang="en-US" sz="1800" i="0" dirty="0">
                <a:solidFill>
                  <a:srgbClr val="0070C0"/>
                </a:solidFill>
              </a:rPr>
              <a:t> o </a:t>
            </a:r>
            <a:r>
              <a:rPr lang="en-US" sz="1800" b="1" i="0" dirty="0">
                <a:solidFill>
                  <a:srgbClr val="0070C0"/>
                </a:solidFill>
              </a:rPr>
              <a:t>IBI </a:t>
            </a:r>
            <a:r>
              <a:rPr lang="en-US" sz="1800" i="0" dirty="0" err="1">
                <a:solidFill>
                  <a:srgbClr val="0070C0"/>
                </a:solidFill>
              </a:rPr>
              <a:t>retorna</a:t>
            </a:r>
            <a:r>
              <a:rPr lang="en-US" sz="1800" i="0" dirty="0">
                <a:solidFill>
                  <a:srgbClr val="0070C0"/>
                </a:solidFill>
              </a:rPr>
              <a:t> a </a:t>
            </a:r>
            <a:r>
              <a:rPr lang="en-US" sz="1800" b="1" i="0" dirty="0">
                <a:solidFill>
                  <a:srgbClr val="0070C0"/>
                </a:solidFill>
              </a:rPr>
              <a:t>URL</a:t>
            </a:r>
            <a:r>
              <a:rPr lang="en-US" sz="1800" i="0" dirty="0">
                <a:solidFill>
                  <a:srgbClr val="0070C0"/>
                </a:solidFill>
              </a:rPr>
              <a:t> do item de </a:t>
            </a:r>
            <a:r>
              <a:rPr lang="en-US" sz="1800" i="0" dirty="0" err="1">
                <a:solidFill>
                  <a:srgbClr val="0070C0"/>
                </a:solidFill>
              </a:rPr>
              <a:t>informação</a:t>
            </a:r>
            <a:endParaRPr lang="en-US" sz="1800" i="0" dirty="0">
              <a:solidFill>
                <a:srgbClr val="0070C0"/>
              </a:solidFill>
            </a:endParaRPr>
          </a:p>
        </p:txBody>
      </p:sp>
      <p:sp>
        <p:nvSpPr>
          <p:cNvPr id="63" name="CaixaDeTexto 34">
            <a:extLst>
              <a:ext uri="{FF2B5EF4-FFF2-40B4-BE49-F238E27FC236}">
                <a16:creationId xmlns:a16="http://schemas.microsoft.com/office/drawing/2014/main" id="{23A8B361-ED78-4B87-9786-6A7B80A4F1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760" y="5301208"/>
            <a:ext cx="1656184" cy="646331"/>
          </a:xfrm>
          <a:prstGeom prst="rect">
            <a:avLst/>
          </a:prstGeom>
          <a:solidFill>
            <a:srgbClr val="FFDDFF"/>
          </a:solidFill>
          <a:ln w="9525">
            <a:solidFill>
              <a:srgbClr val="FF66CC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b="1" i="0" dirty="0" err="1">
                <a:solidFill>
                  <a:srgbClr val="0070C0"/>
                </a:solidFill>
              </a:rPr>
              <a:t>Resolvedor</a:t>
            </a:r>
            <a:r>
              <a:rPr lang="en-US" sz="1800" b="1" i="0" dirty="0">
                <a:solidFill>
                  <a:srgbClr val="0070C0"/>
                </a:solidFill>
              </a:rPr>
              <a:t> urlib.net</a:t>
            </a:r>
          </a:p>
        </p:txBody>
      </p:sp>
      <p:sp>
        <p:nvSpPr>
          <p:cNvPr id="64" name="CaixaDeTexto 34">
            <a:extLst>
              <a:ext uri="{FF2B5EF4-FFF2-40B4-BE49-F238E27FC236}">
                <a16:creationId xmlns:a16="http://schemas.microsoft.com/office/drawing/2014/main" id="{CED1E41B-35F8-49C9-8EBA-69FE81890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5312241"/>
            <a:ext cx="19442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b="1" i="0" dirty="0" err="1">
                <a:solidFill>
                  <a:srgbClr val="0070C0"/>
                </a:solidFill>
              </a:rPr>
              <a:t>Navegador</a:t>
            </a:r>
            <a:r>
              <a:rPr lang="en-US" sz="1800" b="1" i="0" dirty="0">
                <a:solidFill>
                  <a:srgbClr val="0070C0"/>
                </a:solidFill>
              </a:rPr>
              <a:t> de um </a:t>
            </a:r>
            <a:r>
              <a:rPr lang="en-US" sz="1800" b="1" i="0" dirty="0" err="1">
                <a:solidFill>
                  <a:srgbClr val="0070C0"/>
                </a:solidFill>
              </a:rPr>
              <a:t>usuário</a:t>
            </a:r>
            <a:endParaRPr lang="en-US" sz="1800" b="1" i="0" dirty="0">
              <a:solidFill>
                <a:srgbClr val="0070C0"/>
              </a:solidFill>
            </a:endParaRPr>
          </a:p>
        </p:txBody>
      </p:sp>
      <p:grpSp>
        <p:nvGrpSpPr>
          <p:cNvPr id="39" name="Agrupar 38">
            <a:extLst>
              <a:ext uri="{FF2B5EF4-FFF2-40B4-BE49-F238E27FC236}">
                <a16:creationId xmlns:a16="http://schemas.microsoft.com/office/drawing/2014/main" id="{09E9D030-8165-4B5A-B62D-751EB4EEC934}"/>
              </a:ext>
            </a:extLst>
          </p:cNvPr>
          <p:cNvGrpSpPr>
            <a:grpSpLocks noChangeAspect="1"/>
          </p:cNvGrpSpPr>
          <p:nvPr/>
        </p:nvGrpSpPr>
        <p:grpSpPr>
          <a:xfrm>
            <a:off x="738000" y="3518205"/>
            <a:ext cx="828000" cy="573862"/>
            <a:chOff x="2952750" y="2291852"/>
            <a:chExt cx="3246318" cy="2249899"/>
          </a:xfrm>
        </p:grpSpPr>
        <p:grpSp>
          <p:nvGrpSpPr>
            <p:cNvPr id="42" name="Agrupar 41">
              <a:extLst>
                <a:ext uri="{FF2B5EF4-FFF2-40B4-BE49-F238E27FC236}">
                  <a16:creationId xmlns:a16="http://schemas.microsoft.com/office/drawing/2014/main" id="{ACC9B12D-1D68-4A27-BB1E-516C742C3F0B}"/>
                </a:ext>
              </a:extLst>
            </p:cNvPr>
            <p:cNvGrpSpPr/>
            <p:nvPr/>
          </p:nvGrpSpPr>
          <p:grpSpPr>
            <a:xfrm>
              <a:off x="3287885" y="2291852"/>
              <a:ext cx="2578400" cy="1614670"/>
              <a:chOff x="166848" y="805413"/>
              <a:chExt cx="2578400" cy="1614670"/>
            </a:xfrm>
          </p:grpSpPr>
          <p:sp>
            <p:nvSpPr>
              <p:cNvPr id="46" name="Retângulo: Cantos Arredondados 45">
                <a:extLst>
                  <a:ext uri="{FF2B5EF4-FFF2-40B4-BE49-F238E27FC236}">
                    <a16:creationId xmlns:a16="http://schemas.microsoft.com/office/drawing/2014/main" id="{0F0110F9-9726-428B-A6DE-D76F6DF81CB7}"/>
                  </a:ext>
                </a:extLst>
              </p:cNvPr>
              <p:cNvSpPr/>
              <p:nvPr/>
            </p:nvSpPr>
            <p:spPr bwMode="auto">
              <a:xfrm>
                <a:off x="166848" y="805413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pic>
            <p:nvPicPr>
              <p:cNvPr id="52" name="Imagem 51">
                <a:extLst>
                  <a:ext uri="{FF2B5EF4-FFF2-40B4-BE49-F238E27FC236}">
                    <a16:creationId xmlns:a16="http://schemas.microsoft.com/office/drawing/2014/main" id="{01FB53C1-A0C7-4A7C-B780-AFF2AF777A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2" y="900000"/>
                <a:ext cx="2412000" cy="1362747"/>
              </a:xfrm>
              <a:prstGeom prst="rect">
                <a:avLst/>
              </a:prstGeom>
            </p:spPr>
          </p:pic>
        </p:grpSp>
        <p:sp>
          <p:nvSpPr>
            <p:cNvPr id="44" name="Trapezoide 43">
              <a:extLst>
                <a:ext uri="{FF2B5EF4-FFF2-40B4-BE49-F238E27FC236}">
                  <a16:creationId xmlns:a16="http://schemas.microsoft.com/office/drawing/2014/main" id="{DC2044B7-3D4C-4D87-818F-6F51D7534208}"/>
                </a:ext>
              </a:extLst>
            </p:cNvPr>
            <p:cNvSpPr/>
            <p:nvPr/>
          </p:nvSpPr>
          <p:spPr bwMode="auto">
            <a:xfrm>
              <a:off x="2952750" y="3913168"/>
              <a:ext cx="3246318" cy="575248"/>
            </a:xfrm>
            <a:prstGeom prst="trapezoid">
              <a:avLst>
                <a:gd name="adj" fmla="val 56663"/>
              </a:avLst>
            </a:prstGeom>
            <a:solidFill>
              <a:schemeClr val="tx1">
                <a:lumMod val="75000"/>
                <a:lumOff val="2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3050"/>
                </a:solidFill>
              </a:endParaRPr>
            </a:p>
          </p:txBody>
        </p:sp>
        <p:sp>
          <p:nvSpPr>
            <p:cNvPr id="45" name="Retângulo: Cantos Arredondados 44">
              <a:extLst>
                <a:ext uri="{FF2B5EF4-FFF2-40B4-BE49-F238E27FC236}">
                  <a16:creationId xmlns:a16="http://schemas.microsoft.com/office/drawing/2014/main" id="{03D43AF7-BD17-4C65-A6E2-37E10E1FFC4D}"/>
                </a:ext>
              </a:extLst>
            </p:cNvPr>
            <p:cNvSpPr/>
            <p:nvPr/>
          </p:nvSpPr>
          <p:spPr bwMode="auto">
            <a:xfrm>
              <a:off x="2952750" y="4477008"/>
              <a:ext cx="3229586" cy="64743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3050"/>
                </a:solidFill>
              </a:endParaRPr>
            </a:p>
          </p:txBody>
        </p:sp>
      </p:grpSp>
      <p:sp>
        <p:nvSpPr>
          <p:cNvPr id="59" name="Retângulo: Cantos Arredondados 58">
            <a:extLst>
              <a:ext uri="{FF2B5EF4-FFF2-40B4-BE49-F238E27FC236}">
                <a16:creationId xmlns:a16="http://schemas.microsoft.com/office/drawing/2014/main" id="{83C6D164-D426-40DD-B603-9FAD934C0FB5}"/>
              </a:ext>
            </a:extLst>
          </p:cNvPr>
          <p:cNvSpPr/>
          <p:nvPr/>
        </p:nvSpPr>
        <p:spPr bwMode="auto">
          <a:xfrm>
            <a:off x="1566000" y="1952888"/>
            <a:ext cx="6012000" cy="468000"/>
          </a:xfrm>
          <a:prstGeom prst="roundRect">
            <a:avLst/>
          </a:prstGeom>
          <a:solidFill>
            <a:srgbClr val="CCCC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i="0" dirty="0">
                <a:solidFill>
                  <a:srgbClr val="0070C0"/>
                </a:solidFill>
              </a:rPr>
              <a:t>Entidades da Rede IBI e a comunicação entre elas</a:t>
            </a:r>
          </a:p>
        </p:txBody>
      </p:sp>
      <p:sp>
        <p:nvSpPr>
          <p:cNvPr id="55" name="Rectangle 10">
            <a:extLst>
              <a:ext uri="{FF2B5EF4-FFF2-40B4-BE49-F238E27FC236}">
                <a16:creationId xmlns:a16="http://schemas.microsoft.com/office/drawing/2014/main" id="{43F0779C-B52D-456E-9C46-457C0D721C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7" name="Rectangle 9">
            <a:extLst>
              <a:ext uri="{FF2B5EF4-FFF2-40B4-BE49-F238E27FC236}">
                <a16:creationId xmlns:a16="http://schemas.microsoft.com/office/drawing/2014/main" id="{37593BD0-8231-4AB0-8129-546B8A5A15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cxnSp>
        <p:nvCxnSpPr>
          <p:cNvPr id="8" name="Conector de Seta Reta 7">
            <a:extLst>
              <a:ext uri="{FF2B5EF4-FFF2-40B4-BE49-F238E27FC236}">
                <a16:creationId xmlns:a16="http://schemas.microsoft.com/office/drawing/2014/main" id="{C6D567B6-7865-46BA-BA6F-D27EA4E073F7}"/>
              </a:ext>
            </a:extLst>
          </p:cNvPr>
          <p:cNvCxnSpPr>
            <a:cxnSpLocks/>
          </p:cNvCxnSpPr>
          <p:nvPr/>
        </p:nvCxnSpPr>
        <p:spPr bwMode="auto">
          <a:xfrm>
            <a:off x="1561732" y="3761724"/>
            <a:ext cx="1138060" cy="31278"/>
          </a:xfrm>
          <a:prstGeom prst="straightConnector1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grpSp>
        <p:nvGrpSpPr>
          <p:cNvPr id="88" name="Agrupar 87">
            <a:extLst>
              <a:ext uri="{FF2B5EF4-FFF2-40B4-BE49-F238E27FC236}">
                <a16:creationId xmlns:a16="http://schemas.microsoft.com/office/drawing/2014/main" id="{3CCC986E-C349-4C08-86B6-38A1DA5F48B0}"/>
              </a:ext>
            </a:extLst>
          </p:cNvPr>
          <p:cNvGrpSpPr/>
          <p:nvPr/>
        </p:nvGrpSpPr>
        <p:grpSpPr>
          <a:xfrm>
            <a:off x="3743178" y="3587248"/>
            <a:ext cx="1455731" cy="576064"/>
            <a:chOff x="3743178" y="3587248"/>
            <a:chExt cx="1455731" cy="576064"/>
          </a:xfrm>
        </p:grpSpPr>
        <p:cxnSp>
          <p:nvCxnSpPr>
            <p:cNvPr id="53" name="Conector de Seta Reta 52">
              <a:extLst>
                <a:ext uri="{FF2B5EF4-FFF2-40B4-BE49-F238E27FC236}">
                  <a16:creationId xmlns:a16="http://schemas.microsoft.com/office/drawing/2014/main" id="{314C0994-96DA-4E8D-B1D2-12D02A4BF319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751260" y="3587248"/>
              <a:ext cx="1108772" cy="120168"/>
            </a:xfrm>
            <a:prstGeom prst="straightConnector1">
              <a:avLst/>
            </a:prstGeom>
            <a:noFill/>
            <a:ln w="15875" cap="flat" cmpd="sng" algn="ctr">
              <a:solidFill>
                <a:srgbClr val="FF0000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60" name="Conector de Seta Reta 59">
              <a:extLst>
                <a:ext uri="{FF2B5EF4-FFF2-40B4-BE49-F238E27FC236}">
                  <a16:creationId xmlns:a16="http://schemas.microsoft.com/office/drawing/2014/main" id="{5AAB1CEF-CEFD-42D1-B826-F981B695D28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743178" y="3825365"/>
              <a:ext cx="1455731" cy="337947"/>
            </a:xfrm>
            <a:prstGeom prst="straightConnector1">
              <a:avLst/>
            </a:prstGeom>
            <a:noFill/>
            <a:ln w="15875" cap="flat" cmpd="sng" algn="ctr">
              <a:solidFill>
                <a:srgbClr val="FF0000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  <p:grpSp>
        <p:nvGrpSpPr>
          <p:cNvPr id="89" name="Agrupar 88">
            <a:extLst>
              <a:ext uri="{FF2B5EF4-FFF2-40B4-BE49-F238E27FC236}">
                <a16:creationId xmlns:a16="http://schemas.microsoft.com/office/drawing/2014/main" id="{EA1A6B95-EDBE-4B93-90A5-1C34E6F551E1}"/>
              </a:ext>
            </a:extLst>
          </p:cNvPr>
          <p:cNvGrpSpPr/>
          <p:nvPr/>
        </p:nvGrpSpPr>
        <p:grpSpPr>
          <a:xfrm>
            <a:off x="5672432" y="3240000"/>
            <a:ext cx="2391543" cy="1668545"/>
            <a:chOff x="5672432" y="3240000"/>
            <a:chExt cx="2391543" cy="1668545"/>
          </a:xfrm>
        </p:grpSpPr>
        <p:grpSp>
          <p:nvGrpSpPr>
            <p:cNvPr id="83" name="Agrupar 82">
              <a:extLst>
                <a:ext uri="{FF2B5EF4-FFF2-40B4-BE49-F238E27FC236}">
                  <a16:creationId xmlns:a16="http://schemas.microsoft.com/office/drawing/2014/main" id="{2573EE76-F83F-495A-81D4-D367341DE9C4}"/>
                </a:ext>
              </a:extLst>
            </p:cNvPr>
            <p:cNvGrpSpPr/>
            <p:nvPr/>
          </p:nvGrpSpPr>
          <p:grpSpPr>
            <a:xfrm>
              <a:off x="5672432" y="3240000"/>
              <a:ext cx="2002470" cy="412299"/>
              <a:chOff x="5672432" y="3240000"/>
              <a:chExt cx="2002470" cy="412299"/>
            </a:xfrm>
          </p:grpSpPr>
          <p:cxnSp>
            <p:nvCxnSpPr>
              <p:cNvPr id="61" name="Conector de Seta Reta 60">
                <a:extLst>
                  <a:ext uri="{FF2B5EF4-FFF2-40B4-BE49-F238E27FC236}">
                    <a16:creationId xmlns:a16="http://schemas.microsoft.com/office/drawing/2014/main" id="{420019D0-3038-4F62-81D3-4521E30531E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5673376" y="3240000"/>
                <a:ext cx="1617317" cy="40232"/>
              </a:xfrm>
              <a:prstGeom prst="straightConnector1">
                <a:avLst/>
              </a:prstGeom>
              <a:noFill/>
              <a:ln w="15875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65" name="Conector de Seta Reta 64">
                <a:extLst>
                  <a:ext uri="{FF2B5EF4-FFF2-40B4-BE49-F238E27FC236}">
                    <a16:creationId xmlns:a16="http://schemas.microsoft.com/office/drawing/2014/main" id="{04309FC0-8C72-4F53-BD43-775B8BC78B7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673376" y="3364580"/>
                <a:ext cx="1813840" cy="98038"/>
              </a:xfrm>
              <a:prstGeom prst="straightConnector1">
                <a:avLst/>
              </a:prstGeom>
              <a:noFill/>
              <a:ln w="15875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66" name="Conector de Seta Reta 65">
                <a:extLst>
                  <a:ext uri="{FF2B5EF4-FFF2-40B4-BE49-F238E27FC236}">
                    <a16:creationId xmlns:a16="http://schemas.microsoft.com/office/drawing/2014/main" id="{1DFB9A55-6C76-4174-AD90-8ADD7F73173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672432" y="3442932"/>
                <a:ext cx="2002470" cy="209367"/>
              </a:xfrm>
              <a:prstGeom prst="straightConnector1">
                <a:avLst/>
              </a:prstGeom>
              <a:noFill/>
              <a:ln w="15875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cxnSp>
          <p:nvCxnSpPr>
            <p:cNvPr id="67" name="Conector de Seta Reta 66">
              <a:extLst>
                <a:ext uri="{FF2B5EF4-FFF2-40B4-BE49-F238E27FC236}">
                  <a16:creationId xmlns:a16="http://schemas.microsoft.com/office/drawing/2014/main" id="{95322F2C-8606-48DE-BB2B-C72CBF18086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33165" y="4005259"/>
              <a:ext cx="1544835" cy="431853"/>
            </a:xfrm>
            <a:prstGeom prst="straightConnector1">
              <a:avLst/>
            </a:prstGeom>
            <a:noFill/>
            <a:ln w="15875" cap="flat" cmpd="sng" algn="ctr">
              <a:solidFill>
                <a:srgbClr val="FF0000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68" name="Conector de Seta Reta 67">
              <a:extLst>
                <a:ext uri="{FF2B5EF4-FFF2-40B4-BE49-F238E27FC236}">
                  <a16:creationId xmlns:a16="http://schemas.microsoft.com/office/drawing/2014/main" id="{0F66F55D-B574-421D-8E7F-1721CC4B705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26521" y="4120927"/>
              <a:ext cx="1805116" cy="591522"/>
            </a:xfrm>
            <a:prstGeom prst="straightConnector1">
              <a:avLst/>
            </a:prstGeom>
            <a:noFill/>
            <a:ln w="15875" cap="flat" cmpd="sng" algn="ctr">
              <a:solidFill>
                <a:srgbClr val="FF0000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69" name="Conector de Seta Reta 68">
              <a:extLst>
                <a:ext uri="{FF2B5EF4-FFF2-40B4-BE49-F238E27FC236}">
                  <a16:creationId xmlns:a16="http://schemas.microsoft.com/office/drawing/2014/main" id="{C73E7F8A-D2C0-4EF1-9F68-A2EEC89E825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14433" y="4235792"/>
              <a:ext cx="2049542" cy="672753"/>
            </a:xfrm>
            <a:prstGeom prst="straightConnector1">
              <a:avLst/>
            </a:prstGeom>
            <a:noFill/>
            <a:ln w="15875" cap="flat" cmpd="sng" algn="ctr">
              <a:solidFill>
                <a:srgbClr val="FF0000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  <p:grpSp>
        <p:nvGrpSpPr>
          <p:cNvPr id="2" name="Agrupar 1">
            <a:extLst>
              <a:ext uri="{FF2B5EF4-FFF2-40B4-BE49-F238E27FC236}">
                <a16:creationId xmlns:a16="http://schemas.microsoft.com/office/drawing/2014/main" id="{CB32DC02-1D50-47C8-944C-1B22E0150515}"/>
              </a:ext>
            </a:extLst>
          </p:cNvPr>
          <p:cNvGrpSpPr/>
          <p:nvPr/>
        </p:nvGrpSpPr>
        <p:grpSpPr>
          <a:xfrm>
            <a:off x="1889410" y="3140968"/>
            <a:ext cx="5221163" cy="1252941"/>
            <a:chOff x="1835696" y="3193724"/>
            <a:chExt cx="5221163" cy="1252941"/>
          </a:xfrm>
        </p:grpSpPr>
        <p:grpSp>
          <p:nvGrpSpPr>
            <p:cNvPr id="4" name="Agrupar 3"/>
            <p:cNvGrpSpPr/>
            <p:nvPr/>
          </p:nvGrpSpPr>
          <p:grpSpPr>
            <a:xfrm>
              <a:off x="3779912" y="3193724"/>
              <a:ext cx="828675" cy="1223963"/>
              <a:chOff x="3446711" y="2852241"/>
              <a:chExt cx="828675" cy="1223963"/>
            </a:xfrm>
          </p:grpSpPr>
          <p:sp>
            <p:nvSpPr>
              <p:cNvPr id="19" name="Seta para a direita 26"/>
              <p:cNvSpPr>
                <a:spLocks noChangeArrowheads="1"/>
              </p:cNvSpPr>
              <p:nvPr/>
            </p:nvSpPr>
            <p:spPr bwMode="auto">
              <a:xfrm>
                <a:off x="3518148" y="2852241"/>
                <a:ext cx="757238" cy="576263"/>
              </a:xfrm>
              <a:prstGeom prst="rightArrow">
                <a:avLst>
                  <a:gd name="adj1" fmla="val 50000"/>
                  <a:gd name="adj2" fmla="val 50062"/>
                </a:avLst>
              </a:prstGeom>
              <a:solidFill>
                <a:srgbClr val="FFFF99"/>
              </a:solidFill>
              <a:ln w="9525">
                <a:solidFill>
                  <a:srgbClr val="FFC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r>
                  <a:rPr lang="en-US" i="0" dirty="0">
                    <a:solidFill>
                      <a:srgbClr val="0070C0"/>
                    </a:solidFill>
                  </a:rPr>
                  <a:t>IBI</a:t>
                </a:r>
              </a:p>
            </p:txBody>
          </p:sp>
          <p:sp>
            <p:nvSpPr>
              <p:cNvPr id="21" name="Seta para a esquerda 28"/>
              <p:cNvSpPr>
                <a:spLocks noChangeArrowheads="1"/>
              </p:cNvSpPr>
              <p:nvPr/>
            </p:nvSpPr>
            <p:spPr bwMode="auto">
              <a:xfrm>
                <a:off x="3446711" y="3499941"/>
                <a:ext cx="755650" cy="576263"/>
              </a:xfrm>
              <a:prstGeom prst="leftArrow">
                <a:avLst>
                  <a:gd name="adj1" fmla="val 50000"/>
                  <a:gd name="adj2" fmla="val 49957"/>
                </a:avLst>
              </a:prstGeom>
              <a:solidFill>
                <a:srgbClr val="FFFF99"/>
              </a:solidFill>
              <a:ln w="9525">
                <a:solidFill>
                  <a:srgbClr val="FFC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r>
                  <a:rPr lang="en-US" i="0">
                    <a:solidFill>
                      <a:srgbClr val="0070C0"/>
                    </a:solidFill>
                  </a:rPr>
                  <a:t>URL</a:t>
                </a:r>
              </a:p>
            </p:txBody>
          </p:sp>
        </p:grpSp>
        <p:grpSp>
          <p:nvGrpSpPr>
            <p:cNvPr id="9" name="Agrupar 8"/>
            <p:cNvGrpSpPr/>
            <p:nvPr/>
          </p:nvGrpSpPr>
          <p:grpSpPr>
            <a:xfrm>
              <a:off x="1835696" y="3216243"/>
              <a:ext cx="792163" cy="1223963"/>
              <a:chOff x="1862063" y="2996257"/>
              <a:chExt cx="792163" cy="1223963"/>
            </a:xfrm>
          </p:grpSpPr>
          <p:sp>
            <p:nvSpPr>
              <p:cNvPr id="18" name="Seta para a direita 25"/>
              <p:cNvSpPr>
                <a:spLocks noChangeArrowheads="1"/>
              </p:cNvSpPr>
              <p:nvPr/>
            </p:nvSpPr>
            <p:spPr bwMode="auto">
              <a:xfrm>
                <a:off x="1898576" y="2996257"/>
                <a:ext cx="755650" cy="576263"/>
              </a:xfrm>
              <a:prstGeom prst="rightArrow">
                <a:avLst>
                  <a:gd name="adj1" fmla="val 50000"/>
                  <a:gd name="adj2" fmla="val 49957"/>
                </a:avLst>
              </a:prstGeom>
              <a:solidFill>
                <a:srgbClr val="FFFF99"/>
              </a:solidFill>
              <a:ln w="9525">
                <a:solidFill>
                  <a:srgbClr val="FFC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r>
                  <a:rPr lang="en-US" i="0" dirty="0">
                    <a:solidFill>
                      <a:srgbClr val="0070C0"/>
                    </a:solidFill>
                  </a:rPr>
                  <a:t>IBI</a:t>
                </a:r>
              </a:p>
            </p:txBody>
          </p:sp>
          <p:sp>
            <p:nvSpPr>
              <p:cNvPr id="20" name="Seta para a esquerda 27"/>
              <p:cNvSpPr>
                <a:spLocks noChangeArrowheads="1"/>
              </p:cNvSpPr>
              <p:nvPr/>
            </p:nvSpPr>
            <p:spPr bwMode="auto">
              <a:xfrm>
                <a:off x="1862063" y="3643957"/>
                <a:ext cx="755650" cy="576263"/>
              </a:xfrm>
              <a:prstGeom prst="leftArrow">
                <a:avLst>
                  <a:gd name="adj1" fmla="val 50000"/>
                  <a:gd name="adj2" fmla="val 49957"/>
                </a:avLst>
              </a:prstGeom>
              <a:solidFill>
                <a:srgbClr val="FFFF99"/>
              </a:solidFill>
              <a:ln w="9525">
                <a:solidFill>
                  <a:srgbClr val="FFC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r>
                  <a:rPr lang="en-US" i="0">
                    <a:solidFill>
                      <a:srgbClr val="0070C0"/>
                    </a:solidFill>
                  </a:rPr>
                  <a:t>URL</a:t>
                </a:r>
              </a:p>
            </p:txBody>
          </p:sp>
        </p:grpSp>
        <p:grpSp>
          <p:nvGrpSpPr>
            <p:cNvPr id="40" name="Agrupar 39"/>
            <p:cNvGrpSpPr/>
            <p:nvPr/>
          </p:nvGrpSpPr>
          <p:grpSpPr>
            <a:xfrm>
              <a:off x="6228184" y="3222702"/>
              <a:ext cx="828675" cy="1223963"/>
              <a:chOff x="3446711" y="2852241"/>
              <a:chExt cx="828675" cy="1223963"/>
            </a:xfrm>
          </p:grpSpPr>
          <p:sp>
            <p:nvSpPr>
              <p:cNvPr id="41" name="Seta para a direita 26"/>
              <p:cNvSpPr>
                <a:spLocks noChangeArrowheads="1"/>
              </p:cNvSpPr>
              <p:nvPr/>
            </p:nvSpPr>
            <p:spPr bwMode="auto">
              <a:xfrm>
                <a:off x="3518148" y="2852241"/>
                <a:ext cx="757238" cy="576263"/>
              </a:xfrm>
              <a:prstGeom prst="rightArrow">
                <a:avLst>
                  <a:gd name="adj1" fmla="val 50000"/>
                  <a:gd name="adj2" fmla="val 50062"/>
                </a:avLst>
              </a:prstGeom>
              <a:solidFill>
                <a:srgbClr val="FFFF99"/>
              </a:solidFill>
              <a:ln w="9525">
                <a:solidFill>
                  <a:srgbClr val="FFC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r>
                  <a:rPr lang="en-US" i="0" dirty="0">
                    <a:solidFill>
                      <a:srgbClr val="0070C0"/>
                    </a:solidFill>
                  </a:rPr>
                  <a:t>IBI</a:t>
                </a:r>
              </a:p>
            </p:txBody>
          </p:sp>
          <p:sp>
            <p:nvSpPr>
              <p:cNvPr id="43" name="Seta para a esquerda 28"/>
              <p:cNvSpPr>
                <a:spLocks noChangeArrowheads="1"/>
              </p:cNvSpPr>
              <p:nvPr/>
            </p:nvSpPr>
            <p:spPr bwMode="auto">
              <a:xfrm>
                <a:off x="3446711" y="3499941"/>
                <a:ext cx="755650" cy="576263"/>
              </a:xfrm>
              <a:prstGeom prst="leftArrow">
                <a:avLst>
                  <a:gd name="adj1" fmla="val 50000"/>
                  <a:gd name="adj2" fmla="val 49957"/>
                </a:avLst>
              </a:prstGeom>
              <a:solidFill>
                <a:srgbClr val="FFFF99"/>
              </a:solidFill>
              <a:ln w="9525">
                <a:solidFill>
                  <a:srgbClr val="FFC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r>
                  <a:rPr lang="en-US" i="0">
                    <a:solidFill>
                      <a:srgbClr val="0070C0"/>
                    </a:solidFill>
                  </a:rPr>
                  <a:t>URL</a:t>
                </a:r>
              </a:p>
            </p:txBody>
          </p:sp>
        </p:grpSp>
      </p:grpSp>
      <p:sp>
        <p:nvSpPr>
          <p:cNvPr id="56" name="Cubo 55">
            <a:extLst>
              <a:ext uri="{FF2B5EF4-FFF2-40B4-BE49-F238E27FC236}">
                <a16:creationId xmlns:a16="http://schemas.microsoft.com/office/drawing/2014/main" id="{40760111-2BDA-4C4E-B452-AC61BB739CE6}"/>
              </a:ext>
            </a:extLst>
          </p:cNvPr>
          <p:cNvSpPr>
            <a:spLocks noChangeAspect="1"/>
          </p:cNvSpPr>
          <p:nvPr/>
        </p:nvSpPr>
        <p:spPr bwMode="auto">
          <a:xfrm>
            <a:off x="8158005" y="4361896"/>
            <a:ext cx="457328" cy="654745"/>
          </a:xfrm>
          <a:prstGeom prst="cube">
            <a:avLst>
              <a:gd name="adj" fmla="val 40432"/>
            </a:avLst>
          </a:prstGeom>
          <a:solidFill>
            <a:schemeClr val="accent1">
              <a:lumMod val="75000"/>
            </a:schemeClr>
          </a:solidFill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US" i="0" dirty="0">
              <a:solidFill>
                <a:srgbClr val="003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761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269497DF-C1C7-4FCE-99FF-295D91AF7C62}"/>
              </a:ext>
            </a:extLst>
          </p:cNvPr>
          <p:cNvSpPr txBox="1"/>
          <p:nvPr/>
        </p:nvSpPr>
        <p:spPr>
          <a:xfrm>
            <a:off x="883872" y="4110171"/>
            <a:ext cx="737625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400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www.urlib.net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/col/dpi.inpe.br/banon/2004/02.16.09.30.00/doc/mirrorsearch.cgi?query=</a:t>
            </a:r>
            <a:r>
              <a:rPr lang="pt-BR" sz="2400" i="0" dirty="0">
                <a:solidFill>
                  <a:srgbClr val="CC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cont+index</a:t>
            </a:r>
            <a:endParaRPr lang="pt-BR" sz="2400" i="0" dirty="0">
              <a:solidFill>
                <a:srgbClr val="CC00CC"/>
              </a:solidFill>
            </a:endParaRPr>
          </a:p>
        </p:txBody>
      </p:sp>
      <p:sp>
        <p:nvSpPr>
          <p:cNvPr id="5" name="Texto explicativo retangular com cantos arredondados 11">
            <a:extLst>
              <a:ext uri="{FF2B5EF4-FFF2-40B4-BE49-F238E27FC236}">
                <a16:creationId xmlns:a16="http://schemas.microsoft.com/office/drawing/2014/main" id="{4E3A213C-EF75-498B-AE17-E38E83F4A2D2}"/>
              </a:ext>
            </a:extLst>
          </p:cNvPr>
          <p:cNvSpPr/>
          <p:nvPr/>
        </p:nvSpPr>
        <p:spPr bwMode="auto">
          <a:xfrm>
            <a:off x="5436096" y="2692371"/>
            <a:ext cx="3096344" cy="1024661"/>
          </a:xfrm>
          <a:prstGeom prst="wedgeRoundRectCallout">
            <a:avLst>
              <a:gd name="adj1" fmla="val -50025"/>
              <a:gd name="adj2" fmla="val 82849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400" i="0" dirty="0">
                <a:solidFill>
                  <a:srgbClr val="006FBA"/>
                </a:solidFill>
              </a:rPr>
              <a:t>A</a:t>
            </a:r>
            <a:r>
              <a:rPr lang="pt-BR" sz="2400" i="0" dirty="0">
                <a:solidFill>
                  <a:srgbClr val="006FBA"/>
                </a:solidFill>
              </a:rPr>
              <a:t>cesso à lista dos </a:t>
            </a:r>
            <a:r>
              <a:rPr lang="pt-BR" sz="2400" b="1" i="0" dirty="0">
                <a:solidFill>
                  <a:srgbClr val="006FBA"/>
                </a:solidFill>
              </a:rPr>
              <a:t>Nós</a:t>
            </a:r>
            <a:r>
              <a:rPr lang="pt-BR" sz="2400" i="0" dirty="0">
                <a:solidFill>
                  <a:srgbClr val="006FBA"/>
                </a:solidFill>
              </a:rPr>
              <a:t> da Rede IBI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0210ABDD-970E-41D5-9E84-2CAAA6FBA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4F3049A-CDC0-4C7B-916B-57D2664BE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Texto explicativo retangular com cantos arredondados 11">
            <a:extLst>
              <a:ext uri="{FF2B5EF4-FFF2-40B4-BE49-F238E27FC236}">
                <a16:creationId xmlns:a16="http://schemas.microsoft.com/office/drawing/2014/main" id="{C1C0BE31-51AB-4984-82CE-E034D4F2D510}"/>
              </a:ext>
            </a:extLst>
          </p:cNvPr>
          <p:cNvSpPr/>
          <p:nvPr/>
        </p:nvSpPr>
        <p:spPr bwMode="auto">
          <a:xfrm>
            <a:off x="539552" y="1124744"/>
            <a:ext cx="4464496" cy="1368152"/>
          </a:xfrm>
          <a:prstGeom prst="wedgeRoundRectCallout">
            <a:avLst>
              <a:gd name="adj1" fmla="val 29809"/>
              <a:gd name="adj2" fmla="val 18337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i="0" dirty="0">
                <a:solidFill>
                  <a:srgbClr val="0070C0"/>
                </a:solidFill>
              </a:rPr>
              <a:t>O</a:t>
            </a:r>
            <a:r>
              <a:rPr lang="pt-BR" sz="2400" b="1" i="0" dirty="0">
                <a:solidFill>
                  <a:srgbClr val="FF0000"/>
                </a:solidFill>
              </a:rPr>
              <a:t> </a:t>
            </a:r>
            <a:r>
              <a:rPr lang="pt-BR" sz="2400" b="1" i="0" dirty="0">
                <a:solidFill>
                  <a:srgbClr val="0070C0"/>
                </a:solidFill>
              </a:rPr>
              <a:t>Resolvedor</a:t>
            </a:r>
            <a:r>
              <a:rPr lang="pt-BR" sz="2400" i="0" dirty="0">
                <a:solidFill>
                  <a:srgbClr val="006FBA"/>
                </a:solidFill>
              </a:rPr>
              <a:t> e os </a:t>
            </a:r>
            <a:r>
              <a:rPr lang="pt-BR" sz="2400" b="1" i="0" dirty="0">
                <a:solidFill>
                  <a:srgbClr val="006FBA"/>
                </a:solidFill>
              </a:rPr>
              <a:t>Arquivos</a:t>
            </a:r>
            <a:r>
              <a:rPr lang="pt-BR" sz="2400" i="0" dirty="0">
                <a:solidFill>
                  <a:srgbClr val="006FBA"/>
                </a:solidFill>
              </a:rPr>
              <a:t> formam os </a:t>
            </a:r>
            <a:r>
              <a:rPr lang="pt-BR" sz="2400" b="1" i="0" dirty="0">
                <a:solidFill>
                  <a:srgbClr val="006FBA"/>
                </a:solidFill>
              </a:rPr>
              <a:t>Nós</a:t>
            </a:r>
            <a:r>
              <a:rPr lang="pt-BR" sz="2400" i="0" dirty="0">
                <a:solidFill>
                  <a:srgbClr val="006FBA"/>
                </a:solidFill>
              </a:rPr>
              <a:t> da Rede IBI</a:t>
            </a:r>
          </a:p>
        </p:txBody>
      </p:sp>
    </p:spTree>
    <p:extLst>
      <p:ext uri="{BB962C8B-B14F-4D97-AF65-F5344CB8AC3E}">
        <p14:creationId xmlns:p14="http://schemas.microsoft.com/office/powerpoint/2010/main" val="3655319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0210ABDD-970E-41D5-9E84-2CAAA6FBA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4F3049A-CDC0-4C7B-916B-57D2664BE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grpSp>
        <p:nvGrpSpPr>
          <p:cNvPr id="15" name="Agrupar 14">
            <a:extLst>
              <a:ext uri="{FF2B5EF4-FFF2-40B4-BE49-F238E27FC236}">
                <a16:creationId xmlns:a16="http://schemas.microsoft.com/office/drawing/2014/main" id="{C365092C-178C-4D1B-80F2-A3FB5BD96808}"/>
              </a:ext>
            </a:extLst>
          </p:cNvPr>
          <p:cNvGrpSpPr/>
          <p:nvPr/>
        </p:nvGrpSpPr>
        <p:grpSpPr>
          <a:xfrm>
            <a:off x="0" y="908720"/>
            <a:ext cx="9144000" cy="4516400"/>
            <a:chOff x="0" y="1170800"/>
            <a:chExt cx="9144000" cy="4516400"/>
          </a:xfrm>
        </p:grpSpPr>
        <p:pic>
          <p:nvPicPr>
            <p:cNvPr id="10" name="Imagem 9">
              <a:extLst>
                <a:ext uri="{FF2B5EF4-FFF2-40B4-BE49-F238E27FC236}">
                  <a16:creationId xmlns:a16="http://schemas.microsoft.com/office/drawing/2014/main" id="{33373D2D-54DF-4360-964F-B8313E31BFC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1170800"/>
              <a:ext cx="9144000" cy="4516400"/>
            </a:xfrm>
            <a:prstGeom prst="rect">
              <a:avLst/>
            </a:prstGeom>
          </p:spPr>
        </p:pic>
        <p:sp>
          <p:nvSpPr>
            <p:cNvPr id="11" name="Elipse 10">
              <a:extLst>
                <a:ext uri="{FF2B5EF4-FFF2-40B4-BE49-F238E27FC236}">
                  <a16:creationId xmlns:a16="http://schemas.microsoft.com/office/drawing/2014/main" id="{731E84FE-A892-4A41-9513-8055CA834DC6}"/>
                </a:ext>
              </a:extLst>
            </p:cNvPr>
            <p:cNvSpPr/>
            <p:nvPr/>
          </p:nvSpPr>
          <p:spPr bwMode="auto">
            <a:xfrm>
              <a:off x="107504" y="3212976"/>
              <a:ext cx="2736304" cy="720080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sp>
          <p:nvSpPr>
            <p:cNvPr id="12" name="Elipse 11">
              <a:extLst>
                <a:ext uri="{FF2B5EF4-FFF2-40B4-BE49-F238E27FC236}">
                  <a16:creationId xmlns:a16="http://schemas.microsoft.com/office/drawing/2014/main" id="{79CEAC43-715F-4CE7-8D60-1429D32F3CBE}"/>
                </a:ext>
              </a:extLst>
            </p:cNvPr>
            <p:cNvSpPr/>
            <p:nvPr/>
          </p:nvSpPr>
          <p:spPr bwMode="auto">
            <a:xfrm>
              <a:off x="124856" y="4090048"/>
              <a:ext cx="3655056" cy="720080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sp>
          <p:nvSpPr>
            <p:cNvPr id="13" name="Elipse 12">
              <a:extLst>
                <a:ext uri="{FF2B5EF4-FFF2-40B4-BE49-F238E27FC236}">
                  <a16:creationId xmlns:a16="http://schemas.microsoft.com/office/drawing/2014/main" id="{36B90471-ECE7-4739-8AAD-3733F26C6089}"/>
                </a:ext>
              </a:extLst>
            </p:cNvPr>
            <p:cNvSpPr/>
            <p:nvPr/>
          </p:nvSpPr>
          <p:spPr bwMode="auto">
            <a:xfrm>
              <a:off x="107504" y="4888624"/>
              <a:ext cx="3240360" cy="720080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</p:grp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8D09AAD1-2529-4E68-AECC-9F7E3CB4A2B9}"/>
              </a:ext>
            </a:extLst>
          </p:cNvPr>
          <p:cNvSpPr/>
          <p:nvPr/>
        </p:nvSpPr>
        <p:spPr bwMode="auto">
          <a:xfrm>
            <a:off x="3419872" y="5753695"/>
            <a:ext cx="2016224" cy="648072"/>
          </a:xfrm>
          <a:prstGeom prst="wedgeRoundRectCallout">
            <a:avLst>
              <a:gd name="adj1" fmla="val -61678"/>
              <a:gd name="adj2" fmla="val -140875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Nomes de </a:t>
            </a:r>
            <a:r>
              <a:rPr lang="pt-BR" sz="1800" b="1" i="0" dirty="0">
                <a:solidFill>
                  <a:srgbClr val="006FBA"/>
                </a:solidFill>
              </a:rPr>
              <a:t>Nós</a:t>
            </a:r>
            <a:r>
              <a:rPr lang="pt-BR" sz="1800" i="0" dirty="0">
                <a:solidFill>
                  <a:srgbClr val="006FBA"/>
                </a:solidFill>
              </a:rPr>
              <a:t> da Rede IBI</a:t>
            </a:r>
          </a:p>
        </p:txBody>
      </p:sp>
    </p:spTree>
    <p:extLst>
      <p:ext uri="{BB962C8B-B14F-4D97-AF65-F5344CB8AC3E}">
        <p14:creationId xmlns:p14="http://schemas.microsoft.com/office/powerpoint/2010/main" val="23215863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322B6D21-94C0-48E9-9AAF-9FF14CF46A25}"/>
              </a:ext>
            </a:extLst>
          </p:cNvPr>
          <p:cNvSpPr txBox="1"/>
          <p:nvPr/>
        </p:nvSpPr>
        <p:spPr>
          <a:xfrm>
            <a:off x="539552" y="3449817"/>
            <a:ext cx="806489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400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400" i="0" dirty="0">
                <a:solidFill>
                  <a:srgbClr val="CC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sid.inpe.br/mtc-m19@80/2009/08.21.17.02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?servicesubject=</a:t>
            </a:r>
            <a:r>
              <a:rPr lang="pt-BR" sz="2400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urlRequest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&amp;parsedibiurl.ibi=</a:t>
            </a:r>
            <a:r>
              <a:rPr lang="pt-BR" sz="2400" i="0" dirty="0">
                <a:solidFill>
                  <a:srgbClr val="00B05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sid.inpe.br/mtc-m19@80/2010/02.09.18.47</a:t>
            </a:r>
            <a:endParaRPr lang="pt-BR" sz="2400" i="0" dirty="0">
              <a:solidFill>
                <a:srgbClr val="00B050"/>
              </a:solidFill>
            </a:endParaRPr>
          </a:p>
        </p:txBody>
      </p:sp>
      <p:sp>
        <p:nvSpPr>
          <p:cNvPr id="4" name="Texto explicativo retangular com cantos arredondados 11">
            <a:extLst>
              <a:ext uri="{FF2B5EF4-FFF2-40B4-BE49-F238E27FC236}">
                <a16:creationId xmlns:a16="http://schemas.microsoft.com/office/drawing/2014/main" id="{E8AF3C22-98BA-4853-9FE3-3B06C3709E46}"/>
              </a:ext>
            </a:extLst>
          </p:cNvPr>
          <p:cNvSpPr/>
          <p:nvPr/>
        </p:nvSpPr>
        <p:spPr bwMode="auto">
          <a:xfrm>
            <a:off x="4067944" y="1900779"/>
            <a:ext cx="4672136" cy="1384205"/>
          </a:xfrm>
          <a:prstGeom prst="wedgeRoundRectCallout">
            <a:avLst>
              <a:gd name="adj1" fmla="val -39302"/>
              <a:gd name="adj2" fmla="val 65635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i="0" dirty="0">
                <a:solidFill>
                  <a:srgbClr val="006FBA"/>
                </a:solidFill>
              </a:rPr>
              <a:t>... o Resolvedor </a:t>
            </a:r>
            <a:r>
              <a:rPr lang="pt-BR" sz="2400" i="0" dirty="0">
                <a:solidFill>
                  <a:srgbClr val="FF0000"/>
                </a:solidFill>
              </a:rPr>
              <a:t>urlib.net </a:t>
            </a:r>
            <a:r>
              <a:rPr lang="pt-BR" sz="2400" i="0" dirty="0">
                <a:solidFill>
                  <a:srgbClr val="006FBA"/>
                </a:solidFill>
              </a:rPr>
              <a:t>solicita aos </a:t>
            </a:r>
            <a:r>
              <a:rPr lang="pt-BR" sz="2400" i="0" dirty="0">
                <a:solidFill>
                  <a:srgbClr val="FF0000"/>
                </a:solidFill>
              </a:rPr>
              <a:t>Arquivos</a:t>
            </a:r>
            <a:r>
              <a:rPr lang="pt-BR" sz="2400" i="0" dirty="0">
                <a:solidFill>
                  <a:srgbClr val="006FBA"/>
                </a:solidFill>
              </a:rPr>
              <a:t> a URL dos </a:t>
            </a:r>
            <a:r>
              <a:rPr lang="pt-BR" sz="2400" b="1" i="0" dirty="0">
                <a:solidFill>
                  <a:srgbClr val="006FBA"/>
                </a:solidFill>
              </a:rPr>
              <a:t>dados</a:t>
            </a:r>
            <a:r>
              <a:rPr lang="pt-BR" sz="2400" i="0" dirty="0">
                <a:solidFill>
                  <a:srgbClr val="006FBA"/>
                </a:solidFill>
              </a:rPr>
              <a:t> do Item de Informação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1DE0F73-2F6F-4CAF-9A8A-BF0742736F8C}"/>
              </a:ext>
            </a:extLst>
          </p:cNvPr>
          <p:cNvSpPr txBox="1"/>
          <p:nvPr/>
        </p:nvSpPr>
        <p:spPr>
          <a:xfrm>
            <a:off x="395536" y="1224727"/>
            <a:ext cx="83529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sid.inpe.br/mtc-m19@80/2010/02.09.18.47</a:t>
            </a:r>
            <a:endParaRPr lang="pt-BR" sz="2400" u="sng" dirty="0">
              <a:solidFill>
                <a:srgbClr val="00B05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3DEF7086-9DCE-487B-97CA-678E977F107C}"/>
              </a:ext>
            </a:extLst>
          </p:cNvPr>
          <p:cNvSpPr txBox="1"/>
          <p:nvPr/>
        </p:nvSpPr>
        <p:spPr>
          <a:xfrm>
            <a:off x="429444" y="5130101"/>
            <a:ext cx="828511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400" i="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md-m09b.sid.inpe.br</a:t>
            </a:r>
            <a:r>
              <a:rPr lang="pt-BR" sz="2400" i="0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400" i="0" dirty="0">
                <a:solidFill>
                  <a:srgbClr val="CC00CC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urlib.net/www/2020/05.31.18.11</a:t>
            </a:r>
            <a:r>
              <a:rPr lang="pt-BR" sz="2400" i="0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? </a:t>
            </a:r>
            <a:r>
              <a:rPr lang="pt-BR" sz="2400" i="0" dirty="0" err="1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servicesubject</a:t>
            </a:r>
            <a:r>
              <a:rPr lang="pt-BR" sz="2400" i="0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=</a:t>
            </a:r>
            <a:r>
              <a:rPr lang="pt-BR" sz="2400" i="0" dirty="0" err="1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urlRequest</a:t>
            </a:r>
            <a:r>
              <a:rPr lang="pt-BR" sz="2400" i="0" dirty="0" err="1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&amp;parsedibiurl.ibi</a:t>
            </a:r>
            <a:r>
              <a:rPr lang="pt-BR" sz="2400" i="0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=</a:t>
            </a:r>
            <a:r>
              <a:rPr lang="pt-BR" sz="2400" i="0" dirty="0">
                <a:solidFill>
                  <a:srgbClr val="00B05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sid.inpe.br/mtc-m19@80/2010/02.09.18.47</a:t>
            </a:r>
            <a:endParaRPr lang="pt-BR" sz="2400" i="0" dirty="0">
              <a:solidFill>
                <a:srgbClr val="00B050"/>
              </a:solidFill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88AE409-345A-4C0F-96BA-E74036304659}"/>
              </a:ext>
            </a:extLst>
          </p:cNvPr>
          <p:cNvSpPr txBox="1"/>
          <p:nvPr/>
        </p:nvSpPr>
        <p:spPr>
          <a:xfrm>
            <a:off x="4330588" y="4554037"/>
            <a:ext cx="482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solidFill>
                  <a:srgbClr val="0070C0"/>
                </a:solidFill>
              </a:rPr>
              <a:t>...</a:t>
            </a:r>
          </a:p>
        </p:txBody>
      </p:sp>
      <p:sp>
        <p:nvSpPr>
          <p:cNvPr id="7" name="Texto explicativo retangular com cantos arredondados 11">
            <a:extLst>
              <a:ext uri="{FF2B5EF4-FFF2-40B4-BE49-F238E27FC236}">
                <a16:creationId xmlns:a16="http://schemas.microsoft.com/office/drawing/2014/main" id="{1CCDE8E1-2CCF-4E0F-9510-90838DFB416D}"/>
              </a:ext>
            </a:extLst>
          </p:cNvPr>
          <p:cNvSpPr/>
          <p:nvPr/>
        </p:nvSpPr>
        <p:spPr bwMode="auto">
          <a:xfrm>
            <a:off x="395536" y="1862721"/>
            <a:ext cx="3303984" cy="702183"/>
          </a:xfrm>
          <a:prstGeom prst="wedgeRoundRectCallout">
            <a:avLst>
              <a:gd name="adj1" fmla="val 38059"/>
              <a:gd name="adj2" fmla="val -74623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i="0" dirty="0">
                <a:solidFill>
                  <a:srgbClr val="006FBA"/>
                </a:solidFill>
              </a:rPr>
              <a:t>Ao ativar esta URL...</a:t>
            </a:r>
          </a:p>
        </p:txBody>
      </p:sp>
      <p:sp>
        <p:nvSpPr>
          <p:cNvPr id="8" name="Texto explicativo retangular com cantos arredondados 11">
            <a:extLst>
              <a:ext uri="{FF2B5EF4-FFF2-40B4-BE49-F238E27FC236}">
                <a16:creationId xmlns:a16="http://schemas.microsoft.com/office/drawing/2014/main" id="{61A0D8F7-B7BC-42B7-89AB-54329CAB4E05}"/>
              </a:ext>
            </a:extLst>
          </p:cNvPr>
          <p:cNvSpPr/>
          <p:nvPr/>
        </p:nvSpPr>
        <p:spPr bwMode="auto">
          <a:xfrm>
            <a:off x="7524328" y="260648"/>
            <a:ext cx="1008112" cy="601905"/>
          </a:xfrm>
          <a:prstGeom prst="wedgeRoundRectCallout">
            <a:avLst>
              <a:gd name="adj1" fmla="val -42951"/>
              <a:gd name="adj2" fmla="val 119665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b="1" i="0" dirty="0">
                <a:solidFill>
                  <a:srgbClr val="00B050"/>
                </a:solidFill>
              </a:rPr>
              <a:t>IBI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074055E4-5C1F-446A-BCC9-7A378964C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326B6D-17BC-4262-BDC8-7658F8361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21328285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0210ABDD-970E-41D5-9E84-2CAAA6FBA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4F3049A-CDC0-4C7B-916B-57D2664BE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E35279D0-ADE2-4541-A041-6EB222BA3118}"/>
              </a:ext>
            </a:extLst>
          </p:cNvPr>
          <p:cNvSpPr txBox="1"/>
          <p:nvPr/>
        </p:nvSpPr>
        <p:spPr>
          <a:xfrm>
            <a:off x="215516" y="1916832"/>
            <a:ext cx="8712968" cy="403187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archiveaddress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pt-BR" b="1" i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mtc-m16d.sid.inpe.br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contenttype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{</a:t>
            </a:r>
          </a:p>
          <a:p>
            <a:pPr algn="l"/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rep </a:t>
            </a:r>
            <a:r>
              <a:rPr lang="pt-BR" i="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sid.inpe.br/mtc-m19@80/2010/02.09.18.47</a:t>
            </a:r>
          </a:p>
          <a:p>
            <a:pPr algn="l"/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</a:t>
            </a:r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ibip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8JMKD3MGP7W/36TNG2E</a:t>
            </a:r>
          </a:p>
          <a:p>
            <a:pPr algn="l"/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}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ibi.archiveservice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{rep sid.inpe.br/mtc-m19@80/2009/08.21.17.02}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ibi.platformsoftware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{rep dpi.inpe.br/</a:t>
            </a:r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banon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/1998/08.02.08.56}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Original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timestamp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2019-09-24T14:20:29Z</a:t>
            </a:r>
          </a:p>
          <a:p>
            <a:pPr algn="l"/>
            <a:r>
              <a:rPr lang="pt-BR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/col/sid.inpe.br/mtc-m19@80/2010/02.09.18.47/doc/</a:t>
            </a:r>
            <a:r>
              <a:rPr lang="pt-BR" b="1" i="0" dirty="0">
                <a:solidFill>
                  <a:srgbClr val="CC00CC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publicacao.pdf</a:t>
            </a:r>
            <a:endParaRPr lang="pt-BR" b="1" i="0" dirty="0">
              <a:solidFill>
                <a:srgbClr val="CC00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urlkey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1616120366369-5548225308641975</a:t>
            </a:r>
          </a:p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Texto explicativo retangular com cantos arredondados 11">
            <a:extLst>
              <a:ext uri="{FF2B5EF4-FFF2-40B4-BE49-F238E27FC236}">
                <a16:creationId xmlns:a16="http://schemas.microsoft.com/office/drawing/2014/main" id="{319375B3-07F0-479F-8D98-EDC36316B4C1}"/>
              </a:ext>
            </a:extLst>
          </p:cNvPr>
          <p:cNvSpPr/>
          <p:nvPr/>
        </p:nvSpPr>
        <p:spPr bwMode="auto">
          <a:xfrm>
            <a:off x="5148064" y="980728"/>
            <a:ext cx="3168352" cy="650533"/>
          </a:xfrm>
          <a:prstGeom prst="wedgeRoundRectCallout">
            <a:avLst>
              <a:gd name="adj1" fmla="val -44135"/>
              <a:gd name="adj2" fmla="val 79255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i="0" dirty="0">
                <a:solidFill>
                  <a:srgbClr val="006FBA"/>
                </a:solidFill>
              </a:rPr>
              <a:t>Resposta do </a:t>
            </a:r>
            <a:r>
              <a:rPr lang="pt-BR" sz="2400" i="0" dirty="0">
                <a:solidFill>
                  <a:srgbClr val="FF0000"/>
                </a:solidFill>
              </a:rPr>
              <a:t>Arquivo</a:t>
            </a:r>
            <a:endParaRPr lang="pt-BR" sz="2400" i="0" dirty="0">
              <a:solidFill>
                <a:srgbClr val="006FBA"/>
              </a:solidFill>
            </a:endParaRPr>
          </a:p>
        </p:txBody>
      </p:sp>
      <p:sp>
        <p:nvSpPr>
          <p:cNvPr id="13" name="Texto explicativo retangular com cantos arredondados 11">
            <a:extLst>
              <a:ext uri="{FF2B5EF4-FFF2-40B4-BE49-F238E27FC236}">
                <a16:creationId xmlns:a16="http://schemas.microsoft.com/office/drawing/2014/main" id="{4859696F-2DF1-49C9-8313-C6711243983A}"/>
              </a:ext>
            </a:extLst>
          </p:cNvPr>
          <p:cNvSpPr/>
          <p:nvPr/>
        </p:nvSpPr>
        <p:spPr bwMode="auto">
          <a:xfrm>
            <a:off x="6516216" y="2035007"/>
            <a:ext cx="1008112" cy="601905"/>
          </a:xfrm>
          <a:prstGeom prst="wedgeRoundRectCallout">
            <a:avLst>
              <a:gd name="adj1" fmla="val -50432"/>
              <a:gd name="adj2" fmla="val 100871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b="1" i="0" dirty="0">
                <a:solidFill>
                  <a:srgbClr val="00B050"/>
                </a:solidFill>
              </a:rPr>
              <a:t>IBI</a:t>
            </a: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7DA1ED48-CFFA-4DF7-AEE0-478F73B93FC4}"/>
              </a:ext>
            </a:extLst>
          </p:cNvPr>
          <p:cNvSpPr/>
          <p:nvPr/>
        </p:nvSpPr>
        <p:spPr bwMode="auto">
          <a:xfrm>
            <a:off x="5940152" y="4339263"/>
            <a:ext cx="1008112" cy="601905"/>
          </a:xfrm>
          <a:prstGeom prst="wedgeRoundRectCallout">
            <a:avLst>
              <a:gd name="adj1" fmla="val -112148"/>
              <a:gd name="adj2" fmla="val 57018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b="1" i="0" dirty="0">
                <a:solidFill>
                  <a:srgbClr val="0070C0"/>
                </a:solidFill>
              </a:rPr>
              <a:t>URL</a:t>
            </a:r>
          </a:p>
        </p:txBody>
      </p:sp>
    </p:spTree>
    <p:extLst>
      <p:ext uri="{BB962C8B-B14F-4D97-AF65-F5344CB8AC3E}">
        <p14:creationId xmlns:p14="http://schemas.microsoft.com/office/powerpoint/2010/main" val="27088254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2B1368E6-64E3-4EA9-B35C-CE4C26F9862A}"/>
              </a:ext>
            </a:extLst>
          </p:cNvPr>
          <p:cNvSpPr txBox="1"/>
          <p:nvPr/>
        </p:nvSpPr>
        <p:spPr>
          <a:xfrm>
            <a:off x="1115616" y="3606115"/>
            <a:ext cx="691276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400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/col/sid.inpe.br/mtc-m19@80/2010/02.09.18.47/doc/</a:t>
            </a:r>
            <a:r>
              <a:rPr lang="pt-BR" sz="2400" i="0" dirty="0">
                <a:solidFill>
                  <a:srgbClr val="CC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publicacao.pdf</a:t>
            </a:r>
            <a:endParaRPr lang="pt-BR" sz="2400" i="0" dirty="0">
              <a:solidFill>
                <a:srgbClr val="CC00CC"/>
              </a:solidFill>
            </a:endParaRPr>
          </a:p>
        </p:txBody>
      </p:sp>
      <p:sp>
        <p:nvSpPr>
          <p:cNvPr id="3" name="Texto explicativo retangular com cantos arredondados 11">
            <a:extLst>
              <a:ext uri="{FF2B5EF4-FFF2-40B4-BE49-F238E27FC236}">
                <a16:creationId xmlns:a16="http://schemas.microsoft.com/office/drawing/2014/main" id="{F7F620EF-81C4-4755-ABF2-6D3AFE643DAE}"/>
              </a:ext>
            </a:extLst>
          </p:cNvPr>
          <p:cNvSpPr/>
          <p:nvPr/>
        </p:nvSpPr>
        <p:spPr bwMode="auto">
          <a:xfrm>
            <a:off x="3900791" y="1052736"/>
            <a:ext cx="4767281" cy="1759158"/>
          </a:xfrm>
          <a:prstGeom prst="wedgeRoundRectCallout">
            <a:avLst>
              <a:gd name="adj1" fmla="val -40539"/>
              <a:gd name="adj2" fmla="val 91049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i="0" dirty="0">
                <a:solidFill>
                  <a:srgbClr val="006FBA"/>
                </a:solidFill>
              </a:rPr>
              <a:t>Ao receber a URL do IBI, o Resolvedor a retorna ao Usuário a URL de localização física dos </a:t>
            </a:r>
            <a:r>
              <a:rPr lang="pt-BR" sz="2400" b="1" i="0" dirty="0">
                <a:solidFill>
                  <a:srgbClr val="006FBA"/>
                </a:solidFill>
              </a:rPr>
              <a:t>dados</a:t>
            </a:r>
            <a:r>
              <a:rPr lang="pt-BR" sz="2400" i="0" dirty="0">
                <a:solidFill>
                  <a:srgbClr val="006FBA"/>
                </a:solidFill>
              </a:rPr>
              <a:t> do Item de Informação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12779962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322B6D21-94C0-48E9-9AAF-9FF14CF46A25}"/>
              </a:ext>
            </a:extLst>
          </p:cNvPr>
          <p:cNvSpPr txBox="1"/>
          <p:nvPr/>
        </p:nvSpPr>
        <p:spPr>
          <a:xfrm>
            <a:off x="615752" y="3501008"/>
            <a:ext cx="806489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400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400" i="0" dirty="0">
                <a:solidFill>
                  <a:srgbClr val="CC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sid.inpe.br/mtc-m19@80/2009/08.21.17.02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?servicesubject=</a:t>
            </a:r>
            <a:r>
              <a:rPr lang="pt-BR" sz="2400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urlRequest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&amp;parsedibiurl.ibi=</a:t>
            </a:r>
            <a:r>
              <a:rPr lang="pt-BR" sz="2400" i="0" dirty="0">
                <a:solidFill>
                  <a:srgbClr val="00B05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sid.inpe.br/mtc-m19@80/2010/02.09.18.47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&amp;</a:t>
            </a:r>
            <a:r>
              <a:rPr lang="pt-BR" sz="2400" i="0" dirty="0" err="1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parsedibiurl.verblist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=</a:t>
            </a:r>
            <a:r>
              <a:rPr lang="pt-BR" sz="2400" i="0" dirty="0" err="1">
                <a:solidFill>
                  <a:srgbClr val="CC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GetMetadata</a:t>
            </a:r>
            <a:endParaRPr lang="pt-BR" sz="2400" i="0" dirty="0">
              <a:solidFill>
                <a:srgbClr val="CC00CC"/>
              </a:solidFill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1DE0F73-2F6F-4CAF-9A8A-BF0742736F8C}"/>
              </a:ext>
            </a:extLst>
          </p:cNvPr>
          <p:cNvSpPr txBox="1"/>
          <p:nvPr/>
        </p:nvSpPr>
        <p:spPr>
          <a:xfrm>
            <a:off x="395536" y="1224727"/>
            <a:ext cx="83529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sid.inpe.br/mtc-m19@80/2010/02.09.18.47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CC00CC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</a:t>
            </a:r>
            <a:endParaRPr lang="pt-BR" sz="2400" u="sng" dirty="0">
              <a:solidFill>
                <a:srgbClr val="CC00CC"/>
              </a:solidFill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88AE409-345A-4C0F-96BA-E74036304659}"/>
              </a:ext>
            </a:extLst>
          </p:cNvPr>
          <p:cNvSpPr txBox="1"/>
          <p:nvPr/>
        </p:nvSpPr>
        <p:spPr>
          <a:xfrm>
            <a:off x="4406788" y="5354052"/>
            <a:ext cx="482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solidFill>
                  <a:srgbClr val="0070C0"/>
                </a:solidFill>
              </a:rPr>
              <a:t>...</a:t>
            </a:r>
          </a:p>
        </p:txBody>
      </p:sp>
      <p:sp>
        <p:nvSpPr>
          <p:cNvPr id="8" name="Texto explicativo retangular com cantos arredondados 11">
            <a:extLst>
              <a:ext uri="{FF2B5EF4-FFF2-40B4-BE49-F238E27FC236}">
                <a16:creationId xmlns:a16="http://schemas.microsoft.com/office/drawing/2014/main" id="{61A0D8F7-B7BC-42B7-89AB-54329CAB4E05}"/>
              </a:ext>
            </a:extLst>
          </p:cNvPr>
          <p:cNvSpPr/>
          <p:nvPr/>
        </p:nvSpPr>
        <p:spPr bwMode="auto">
          <a:xfrm>
            <a:off x="7524328" y="260648"/>
            <a:ext cx="1008112" cy="601905"/>
          </a:xfrm>
          <a:prstGeom prst="wedgeRoundRectCallout">
            <a:avLst>
              <a:gd name="adj1" fmla="val -42951"/>
              <a:gd name="adj2" fmla="val 119665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b="1" i="0" dirty="0">
                <a:solidFill>
                  <a:srgbClr val="00B050"/>
                </a:solidFill>
              </a:rPr>
              <a:t>IBI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074055E4-5C1F-446A-BCC9-7A378964C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326B6D-17BC-4262-BDC8-7658F8361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1" name="Texto explicativo retangular com cantos arredondados 11">
            <a:extLst>
              <a:ext uri="{FF2B5EF4-FFF2-40B4-BE49-F238E27FC236}">
                <a16:creationId xmlns:a16="http://schemas.microsoft.com/office/drawing/2014/main" id="{5DC168C0-3F4F-47EC-846C-13D0A807EA08}"/>
              </a:ext>
            </a:extLst>
          </p:cNvPr>
          <p:cNvSpPr/>
          <p:nvPr/>
        </p:nvSpPr>
        <p:spPr bwMode="auto">
          <a:xfrm>
            <a:off x="4067944" y="1900779"/>
            <a:ext cx="4672136" cy="1384205"/>
          </a:xfrm>
          <a:prstGeom prst="wedgeRoundRectCallout">
            <a:avLst>
              <a:gd name="adj1" fmla="val -39302"/>
              <a:gd name="adj2" fmla="val 65635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i="0" dirty="0">
                <a:solidFill>
                  <a:srgbClr val="006FBA"/>
                </a:solidFill>
              </a:rPr>
              <a:t>... o Resolvedor </a:t>
            </a:r>
            <a:r>
              <a:rPr lang="pt-BR" sz="2400" i="0" dirty="0">
                <a:solidFill>
                  <a:srgbClr val="FF0000"/>
                </a:solidFill>
              </a:rPr>
              <a:t>urlib.net </a:t>
            </a:r>
            <a:r>
              <a:rPr lang="pt-BR" sz="2400" i="0" dirty="0">
                <a:solidFill>
                  <a:srgbClr val="006FBA"/>
                </a:solidFill>
              </a:rPr>
              <a:t>solicita aos </a:t>
            </a:r>
            <a:r>
              <a:rPr lang="pt-BR" sz="2400" i="0" dirty="0">
                <a:solidFill>
                  <a:srgbClr val="FF0000"/>
                </a:solidFill>
              </a:rPr>
              <a:t>Arquivos</a:t>
            </a:r>
            <a:r>
              <a:rPr lang="pt-BR" sz="2400" i="0" dirty="0">
                <a:solidFill>
                  <a:srgbClr val="006FBA"/>
                </a:solidFill>
              </a:rPr>
              <a:t> a URL dos </a:t>
            </a:r>
            <a:r>
              <a:rPr lang="pt-BR" sz="2400" b="1" i="0" dirty="0" err="1">
                <a:solidFill>
                  <a:srgbClr val="CC00CC"/>
                </a:solidFill>
              </a:rPr>
              <a:t>meta-dados</a:t>
            </a:r>
            <a:r>
              <a:rPr lang="pt-BR" sz="2400" i="0" dirty="0">
                <a:solidFill>
                  <a:srgbClr val="006FBA"/>
                </a:solidFill>
              </a:rPr>
              <a:t> do Item de Informação</a:t>
            </a:r>
          </a:p>
        </p:txBody>
      </p:sp>
      <p:sp>
        <p:nvSpPr>
          <p:cNvPr id="12" name="Texto explicativo retangular com cantos arredondados 11">
            <a:extLst>
              <a:ext uri="{FF2B5EF4-FFF2-40B4-BE49-F238E27FC236}">
                <a16:creationId xmlns:a16="http://schemas.microsoft.com/office/drawing/2014/main" id="{51054810-CC78-416E-BE6A-1B23E6EC6B6C}"/>
              </a:ext>
            </a:extLst>
          </p:cNvPr>
          <p:cNvSpPr/>
          <p:nvPr/>
        </p:nvSpPr>
        <p:spPr bwMode="auto">
          <a:xfrm>
            <a:off x="395536" y="1862721"/>
            <a:ext cx="3303984" cy="702183"/>
          </a:xfrm>
          <a:prstGeom prst="wedgeRoundRectCallout">
            <a:avLst>
              <a:gd name="adj1" fmla="val 38059"/>
              <a:gd name="adj2" fmla="val -74623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i="0" dirty="0">
                <a:solidFill>
                  <a:srgbClr val="006FBA"/>
                </a:solidFill>
              </a:rPr>
              <a:t>Ao ativar esta URL...</a:t>
            </a:r>
          </a:p>
        </p:txBody>
      </p:sp>
    </p:spTree>
    <p:extLst>
      <p:ext uri="{BB962C8B-B14F-4D97-AF65-F5344CB8AC3E}">
        <p14:creationId xmlns:p14="http://schemas.microsoft.com/office/powerpoint/2010/main" val="27861456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0210ABDD-970E-41D5-9E84-2CAAA6FBA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4F3049A-CDC0-4C7B-916B-57D2664BE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E35279D0-ADE2-4541-A041-6EB222BA3118}"/>
              </a:ext>
            </a:extLst>
          </p:cNvPr>
          <p:cNvSpPr txBox="1"/>
          <p:nvPr/>
        </p:nvSpPr>
        <p:spPr>
          <a:xfrm>
            <a:off x="107504" y="1916832"/>
            <a:ext cx="8928992" cy="403187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archiveaddress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pt-BR" b="1" i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mtc-m16d.sid.inpe.br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contenttype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t-BR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Metadata</a:t>
            </a:r>
            <a:endParaRPr lang="pt-BR" b="1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{</a:t>
            </a:r>
          </a:p>
          <a:p>
            <a:pPr algn="l"/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rep </a:t>
            </a:r>
            <a:r>
              <a:rPr lang="pt-BR" i="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sid.inpe.br/mtc-m19@80/2010/02.09.18.47</a:t>
            </a:r>
          </a:p>
          <a:p>
            <a:pPr algn="l"/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 </a:t>
            </a:r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ibip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8JMKD3MGP7W/36TNG2E</a:t>
            </a:r>
          </a:p>
          <a:p>
            <a:pPr algn="l"/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 }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ibi.archiveservice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{rep sid.inpe.br/mtc-m19@80/2009/08.21.17.02}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ibi.metadata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{rep sid.inpe.br/mtc-m19@80/2010/02.09.18.47.01}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ibi.platformsoftware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{rep dpi.inpe.br/</a:t>
            </a:r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banon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/1998/08.02.08.56}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Original</a:t>
            </a: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Timestamp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2021-03-06T22:15:56Z</a:t>
            </a:r>
          </a:p>
          <a:p>
            <a:pPr algn="l"/>
            <a:r>
              <a:rPr lang="pt-BR" b="1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url.metadata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1" i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</a:t>
            </a:r>
            <a:r>
              <a:rPr lang="pt-BR" b="1" i="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sid.inpe.br/mtc-m19@80/2010/02.09.18.47.01</a:t>
            </a:r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/doc/</a:t>
            </a:r>
            <a:r>
              <a:rPr lang="pt-BR" b="1" i="0" dirty="0">
                <a:solidFill>
                  <a:srgbClr val="CC00CC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metadata.cgi</a:t>
            </a:r>
            <a:endParaRPr lang="pt-BR" b="1" i="0" dirty="0">
              <a:solidFill>
                <a:srgbClr val="CC00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i="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urlkey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1616278568604-9749871399176955</a:t>
            </a:r>
          </a:p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Texto explicativo retangular com cantos arredondados 11">
            <a:extLst>
              <a:ext uri="{FF2B5EF4-FFF2-40B4-BE49-F238E27FC236}">
                <a16:creationId xmlns:a16="http://schemas.microsoft.com/office/drawing/2014/main" id="{319375B3-07F0-479F-8D98-EDC36316B4C1}"/>
              </a:ext>
            </a:extLst>
          </p:cNvPr>
          <p:cNvSpPr/>
          <p:nvPr/>
        </p:nvSpPr>
        <p:spPr bwMode="auto">
          <a:xfrm>
            <a:off x="5148064" y="980728"/>
            <a:ext cx="3168352" cy="650533"/>
          </a:xfrm>
          <a:prstGeom prst="wedgeRoundRectCallout">
            <a:avLst>
              <a:gd name="adj1" fmla="val -44135"/>
              <a:gd name="adj2" fmla="val 79255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i="0" dirty="0">
                <a:solidFill>
                  <a:srgbClr val="006FBA"/>
                </a:solidFill>
              </a:rPr>
              <a:t>Resposta do </a:t>
            </a:r>
            <a:r>
              <a:rPr lang="pt-BR" sz="2400" i="0" dirty="0">
                <a:solidFill>
                  <a:srgbClr val="FF0000"/>
                </a:solidFill>
              </a:rPr>
              <a:t>Arquivo</a:t>
            </a:r>
            <a:endParaRPr lang="pt-BR" sz="2400" i="0" dirty="0">
              <a:solidFill>
                <a:srgbClr val="006FBA"/>
              </a:solidFill>
            </a:endParaRPr>
          </a:p>
        </p:txBody>
      </p:sp>
      <p:sp>
        <p:nvSpPr>
          <p:cNvPr id="13" name="Texto explicativo retangular com cantos arredondados 11">
            <a:extLst>
              <a:ext uri="{FF2B5EF4-FFF2-40B4-BE49-F238E27FC236}">
                <a16:creationId xmlns:a16="http://schemas.microsoft.com/office/drawing/2014/main" id="{4859696F-2DF1-49C9-8313-C6711243983A}"/>
              </a:ext>
            </a:extLst>
          </p:cNvPr>
          <p:cNvSpPr/>
          <p:nvPr/>
        </p:nvSpPr>
        <p:spPr bwMode="auto">
          <a:xfrm>
            <a:off x="6516216" y="2035007"/>
            <a:ext cx="1008112" cy="601905"/>
          </a:xfrm>
          <a:prstGeom prst="wedgeRoundRectCallout">
            <a:avLst>
              <a:gd name="adj1" fmla="val -50432"/>
              <a:gd name="adj2" fmla="val 100871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b="1" i="0" dirty="0">
                <a:solidFill>
                  <a:srgbClr val="00B050"/>
                </a:solidFill>
              </a:rPr>
              <a:t>IBI</a:t>
            </a: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7DA1ED48-CFFA-4DF7-AEE0-478F73B93FC4}"/>
              </a:ext>
            </a:extLst>
          </p:cNvPr>
          <p:cNvSpPr/>
          <p:nvPr/>
        </p:nvSpPr>
        <p:spPr bwMode="auto">
          <a:xfrm>
            <a:off x="7956376" y="4221088"/>
            <a:ext cx="1008112" cy="601905"/>
          </a:xfrm>
          <a:prstGeom prst="wedgeRoundRectCallout">
            <a:avLst>
              <a:gd name="adj1" fmla="val -112148"/>
              <a:gd name="adj2" fmla="val 57018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b="1" i="0" dirty="0">
                <a:solidFill>
                  <a:srgbClr val="0070C0"/>
                </a:solidFill>
              </a:rPr>
              <a:t>URL</a:t>
            </a:r>
          </a:p>
        </p:txBody>
      </p:sp>
    </p:spTree>
    <p:extLst>
      <p:ext uri="{BB962C8B-B14F-4D97-AF65-F5344CB8AC3E}">
        <p14:creationId xmlns:p14="http://schemas.microsoft.com/office/powerpoint/2010/main" val="13840869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2B1368E6-64E3-4EA9-B35C-CE4C26F9862A}"/>
              </a:ext>
            </a:extLst>
          </p:cNvPr>
          <p:cNvSpPr txBox="1"/>
          <p:nvPr/>
        </p:nvSpPr>
        <p:spPr>
          <a:xfrm>
            <a:off x="1115616" y="3606115"/>
            <a:ext cx="691276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400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</a:t>
            </a:r>
            <a:r>
              <a:rPr lang="pt-BR" sz="2400" i="0" dirty="0">
                <a:solidFill>
                  <a:srgbClr val="00B05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sid.inpe.br/mtc-m19@80/2010/02.09.18.47.01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/doc/</a:t>
            </a:r>
            <a:r>
              <a:rPr lang="pt-BR" sz="2400" i="0" dirty="0">
                <a:solidFill>
                  <a:srgbClr val="CC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metadata.cgi</a:t>
            </a:r>
            <a:endParaRPr lang="pt-BR" sz="2400" i="0" dirty="0">
              <a:solidFill>
                <a:srgbClr val="CC00CC"/>
              </a:solidFill>
            </a:endParaRPr>
          </a:p>
        </p:txBody>
      </p:sp>
      <p:sp>
        <p:nvSpPr>
          <p:cNvPr id="3" name="Texto explicativo retangular com cantos arredondados 11">
            <a:extLst>
              <a:ext uri="{FF2B5EF4-FFF2-40B4-BE49-F238E27FC236}">
                <a16:creationId xmlns:a16="http://schemas.microsoft.com/office/drawing/2014/main" id="{F7F620EF-81C4-4755-ABF2-6D3AFE643DAE}"/>
              </a:ext>
            </a:extLst>
          </p:cNvPr>
          <p:cNvSpPr/>
          <p:nvPr/>
        </p:nvSpPr>
        <p:spPr bwMode="auto">
          <a:xfrm>
            <a:off x="3419872" y="1052736"/>
            <a:ext cx="5248200" cy="1759158"/>
          </a:xfrm>
          <a:prstGeom prst="wedgeRoundRectCallout">
            <a:avLst>
              <a:gd name="adj1" fmla="val -40539"/>
              <a:gd name="adj2" fmla="val 91049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i="0" dirty="0">
                <a:solidFill>
                  <a:srgbClr val="006FBA"/>
                </a:solidFill>
              </a:rPr>
              <a:t>Ao receber a URL do IBI, o Resolvedor a retorna ao Usuário a URL de localização física dos </a:t>
            </a:r>
            <a:r>
              <a:rPr lang="pt-BR" sz="2400" b="1" i="0" dirty="0">
                <a:solidFill>
                  <a:srgbClr val="CC00CC"/>
                </a:solidFill>
              </a:rPr>
              <a:t>metadados</a:t>
            </a:r>
            <a:r>
              <a:rPr lang="pt-BR" sz="2400" i="0" dirty="0">
                <a:solidFill>
                  <a:srgbClr val="006FBA"/>
                </a:solidFill>
              </a:rPr>
              <a:t> do Item de Informação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22303481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895E470-479A-4503-A292-36049658D9F3}"/>
              </a:ext>
            </a:extLst>
          </p:cNvPr>
          <p:cNvSpPr txBox="1"/>
          <p:nvPr/>
        </p:nvSpPr>
        <p:spPr>
          <a:xfrm>
            <a:off x="395536" y="2274838"/>
            <a:ext cx="835292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dirty="0"/>
              <a:t> </a:t>
            </a:r>
            <a:r>
              <a:rPr lang="pt-BR" sz="2400" i="0" dirty="0">
                <a:solidFill>
                  <a:srgbClr val="0070C0"/>
                </a:solidFill>
              </a:rPr>
              <a:t>COMISSÃO-DE-ESTUDOS ABNT/CB08/SC010/CE70. </a:t>
            </a:r>
            <a:r>
              <a:rPr lang="pt-BR" sz="2400" b="1" i="0" dirty="0">
                <a:solidFill>
                  <a:srgbClr val="0070C0"/>
                </a:solidFill>
              </a:rPr>
              <a:t>Sistema para resolução de IBI</a:t>
            </a:r>
            <a:r>
              <a:rPr lang="pt-BR" sz="2400" i="0" dirty="0">
                <a:solidFill>
                  <a:srgbClr val="0070C0"/>
                </a:solidFill>
              </a:rPr>
              <a:t>.  São José dos Campos: Comissão-de-Estudo ABNT/CB08/SC010/CE70, 2017. 81 p. </a:t>
            </a:r>
            <a:r>
              <a:rPr lang="pt-BR" sz="2400" dirty="0">
                <a:solidFill>
                  <a:srgbClr val="0070C0"/>
                </a:solidFill>
              </a:rPr>
              <a:t>O conteúdo deste relatório serviu de base na elaboração da Norma </a:t>
            </a:r>
            <a:r>
              <a:rPr lang="pt-BR" sz="2400" i="0" dirty="0">
                <a:solidFill>
                  <a:srgbClr val="CC00CC"/>
                </a:solidFill>
              </a:rPr>
              <a:t>ABNT NBR 16709:2018</a:t>
            </a:r>
            <a:r>
              <a:rPr lang="pt-BR" sz="2400" i="0" dirty="0">
                <a:solidFill>
                  <a:srgbClr val="0070C0"/>
                </a:solidFill>
              </a:rPr>
              <a:t>.  (RTC-15). Disponível em: &lt;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400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/rep/</a:t>
            </a:r>
            <a:r>
              <a:rPr lang="pt-BR" sz="2400" i="0" dirty="0">
                <a:solidFill>
                  <a:srgbClr val="00B05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8JMKD3MGPDW34P/3KURPAE</a:t>
            </a:r>
            <a:r>
              <a:rPr lang="pt-BR" sz="2400" i="0" dirty="0">
                <a:solidFill>
                  <a:srgbClr val="0070C0"/>
                </a:solidFill>
              </a:rPr>
              <a:t>&gt;. 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EDAD955D-32C5-4601-8E19-7C51B5ABC5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4C32A7D-EAAE-44E5-9D52-A46ED2ED0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1319275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">
            <a:extLst>
              <a:ext uri="{FF2B5EF4-FFF2-40B4-BE49-F238E27FC236}">
                <a16:creationId xmlns:a16="http://schemas.microsoft.com/office/drawing/2014/main" id="{60F9544C-B513-4E39-98C8-7479B27D42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1880828"/>
            <a:ext cx="7884368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 algn="l">
              <a:spcBef>
                <a:spcPts val="0"/>
              </a:spcBef>
            </a:pPr>
            <a:r>
              <a:rPr lang="pt-BR" sz="2000" i="0" dirty="0">
                <a:solidFill>
                  <a:srgbClr val="006FBA"/>
                </a:solidFill>
              </a:rPr>
              <a:t>Parte do material apresentado aqui foi extraído da apresentação:</a:t>
            </a:r>
          </a:p>
          <a:p>
            <a:pPr marL="0" lvl="1" algn="l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>
              <a:spcBef>
                <a:spcPts val="0"/>
              </a:spcBef>
            </a:pPr>
            <a:r>
              <a:rPr lang="en-US" sz="2000" b="1" dirty="0">
                <a:solidFill>
                  <a:srgbClr val="006FBA"/>
                </a:solidFill>
              </a:rPr>
              <a:t>IBI </a:t>
            </a:r>
            <a:r>
              <a:rPr lang="en-US" sz="2000" b="1" dirty="0" err="1">
                <a:solidFill>
                  <a:srgbClr val="006FBA"/>
                </a:solidFill>
              </a:rPr>
              <a:t>em</a:t>
            </a:r>
            <a:r>
              <a:rPr lang="en-US" sz="2000" b="1" dirty="0">
                <a:solidFill>
                  <a:srgbClr val="006FBA"/>
                </a:solidFill>
              </a:rPr>
              <a:t> </a:t>
            </a:r>
            <a:r>
              <a:rPr lang="en-US" sz="2000" b="1" dirty="0" err="1">
                <a:solidFill>
                  <a:srgbClr val="006FBA"/>
                </a:solidFill>
              </a:rPr>
              <a:t>Perspectiva</a:t>
            </a:r>
            <a:endParaRPr lang="en-US" sz="2000" b="1" dirty="0">
              <a:solidFill>
                <a:srgbClr val="006FBA"/>
              </a:solidFill>
            </a:endParaRPr>
          </a:p>
          <a:p>
            <a:pPr marL="0" lvl="1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>
              <a:spcBef>
                <a:spcPts val="0"/>
              </a:spcBef>
            </a:pPr>
            <a:r>
              <a:rPr lang="pt-BR" i="0" dirty="0">
                <a:solidFill>
                  <a:srgbClr val="006FBA"/>
                </a:solidFill>
              </a:rPr>
              <a:t>por</a:t>
            </a:r>
          </a:p>
          <a:p>
            <a:pPr marL="0" lvl="1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>
              <a:spcBef>
                <a:spcPts val="0"/>
              </a:spcBef>
            </a:pPr>
            <a:r>
              <a:rPr lang="pt-BR" sz="2000" i="0" dirty="0">
                <a:solidFill>
                  <a:srgbClr val="006FBA"/>
                </a:solidFill>
              </a:rPr>
              <a:t>Gerald Jean Francis </a:t>
            </a:r>
            <a:r>
              <a:rPr lang="pt-BR" sz="2000" i="0" dirty="0" err="1">
                <a:solidFill>
                  <a:srgbClr val="006FBA"/>
                </a:solidFill>
              </a:rPr>
              <a:t>Banon</a:t>
            </a:r>
            <a:endParaRPr lang="pt-BR" sz="2000" i="0" dirty="0">
              <a:solidFill>
                <a:srgbClr val="006FBA"/>
              </a:solidFill>
            </a:endParaRPr>
          </a:p>
          <a:p>
            <a:pPr marL="0" lvl="1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>
              <a:spcBef>
                <a:spcPts val="0"/>
              </a:spcBef>
            </a:pPr>
            <a:r>
              <a:rPr lang="pt-BR" i="0" dirty="0">
                <a:solidFill>
                  <a:srgbClr val="0070C0"/>
                </a:solidFill>
              </a:rPr>
              <a:t>Disponível em: </a:t>
            </a:r>
            <a:endParaRPr lang="pt-BR" sz="2000" i="0" dirty="0">
              <a:solidFill>
                <a:srgbClr val="006FBA"/>
              </a:solidFill>
            </a:endParaRPr>
          </a:p>
          <a:p>
            <a:pPr marL="0" lvl="1">
              <a:spcBef>
                <a:spcPts val="0"/>
              </a:spcBef>
            </a:pPr>
            <a:r>
              <a:rPr lang="pt-BR" sz="2000" i="0" dirty="0">
                <a:solidFill>
                  <a:srgbClr val="006FBA"/>
                </a:solidFill>
                <a:hlinkClick r:id="rId2"/>
              </a:rPr>
              <a:t>http://urlib.net/rep/QABCDSTQQW/4244A3H</a:t>
            </a: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18D93087-F78F-4157-B803-BE1490905D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460A1664-FE27-423D-93DF-39078A9576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36276049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C537D16-C12B-4376-83CB-B5BD130411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4599" y="3002243"/>
            <a:ext cx="3334801" cy="853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419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16957B5A-D9AD-4F48-8C3F-ABBEB259497C}"/>
              </a:ext>
            </a:extLst>
          </p:cNvPr>
          <p:cNvSpPr txBox="1"/>
          <p:nvPr/>
        </p:nvSpPr>
        <p:spPr>
          <a:xfrm>
            <a:off x="2286000" y="2823319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400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/test2</a:t>
            </a:r>
            <a:endParaRPr lang="pt-BR" sz="2400" i="0" dirty="0">
              <a:solidFill>
                <a:srgbClr val="0070C0"/>
              </a:solidFill>
            </a:endParaRPr>
          </a:p>
        </p:txBody>
      </p:sp>
      <p:sp>
        <p:nvSpPr>
          <p:cNvPr id="4" name="Texto explicativo retangular com cantos arredondados 11">
            <a:extLst>
              <a:ext uri="{FF2B5EF4-FFF2-40B4-BE49-F238E27FC236}">
                <a16:creationId xmlns:a16="http://schemas.microsoft.com/office/drawing/2014/main" id="{337CC840-4C76-4BCA-BEF6-FDF2B6F9DD5C}"/>
              </a:ext>
            </a:extLst>
          </p:cNvPr>
          <p:cNvSpPr/>
          <p:nvPr/>
        </p:nvSpPr>
        <p:spPr bwMode="auto">
          <a:xfrm>
            <a:off x="4932040" y="908720"/>
            <a:ext cx="3384376" cy="1543134"/>
          </a:xfrm>
          <a:prstGeom prst="wedgeRoundRectCallout">
            <a:avLst>
              <a:gd name="adj1" fmla="val -43276"/>
              <a:gd name="adj2" fmla="val 78006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400" i="0" dirty="0" err="1">
                <a:solidFill>
                  <a:srgbClr val="006FBA"/>
                </a:solidFill>
              </a:rPr>
              <a:t>Geração</a:t>
            </a:r>
            <a:r>
              <a:rPr lang="en-US" sz="2400" i="0" dirty="0">
                <a:solidFill>
                  <a:srgbClr val="006FBA"/>
                </a:solidFill>
              </a:rPr>
              <a:t> de IBI </a:t>
            </a:r>
            <a:r>
              <a:rPr lang="en-US" sz="2400" i="0" dirty="0" err="1">
                <a:solidFill>
                  <a:srgbClr val="006FBA"/>
                </a:solidFill>
              </a:rPr>
              <a:t>pelo</a:t>
            </a:r>
            <a:r>
              <a:rPr lang="en-US" sz="2400" i="0" dirty="0">
                <a:solidFill>
                  <a:srgbClr val="006FBA"/>
                </a:solidFill>
              </a:rPr>
              <a:t> </a:t>
            </a:r>
            <a:r>
              <a:rPr lang="pt-BR" sz="2400" i="0" dirty="0">
                <a:solidFill>
                  <a:srgbClr val="006FBA"/>
                </a:solidFill>
              </a:rPr>
              <a:t>Arquivo</a:t>
            </a:r>
          </a:p>
          <a:p>
            <a:pPr algn="ctr"/>
            <a:r>
              <a:rPr lang="pt-BR" sz="2400" i="0" dirty="0">
                <a:solidFill>
                  <a:srgbClr val="FF0000"/>
                </a:solidFill>
              </a:rPr>
              <a:t>mtc-m16d.sid.inpe.br</a:t>
            </a:r>
            <a:endParaRPr lang="pt-BR" sz="2400" i="0" dirty="0">
              <a:solidFill>
                <a:srgbClr val="006FBA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3185B8D9-066F-474D-B9D6-379913350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4D4F9561-2568-4299-A7BB-79DABDD07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FB11D156-10FC-4111-87A3-E8779FC35B7F}"/>
              </a:ext>
            </a:extLst>
          </p:cNvPr>
          <p:cNvSpPr txBox="1"/>
          <p:nvPr/>
        </p:nvSpPr>
        <p:spPr>
          <a:xfrm>
            <a:off x="2304256" y="3759423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400" i="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md-m09b.sid.inpe.br</a:t>
            </a:r>
            <a:r>
              <a:rPr lang="pt-BR" sz="2400" i="0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/test2</a:t>
            </a:r>
            <a:endParaRPr lang="pt-BR" sz="2400" i="0" dirty="0">
              <a:solidFill>
                <a:srgbClr val="0070C0"/>
              </a:solidFill>
            </a:endParaRPr>
          </a:p>
        </p:txBody>
      </p:sp>
      <p:sp>
        <p:nvSpPr>
          <p:cNvPr id="9" name="Texto explicativo retangular com cantos arredondados 11">
            <a:extLst>
              <a:ext uri="{FF2B5EF4-FFF2-40B4-BE49-F238E27FC236}">
                <a16:creationId xmlns:a16="http://schemas.microsoft.com/office/drawing/2014/main" id="{1E3EC472-5F7B-4164-A4A3-BB9135020074}"/>
              </a:ext>
            </a:extLst>
          </p:cNvPr>
          <p:cNvSpPr/>
          <p:nvPr/>
        </p:nvSpPr>
        <p:spPr bwMode="auto">
          <a:xfrm>
            <a:off x="4932040" y="4694178"/>
            <a:ext cx="3384376" cy="1543134"/>
          </a:xfrm>
          <a:prstGeom prst="wedgeRoundRectCallout">
            <a:avLst>
              <a:gd name="adj1" fmla="val -42719"/>
              <a:gd name="adj2" fmla="val -76548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400" i="0" dirty="0" err="1">
                <a:solidFill>
                  <a:srgbClr val="006FBA"/>
                </a:solidFill>
              </a:rPr>
              <a:t>Geração</a:t>
            </a:r>
            <a:r>
              <a:rPr lang="en-US" sz="2400" i="0" dirty="0">
                <a:solidFill>
                  <a:srgbClr val="006FBA"/>
                </a:solidFill>
              </a:rPr>
              <a:t> de IBI </a:t>
            </a:r>
            <a:r>
              <a:rPr lang="en-US" sz="2400" i="0" dirty="0" err="1">
                <a:solidFill>
                  <a:srgbClr val="006FBA"/>
                </a:solidFill>
              </a:rPr>
              <a:t>pelo</a:t>
            </a:r>
            <a:r>
              <a:rPr lang="en-US" sz="2400" i="0" dirty="0">
                <a:solidFill>
                  <a:srgbClr val="006FBA"/>
                </a:solidFill>
              </a:rPr>
              <a:t> </a:t>
            </a:r>
            <a:r>
              <a:rPr lang="pt-BR" sz="2400" i="0" dirty="0">
                <a:solidFill>
                  <a:srgbClr val="006FBA"/>
                </a:solidFill>
              </a:rPr>
              <a:t>Arquivo</a:t>
            </a:r>
          </a:p>
          <a:p>
            <a:pPr algn="ctr"/>
            <a:r>
              <a:rPr lang="pt-BR" sz="2400" i="0" dirty="0">
                <a:solidFill>
                  <a:srgbClr val="FF0000"/>
                </a:solidFill>
              </a:rPr>
              <a:t>md-m09.sid.inpe.br</a:t>
            </a:r>
            <a:endParaRPr lang="pt-BR" sz="2400" i="0" dirty="0">
              <a:solidFill>
                <a:srgbClr val="006FB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318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78D8DA-CB36-464E-9033-D22559046C00}"/>
              </a:ext>
            </a:extLst>
          </p:cNvPr>
          <p:cNvSpPr txBox="1"/>
          <p:nvPr/>
        </p:nvSpPr>
        <p:spPr>
          <a:xfrm>
            <a:off x="899592" y="2521059"/>
            <a:ext cx="7344816" cy="181588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2000" i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serverAddress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r>
              <a:rPr lang="pt-BR" sz="2000" i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mtc-m16d.sid.inpe.br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 806}</a:t>
            </a:r>
          </a:p>
          <a:p>
            <a:pPr algn="l"/>
            <a:endParaRPr lang="pt-BR" sz="2000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rep  </a:t>
            </a:r>
            <a:r>
              <a:rPr lang="pt-BR" sz="2000" i="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sid.inpe.br/mtc-m16d/2021/03.20.22.39.42</a:t>
            </a:r>
          </a:p>
          <a:p>
            <a:pPr algn="l"/>
            <a:r>
              <a:rPr lang="pt-BR" sz="2000" i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ibip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i="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8JMKD3MGPDW34R/44CBMPH</a:t>
            </a:r>
          </a:p>
          <a:p>
            <a:pPr algn="l"/>
            <a:endParaRPr lang="pt-BR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o explicativo retangular com cantos arredondados 11">
            <a:extLst>
              <a:ext uri="{FF2B5EF4-FFF2-40B4-BE49-F238E27FC236}">
                <a16:creationId xmlns:a16="http://schemas.microsoft.com/office/drawing/2014/main" id="{359912C9-6341-4B53-B418-828C4E363F50}"/>
              </a:ext>
            </a:extLst>
          </p:cNvPr>
          <p:cNvSpPr/>
          <p:nvPr/>
        </p:nvSpPr>
        <p:spPr bwMode="auto">
          <a:xfrm>
            <a:off x="4788024" y="1553538"/>
            <a:ext cx="2664296" cy="662880"/>
          </a:xfrm>
          <a:prstGeom prst="wedgeRoundRectCallout">
            <a:avLst>
              <a:gd name="adj1" fmla="val -45485"/>
              <a:gd name="adj2" fmla="val 125967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400" i="0" dirty="0">
                <a:solidFill>
                  <a:srgbClr val="006FBA"/>
                </a:solidFill>
              </a:rPr>
              <a:t>O </a:t>
            </a:r>
            <a:r>
              <a:rPr lang="en-US" sz="2400" i="0" dirty="0" err="1">
                <a:solidFill>
                  <a:srgbClr val="FF0000"/>
                </a:solidFill>
              </a:rPr>
              <a:t>Arquivo</a:t>
            </a:r>
            <a:r>
              <a:rPr lang="en-US" sz="2400" i="0" dirty="0">
                <a:solidFill>
                  <a:srgbClr val="006FBA"/>
                </a:solidFill>
              </a:rPr>
              <a:t> …</a:t>
            </a:r>
            <a:endParaRPr lang="pt-BR" sz="2400" i="0" dirty="0">
              <a:solidFill>
                <a:srgbClr val="006FBA"/>
              </a:solidFill>
            </a:endParaRPr>
          </a:p>
        </p:txBody>
      </p:sp>
      <p:sp>
        <p:nvSpPr>
          <p:cNvPr id="8" name="Texto explicativo retangular com cantos arredondados 11">
            <a:extLst>
              <a:ext uri="{FF2B5EF4-FFF2-40B4-BE49-F238E27FC236}">
                <a16:creationId xmlns:a16="http://schemas.microsoft.com/office/drawing/2014/main" id="{4CC3864F-31ED-406D-AAB1-33FE52ADA048}"/>
              </a:ext>
            </a:extLst>
          </p:cNvPr>
          <p:cNvSpPr/>
          <p:nvPr/>
        </p:nvSpPr>
        <p:spPr bwMode="auto">
          <a:xfrm>
            <a:off x="5508104" y="4581128"/>
            <a:ext cx="2376264" cy="720080"/>
          </a:xfrm>
          <a:prstGeom prst="wedgeRoundRectCallout">
            <a:avLst>
              <a:gd name="adj1" fmla="val -52851"/>
              <a:gd name="adj2" fmla="val -146049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400" i="0" dirty="0">
                <a:solidFill>
                  <a:srgbClr val="006FBA"/>
                </a:solidFill>
              </a:rPr>
              <a:t>… </a:t>
            </a:r>
            <a:r>
              <a:rPr lang="en-US" sz="2400" i="0" dirty="0" err="1">
                <a:solidFill>
                  <a:srgbClr val="006FBA"/>
                </a:solidFill>
              </a:rPr>
              <a:t>gerou</a:t>
            </a:r>
            <a:r>
              <a:rPr lang="en-US" sz="2400" i="0" dirty="0">
                <a:solidFill>
                  <a:srgbClr val="006FBA"/>
                </a:solidFill>
              </a:rPr>
              <a:t> </a:t>
            </a:r>
            <a:r>
              <a:rPr lang="en-US" sz="2400" b="1" i="0" dirty="0">
                <a:solidFill>
                  <a:srgbClr val="006FBA"/>
                </a:solidFill>
              </a:rPr>
              <a:t>2</a:t>
            </a:r>
            <a:r>
              <a:rPr lang="en-US" sz="2400" i="0" dirty="0">
                <a:solidFill>
                  <a:srgbClr val="006FBA"/>
                </a:solidFill>
              </a:rPr>
              <a:t> </a:t>
            </a:r>
            <a:r>
              <a:rPr lang="en-US" sz="2400" b="1" i="0" dirty="0">
                <a:solidFill>
                  <a:srgbClr val="00B050"/>
                </a:solidFill>
              </a:rPr>
              <a:t>IBIs</a:t>
            </a:r>
            <a:endParaRPr lang="pt-BR" sz="2400" b="1" i="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4286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8F0489B-448F-47A0-A336-48C5571C6C32}"/>
              </a:ext>
            </a:extLst>
          </p:cNvPr>
          <p:cNvSpPr txBox="1"/>
          <p:nvPr/>
        </p:nvSpPr>
        <p:spPr>
          <a:xfrm>
            <a:off x="607519" y="3327375"/>
            <a:ext cx="83529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sid.inpe.br/mtc-m19@80/2010/02.09.18.47</a:t>
            </a:r>
            <a:endParaRPr lang="pt-BR" sz="2400" u="sng" dirty="0">
              <a:solidFill>
                <a:srgbClr val="00B05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8A93568-F5BA-4936-BF2D-0F5B71E8FBA0}"/>
              </a:ext>
            </a:extLst>
          </p:cNvPr>
          <p:cNvSpPr txBox="1"/>
          <p:nvPr/>
        </p:nvSpPr>
        <p:spPr>
          <a:xfrm>
            <a:off x="607519" y="4407495"/>
            <a:ext cx="83529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8JMKD3MGP7W/36TNG2E</a:t>
            </a:r>
            <a:endParaRPr lang="pt-BR" sz="2400" u="sng" dirty="0">
              <a:solidFill>
                <a:srgbClr val="00B050"/>
              </a:solidFill>
            </a:endParaRPr>
          </a:p>
        </p:txBody>
      </p:sp>
      <p:sp>
        <p:nvSpPr>
          <p:cNvPr id="8" name="Texto explicativo retangular com cantos arredondados 11">
            <a:extLst>
              <a:ext uri="{FF2B5EF4-FFF2-40B4-BE49-F238E27FC236}">
                <a16:creationId xmlns:a16="http://schemas.microsoft.com/office/drawing/2014/main" id="{9C34BF2A-0F57-4E08-9ECD-80AE88C41461}"/>
              </a:ext>
            </a:extLst>
          </p:cNvPr>
          <p:cNvSpPr/>
          <p:nvPr/>
        </p:nvSpPr>
        <p:spPr bwMode="auto">
          <a:xfrm>
            <a:off x="3923928" y="1613992"/>
            <a:ext cx="4824536" cy="1094928"/>
          </a:xfrm>
          <a:prstGeom prst="wedgeRoundRectCallout">
            <a:avLst>
              <a:gd name="adj1" fmla="val -37701"/>
              <a:gd name="adj2" fmla="val 103852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400" b="1" i="0" dirty="0">
                <a:solidFill>
                  <a:srgbClr val="006FBA"/>
                </a:solidFill>
              </a:rPr>
              <a:t>Ambos</a:t>
            </a:r>
            <a:r>
              <a:rPr lang="en-US" sz="2400" i="0" dirty="0">
                <a:solidFill>
                  <a:srgbClr val="006FBA"/>
                </a:solidFill>
              </a:rPr>
              <a:t> URL </a:t>
            </a:r>
            <a:r>
              <a:rPr lang="en-US" sz="2400" i="0" dirty="0" err="1">
                <a:solidFill>
                  <a:srgbClr val="006FBA"/>
                </a:solidFill>
              </a:rPr>
              <a:t>retornam</a:t>
            </a:r>
            <a:r>
              <a:rPr lang="en-US" sz="2400" i="0" dirty="0">
                <a:solidFill>
                  <a:srgbClr val="006FBA"/>
                </a:solidFill>
              </a:rPr>
              <a:t> </a:t>
            </a:r>
            <a:r>
              <a:rPr lang="en-US" sz="2400" i="0" dirty="0" err="1">
                <a:solidFill>
                  <a:srgbClr val="006FBA"/>
                </a:solidFill>
              </a:rPr>
              <a:t>os</a:t>
            </a:r>
            <a:r>
              <a:rPr lang="en-US" sz="2400" i="0" dirty="0">
                <a:solidFill>
                  <a:srgbClr val="006FBA"/>
                </a:solidFill>
              </a:rPr>
              <a:t> dados do </a:t>
            </a:r>
            <a:r>
              <a:rPr lang="en-US" sz="2400" b="1" i="0" dirty="0" err="1">
                <a:solidFill>
                  <a:srgbClr val="006FBA"/>
                </a:solidFill>
              </a:rPr>
              <a:t>mesmo</a:t>
            </a:r>
            <a:r>
              <a:rPr lang="en-US" sz="2400" i="0" dirty="0">
                <a:solidFill>
                  <a:srgbClr val="006FBA"/>
                </a:solidFill>
              </a:rPr>
              <a:t> Item de </a:t>
            </a:r>
            <a:r>
              <a:rPr lang="en-US" sz="2400" i="0" dirty="0" err="1">
                <a:solidFill>
                  <a:srgbClr val="006FBA"/>
                </a:solidFill>
              </a:rPr>
              <a:t>Informação</a:t>
            </a:r>
            <a:endParaRPr lang="pt-BR" sz="2400" b="1" i="0" dirty="0">
              <a:solidFill>
                <a:srgbClr val="006FBA"/>
              </a:solidFill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E9B57F6D-5F47-4376-8040-75A611BBC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85F32896-2511-47BA-856F-6B694888E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36729904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89BD84BD-4960-40A2-B32A-B5C0D888F1E4}"/>
              </a:ext>
            </a:extLst>
          </p:cNvPr>
          <p:cNvSpPr txBox="1"/>
          <p:nvPr/>
        </p:nvSpPr>
        <p:spPr>
          <a:xfrm>
            <a:off x="359532" y="2274838"/>
            <a:ext cx="842493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/>
              <a:t> </a:t>
            </a:r>
            <a:r>
              <a:rPr lang="pt-BR" sz="2400" i="0" dirty="0">
                <a:solidFill>
                  <a:srgbClr val="0070C0"/>
                </a:solidFill>
              </a:rPr>
              <a:t>COMISSÃO-DE-ESTUDOS ABNT/CB08/SC010/CE70. </a:t>
            </a:r>
            <a:r>
              <a:rPr lang="pt-BR" sz="2400" b="1" i="0" dirty="0">
                <a:solidFill>
                  <a:srgbClr val="0070C0"/>
                </a:solidFill>
              </a:rPr>
              <a:t>Sistema para geração de IBI</a:t>
            </a:r>
            <a:r>
              <a:rPr lang="pt-BR" sz="2400" i="0" dirty="0">
                <a:solidFill>
                  <a:srgbClr val="0070C0"/>
                </a:solidFill>
              </a:rPr>
              <a:t>.  São José dos Campos: Comissão-de-Estudo ABNT/CB08/SC010/CE70, 2011. 52 p. </a:t>
            </a:r>
            <a:r>
              <a:rPr lang="pt-BR" sz="2400" dirty="0">
                <a:solidFill>
                  <a:srgbClr val="0070C0"/>
                </a:solidFill>
              </a:rPr>
              <a:t>O conteúdo deste relatório serviu de base na elaboração da Norma </a:t>
            </a:r>
            <a:r>
              <a:rPr lang="pt-BR" sz="2400" i="0" dirty="0">
                <a:solidFill>
                  <a:srgbClr val="CC00CC"/>
                </a:solidFill>
              </a:rPr>
              <a:t>ABNT NBR 16066:2012</a:t>
            </a:r>
            <a:r>
              <a:rPr lang="pt-BR" sz="2400" i="0" dirty="0">
                <a:solidFill>
                  <a:srgbClr val="0070C0"/>
                </a:solidFill>
              </a:rPr>
              <a:t>.  (RTC-10). Disponível em: </a:t>
            </a:r>
            <a:r>
              <a:rPr lang="pt-BR" sz="2400" i="0" dirty="0"/>
              <a:t>&lt;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400" i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/rep/</a:t>
            </a:r>
            <a:r>
              <a:rPr lang="pt-BR" sz="2400" i="0" dirty="0">
                <a:solidFill>
                  <a:srgbClr val="00B05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8JMKD3MGP8W/3CLC37B</a:t>
            </a:r>
            <a:r>
              <a:rPr lang="pt-BR" sz="2400" i="0" dirty="0"/>
              <a:t>&gt;. 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6F5C8522-869C-4BB7-AE10-10851164FF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565AD3BD-A224-4D0B-BCDC-6FED65E4AD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4565261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E35773FD-31C3-4789-94C6-969D19AF02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1551" y="3002243"/>
            <a:ext cx="3340898" cy="853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4947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tângulo: Cantos Arredondados 58">
            <a:extLst>
              <a:ext uri="{FF2B5EF4-FFF2-40B4-BE49-F238E27FC236}">
                <a16:creationId xmlns:a16="http://schemas.microsoft.com/office/drawing/2014/main" id="{83C6D164-D426-40DD-B603-9FAD934C0FB5}"/>
              </a:ext>
            </a:extLst>
          </p:cNvPr>
          <p:cNvSpPr/>
          <p:nvPr/>
        </p:nvSpPr>
        <p:spPr bwMode="auto">
          <a:xfrm>
            <a:off x="396008" y="692696"/>
            <a:ext cx="4248000" cy="468000"/>
          </a:xfrm>
          <a:prstGeom prst="roundRect">
            <a:avLst/>
          </a:prstGeom>
          <a:solidFill>
            <a:srgbClr val="CCCC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i="0" dirty="0">
                <a:solidFill>
                  <a:srgbClr val="0070C0"/>
                </a:solidFill>
              </a:rPr>
              <a:t>Rede IBI piloto em março de 2021</a:t>
            </a:r>
          </a:p>
        </p:txBody>
      </p:sp>
      <p:cxnSp>
        <p:nvCxnSpPr>
          <p:cNvPr id="142" name="Conector reto 141">
            <a:extLst>
              <a:ext uri="{FF2B5EF4-FFF2-40B4-BE49-F238E27FC236}">
                <a16:creationId xmlns:a16="http://schemas.microsoft.com/office/drawing/2014/main" id="{838870C2-6AE1-46B9-A74A-24E3AA3A4785}"/>
              </a:ext>
            </a:extLst>
          </p:cNvPr>
          <p:cNvCxnSpPr>
            <a:cxnSpLocks/>
          </p:cNvCxnSpPr>
          <p:nvPr/>
        </p:nvCxnSpPr>
        <p:spPr bwMode="auto">
          <a:xfrm rot="2160000" flipV="1">
            <a:off x="3787200" y="4400932"/>
            <a:ext cx="718758" cy="5820"/>
          </a:xfrm>
          <a:prstGeom prst="line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43" name="CaixaDeTexto 34">
            <a:extLst>
              <a:ext uri="{FF2B5EF4-FFF2-40B4-BE49-F238E27FC236}">
                <a16:creationId xmlns:a16="http://schemas.microsoft.com/office/drawing/2014/main" id="{CEF6D467-D88C-4AB8-9D84-AE78A1F272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7090" y="5770171"/>
            <a:ext cx="147539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i="0" dirty="0" err="1">
                <a:solidFill>
                  <a:srgbClr val="0070C0"/>
                </a:solidFill>
              </a:rPr>
              <a:t>Arquivo</a:t>
            </a:r>
            <a:r>
              <a:rPr lang="en-US" i="0" dirty="0">
                <a:solidFill>
                  <a:srgbClr val="0070C0"/>
                </a:solidFill>
              </a:rPr>
              <a:t> (A)</a:t>
            </a:r>
            <a:endParaRPr lang="en-US" b="1" i="0" dirty="0">
              <a:solidFill>
                <a:srgbClr val="0070C0"/>
              </a:solidFill>
            </a:endParaRPr>
          </a:p>
        </p:txBody>
      </p:sp>
      <p:sp>
        <p:nvSpPr>
          <p:cNvPr id="144" name="CaixaDeTexto 34">
            <a:extLst>
              <a:ext uri="{FF2B5EF4-FFF2-40B4-BE49-F238E27FC236}">
                <a16:creationId xmlns:a16="http://schemas.microsoft.com/office/drawing/2014/main" id="{FB4D2744-163C-4929-ACA7-BE8DF30972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8081" y="5647061"/>
            <a:ext cx="2869270" cy="584775"/>
          </a:xfrm>
          <a:prstGeom prst="rect">
            <a:avLst/>
          </a:prstGeom>
          <a:solidFill>
            <a:srgbClr val="B1D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i="0" dirty="0" err="1">
                <a:solidFill>
                  <a:srgbClr val="0070C0"/>
                </a:solidFill>
              </a:rPr>
              <a:t>Repetidor</a:t>
            </a:r>
            <a:r>
              <a:rPr lang="en-US" i="0" dirty="0">
                <a:solidFill>
                  <a:srgbClr val="0070C0"/>
                </a:solidFill>
              </a:rPr>
              <a:t> (Rep)</a:t>
            </a:r>
            <a:endParaRPr lang="en-US" b="1" i="0" dirty="0">
              <a:solidFill>
                <a:srgbClr val="0070C0"/>
              </a:solidFill>
            </a:endParaRPr>
          </a:p>
          <a:p>
            <a:r>
              <a:rPr lang="en-US" b="1" i="0" dirty="0" err="1">
                <a:solidFill>
                  <a:srgbClr val="0070C0"/>
                </a:solidFill>
              </a:rPr>
              <a:t>Repetidor</a:t>
            </a:r>
            <a:r>
              <a:rPr lang="en-US" b="1" i="0" dirty="0">
                <a:solidFill>
                  <a:srgbClr val="0070C0"/>
                </a:solidFill>
              </a:rPr>
              <a:t>/</a:t>
            </a:r>
            <a:r>
              <a:rPr lang="en-US" b="1" i="0" dirty="0" err="1">
                <a:solidFill>
                  <a:srgbClr val="0070C0"/>
                </a:solidFill>
              </a:rPr>
              <a:t>Arquivo</a:t>
            </a:r>
            <a:r>
              <a:rPr lang="en-US" i="0" dirty="0">
                <a:solidFill>
                  <a:srgbClr val="0070C0"/>
                </a:solidFill>
              </a:rPr>
              <a:t> (Rep/A)</a:t>
            </a:r>
            <a:endParaRPr lang="pt-BR" b="1" i="0" dirty="0">
              <a:solidFill>
                <a:srgbClr val="0070C0"/>
              </a:solidFill>
            </a:endParaRPr>
          </a:p>
        </p:txBody>
      </p:sp>
      <p:sp>
        <p:nvSpPr>
          <p:cNvPr id="145" name="CaixaDeTexto 34">
            <a:extLst>
              <a:ext uri="{FF2B5EF4-FFF2-40B4-BE49-F238E27FC236}">
                <a16:creationId xmlns:a16="http://schemas.microsoft.com/office/drawing/2014/main" id="{C3B78F60-9085-47F6-98A2-8093CFA868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752" y="5647061"/>
            <a:ext cx="1872208" cy="584775"/>
          </a:xfrm>
          <a:prstGeom prst="rect">
            <a:avLst/>
          </a:prstGeom>
          <a:solidFill>
            <a:srgbClr val="FFDDFF"/>
          </a:solidFill>
          <a:ln w="9525">
            <a:solidFill>
              <a:srgbClr val="FF66CC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070C0"/>
                </a:solidFill>
              </a:rPr>
              <a:t>Resolvedor</a:t>
            </a:r>
            <a:r>
              <a:rPr lang="en-US" i="0" dirty="0">
                <a:solidFill>
                  <a:srgbClr val="0070C0"/>
                </a:solidFill>
              </a:rPr>
              <a:t> (Res)</a:t>
            </a:r>
            <a:r>
              <a:rPr lang="en-US" b="1" i="0" dirty="0">
                <a:solidFill>
                  <a:srgbClr val="0070C0"/>
                </a:solidFill>
              </a:rPr>
              <a:t> </a:t>
            </a:r>
            <a:r>
              <a:rPr lang="en-US" b="1" i="0" dirty="0">
                <a:solidFill>
                  <a:srgbClr val="FF0000"/>
                </a:solidFill>
              </a:rPr>
              <a:t>urlib.net</a:t>
            </a:r>
          </a:p>
        </p:txBody>
      </p:sp>
      <p:sp>
        <p:nvSpPr>
          <p:cNvPr id="148" name="CaixaDeTexto 34">
            <a:extLst>
              <a:ext uri="{FF2B5EF4-FFF2-40B4-BE49-F238E27FC236}">
                <a16:creationId xmlns:a16="http://schemas.microsoft.com/office/drawing/2014/main" id="{8D53C46C-2026-40DE-AD38-09E625747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5647061"/>
            <a:ext cx="19442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i="0" dirty="0" err="1">
                <a:solidFill>
                  <a:srgbClr val="0070C0"/>
                </a:solidFill>
              </a:rPr>
              <a:t>Navegador</a:t>
            </a:r>
            <a:r>
              <a:rPr lang="en-US" b="1" i="0" dirty="0">
                <a:solidFill>
                  <a:srgbClr val="0070C0"/>
                </a:solidFill>
              </a:rPr>
              <a:t> de um </a:t>
            </a:r>
            <a:r>
              <a:rPr lang="en-US" b="1" i="0" dirty="0" err="1">
                <a:solidFill>
                  <a:srgbClr val="0070C0"/>
                </a:solidFill>
              </a:rPr>
              <a:t>usuário</a:t>
            </a:r>
            <a:r>
              <a:rPr lang="en-US" i="0" dirty="0">
                <a:solidFill>
                  <a:srgbClr val="0070C0"/>
                </a:solidFill>
              </a:rPr>
              <a:t> (N)</a:t>
            </a:r>
            <a:endParaRPr lang="en-US" b="1" i="0" dirty="0">
              <a:solidFill>
                <a:srgbClr val="0070C0"/>
              </a:solidFill>
            </a:endParaRPr>
          </a:p>
        </p:txBody>
      </p:sp>
      <p:grpSp>
        <p:nvGrpSpPr>
          <p:cNvPr id="149" name="Agrupar 148">
            <a:extLst>
              <a:ext uri="{FF2B5EF4-FFF2-40B4-BE49-F238E27FC236}">
                <a16:creationId xmlns:a16="http://schemas.microsoft.com/office/drawing/2014/main" id="{30CF09A2-B940-442C-85DF-0B02D8E58FF0}"/>
              </a:ext>
            </a:extLst>
          </p:cNvPr>
          <p:cNvGrpSpPr/>
          <p:nvPr/>
        </p:nvGrpSpPr>
        <p:grpSpPr>
          <a:xfrm>
            <a:off x="576000" y="1232932"/>
            <a:ext cx="6125811" cy="4230036"/>
            <a:chOff x="576000" y="884730"/>
            <a:chExt cx="6125811" cy="4230036"/>
          </a:xfrm>
        </p:grpSpPr>
        <p:cxnSp>
          <p:nvCxnSpPr>
            <p:cNvPr id="150" name="Conector reto 149">
              <a:extLst>
                <a:ext uri="{FF2B5EF4-FFF2-40B4-BE49-F238E27FC236}">
                  <a16:creationId xmlns:a16="http://schemas.microsoft.com/office/drawing/2014/main" id="{021978E1-A5D2-4525-81B7-630BF65787F3}"/>
                </a:ext>
              </a:extLst>
            </p:cNvPr>
            <p:cNvCxnSpPr>
              <a:cxnSpLocks/>
            </p:cNvCxnSpPr>
            <p:nvPr/>
          </p:nvCxnSpPr>
          <p:spPr bwMode="auto">
            <a:xfrm rot="-2160000">
              <a:off x="3141236" y="3009786"/>
              <a:ext cx="1418089" cy="2706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51" name="Conector reto 150">
              <a:extLst>
                <a:ext uri="{FF2B5EF4-FFF2-40B4-BE49-F238E27FC236}">
                  <a16:creationId xmlns:a16="http://schemas.microsoft.com/office/drawing/2014/main" id="{9876765C-D614-44AC-B911-EB238919F4CA}"/>
                </a:ext>
              </a:extLst>
            </p:cNvPr>
            <p:cNvCxnSpPr>
              <a:cxnSpLocks/>
              <a:endCxn id="167" idx="2"/>
            </p:cNvCxnSpPr>
            <p:nvPr/>
          </p:nvCxnSpPr>
          <p:spPr bwMode="auto">
            <a:xfrm>
              <a:off x="4858262" y="2280059"/>
              <a:ext cx="928144" cy="2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52" name="Conector reto 151">
              <a:extLst>
                <a:ext uri="{FF2B5EF4-FFF2-40B4-BE49-F238E27FC236}">
                  <a16:creationId xmlns:a16="http://schemas.microsoft.com/office/drawing/2014/main" id="{03D30D56-EAA8-48BE-9CB1-70FDDC4A976A}"/>
                </a:ext>
              </a:extLst>
            </p:cNvPr>
            <p:cNvCxnSpPr>
              <a:cxnSpLocks/>
              <a:stCxn id="153" idx="6"/>
            </p:cNvCxnSpPr>
            <p:nvPr/>
          </p:nvCxnSpPr>
          <p:spPr bwMode="auto">
            <a:xfrm flipV="1">
              <a:off x="3977960" y="3434520"/>
              <a:ext cx="718758" cy="5820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53" name="Elipse 152">
              <a:extLst>
                <a:ext uri="{FF2B5EF4-FFF2-40B4-BE49-F238E27FC236}">
                  <a16:creationId xmlns:a16="http://schemas.microsoft.com/office/drawing/2014/main" id="{ECC644F3-706C-419B-84C3-A2D6D689B11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573960" y="2738340"/>
              <a:ext cx="1404000" cy="1404000"/>
            </a:xfrm>
            <a:prstGeom prst="ellipse">
              <a:avLst/>
            </a:prstGeom>
            <a:solidFill>
              <a:srgbClr val="FFDDFF"/>
            </a:solidFill>
            <a:ln w="9525">
              <a:solidFill>
                <a:srgbClr val="FF66CC"/>
              </a:solidFill>
              <a:miter lim="800000"/>
              <a:headEnd/>
              <a:tailEnd/>
            </a:ln>
          </p:spPr>
          <p:txBody>
            <a:bodyPr rtlCol="0" anchor="t" anchorCtr="0"/>
            <a:lstStyle/>
            <a:p>
              <a:pPr algn="ctr"/>
              <a:r>
                <a:rPr lang="pt-BR" i="0" dirty="0">
                  <a:solidFill>
                    <a:srgbClr val="0070C0"/>
                  </a:solidFill>
                </a:rPr>
                <a:t>Res</a:t>
              </a:r>
            </a:p>
          </p:txBody>
        </p:sp>
        <p:cxnSp>
          <p:nvCxnSpPr>
            <p:cNvPr id="154" name="Conector reto 153">
              <a:extLst>
                <a:ext uri="{FF2B5EF4-FFF2-40B4-BE49-F238E27FC236}">
                  <a16:creationId xmlns:a16="http://schemas.microsoft.com/office/drawing/2014/main" id="{8C443097-2CED-47AA-96DF-F2F5394A984D}"/>
                </a:ext>
              </a:extLst>
            </p:cNvPr>
            <p:cNvCxnSpPr>
              <a:cxnSpLocks/>
              <a:stCxn id="155" idx="6"/>
              <a:endCxn id="153" idx="2"/>
            </p:cNvCxnSpPr>
            <p:nvPr/>
          </p:nvCxnSpPr>
          <p:spPr bwMode="auto">
            <a:xfrm>
              <a:off x="1728000" y="3435298"/>
              <a:ext cx="845960" cy="5042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55" name="Elipse 154">
              <a:extLst>
                <a:ext uri="{FF2B5EF4-FFF2-40B4-BE49-F238E27FC236}">
                  <a16:creationId xmlns:a16="http://schemas.microsoft.com/office/drawing/2014/main" id="{29FD430C-FD1A-4882-A44A-22641CF2D9E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6000" y="2859298"/>
              <a:ext cx="1152000" cy="1152000"/>
            </a:xfrm>
            <a:prstGeom prst="ellipse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grpSp>
          <p:nvGrpSpPr>
            <p:cNvPr id="156" name="Agrupar 155">
              <a:extLst>
                <a:ext uri="{FF2B5EF4-FFF2-40B4-BE49-F238E27FC236}">
                  <a16:creationId xmlns:a16="http://schemas.microsoft.com/office/drawing/2014/main" id="{422C81B7-6B53-4945-8538-B996F1A6B755}"/>
                </a:ext>
              </a:extLst>
            </p:cNvPr>
            <p:cNvGrpSpPr/>
            <p:nvPr/>
          </p:nvGrpSpPr>
          <p:grpSpPr>
            <a:xfrm>
              <a:off x="4342468" y="4034766"/>
              <a:ext cx="1304522" cy="1080000"/>
              <a:chOff x="5012157" y="4073392"/>
              <a:chExt cx="1304522" cy="1080000"/>
            </a:xfrm>
          </p:grpSpPr>
          <p:sp>
            <p:nvSpPr>
              <p:cNvPr id="195" name="Elipse 194">
                <a:extLst>
                  <a:ext uri="{FF2B5EF4-FFF2-40B4-BE49-F238E27FC236}">
                    <a16:creationId xmlns:a16="http://schemas.microsoft.com/office/drawing/2014/main" id="{D8BE5E68-A3AE-4DDC-9741-865B62782E5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96" name="Elipse 195">
                <a:extLst>
                  <a:ext uri="{FF2B5EF4-FFF2-40B4-BE49-F238E27FC236}">
                    <a16:creationId xmlns:a16="http://schemas.microsoft.com/office/drawing/2014/main" id="{4D29B0AD-CC58-42D5-8C34-914E751294F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B1DFFF"/>
              </a:solidFill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pt-BR" i="0" dirty="0">
                  <a:solidFill>
                    <a:srgbClr val="003050"/>
                  </a:solidFill>
                </a:endParaRPr>
              </a:p>
            </p:txBody>
          </p:sp>
          <p:cxnSp>
            <p:nvCxnSpPr>
              <p:cNvPr id="197" name="Conector de Seta Reta 196">
                <a:extLst>
                  <a:ext uri="{FF2B5EF4-FFF2-40B4-BE49-F238E27FC236}">
                    <a16:creationId xmlns:a16="http://schemas.microsoft.com/office/drawing/2014/main" id="{4F9B8964-6622-4F64-A3C0-1E06162DBF93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157" name="Elipse 156">
              <a:extLst>
                <a:ext uri="{FF2B5EF4-FFF2-40B4-BE49-F238E27FC236}">
                  <a16:creationId xmlns:a16="http://schemas.microsoft.com/office/drawing/2014/main" id="{465D295F-9CC0-4177-A1E2-3B548D3B3844}"/>
                </a:ext>
              </a:extLst>
            </p:cNvPr>
            <p:cNvSpPr>
              <a:spLocks noChangeAspect="1"/>
            </p:cNvSpPr>
            <p:nvPr/>
          </p:nvSpPr>
          <p:spPr bwMode="auto">
            <a:xfrm rot="19440000">
              <a:off x="5551931" y="1317446"/>
              <a:ext cx="540000" cy="540000"/>
            </a:xfrm>
            <a:prstGeom prst="ellipse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sp>
          <p:nvSpPr>
            <p:cNvPr id="158" name="Elipse 157">
              <a:extLst>
                <a:ext uri="{FF2B5EF4-FFF2-40B4-BE49-F238E27FC236}">
                  <a16:creationId xmlns:a16="http://schemas.microsoft.com/office/drawing/2014/main" id="{0091A323-6CDF-493F-9473-FB594911790F}"/>
                </a:ext>
              </a:extLst>
            </p:cNvPr>
            <p:cNvSpPr>
              <a:spLocks noChangeAspect="1"/>
            </p:cNvSpPr>
            <p:nvPr/>
          </p:nvSpPr>
          <p:spPr bwMode="auto">
            <a:xfrm rot="19500000" flipV="1">
              <a:off x="4323220" y="1740061"/>
              <a:ext cx="1080000" cy="1080000"/>
            </a:xfrm>
            <a:prstGeom prst="ellipse">
              <a:avLst/>
            </a:prstGeom>
            <a:solidFill>
              <a:srgbClr val="B1DFFF"/>
            </a:solidFill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sp>
          <p:nvSpPr>
            <p:cNvPr id="159" name="Elipse 158">
              <a:extLst>
                <a:ext uri="{FF2B5EF4-FFF2-40B4-BE49-F238E27FC236}">
                  <a16:creationId xmlns:a16="http://schemas.microsoft.com/office/drawing/2014/main" id="{D4AEED42-CDC7-40D1-A316-689409AE960E}"/>
                </a:ext>
              </a:extLst>
            </p:cNvPr>
            <p:cNvSpPr>
              <a:spLocks noChangeAspect="1"/>
            </p:cNvSpPr>
            <p:nvPr/>
          </p:nvSpPr>
          <p:spPr bwMode="auto">
            <a:xfrm rot="17280000">
              <a:off x="4972050" y="884730"/>
              <a:ext cx="540000" cy="540000"/>
            </a:xfrm>
            <a:prstGeom prst="ellipse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sp>
          <p:nvSpPr>
            <p:cNvPr id="160" name="Arco 159">
              <a:extLst>
                <a:ext uri="{FF2B5EF4-FFF2-40B4-BE49-F238E27FC236}">
                  <a16:creationId xmlns:a16="http://schemas.microsoft.com/office/drawing/2014/main" id="{FA4638C4-5F7C-4CC4-BC0C-F554AF97B0E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79654" y="1104715"/>
              <a:ext cx="2376000" cy="2376000"/>
            </a:xfrm>
            <a:prstGeom prst="arc">
              <a:avLst>
                <a:gd name="adj1" fmla="val 20186790"/>
                <a:gd name="adj2" fmla="val 20814840"/>
              </a:avLst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497A"/>
                </a:solidFill>
                <a:effectLst/>
                <a:latin typeface="Arial" charset="0"/>
              </a:endParaRPr>
            </a:p>
          </p:txBody>
        </p:sp>
        <p:grpSp>
          <p:nvGrpSpPr>
            <p:cNvPr id="161" name="Agrupar 160">
              <a:extLst>
                <a:ext uri="{FF2B5EF4-FFF2-40B4-BE49-F238E27FC236}">
                  <a16:creationId xmlns:a16="http://schemas.microsoft.com/office/drawing/2014/main" id="{C4A11F49-F181-487E-8790-D177DB0E5F25}"/>
                </a:ext>
              </a:extLst>
            </p:cNvPr>
            <p:cNvGrpSpPr/>
            <p:nvPr/>
          </p:nvGrpSpPr>
          <p:grpSpPr>
            <a:xfrm rot="-1500000">
              <a:off x="4682350" y="2841708"/>
              <a:ext cx="1304522" cy="1080000"/>
              <a:chOff x="5012157" y="4073392"/>
              <a:chExt cx="1304522" cy="1080000"/>
            </a:xfrm>
          </p:grpSpPr>
          <p:cxnSp>
            <p:nvCxnSpPr>
              <p:cNvPr id="191" name="Conector reto 190">
                <a:extLst>
                  <a:ext uri="{FF2B5EF4-FFF2-40B4-BE49-F238E27FC236}">
                    <a16:creationId xmlns:a16="http://schemas.microsoft.com/office/drawing/2014/main" id="{2DCC2779-6A3E-4AD6-8D6D-D2806A3882C9}"/>
                  </a:ext>
                </a:extLst>
              </p:cNvPr>
              <p:cNvCxnSpPr>
                <a:cxnSpLocks/>
                <a:stCxn id="193" idx="2"/>
                <a:endCxn id="192" idx="4"/>
              </p:cNvCxnSpPr>
              <p:nvPr/>
            </p:nvCxnSpPr>
            <p:spPr bwMode="auto">
              <a:xfrm flipV="1">
                <a:off x="5012157" y="4611816"/>
                <a:ext cx="1081322" cy="1576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192" name="Elipse 191">
                <a:extLst>
                  <a:ext uri="{FF2B5EF4-FFF2-40B4-BE49-F238E27FC236}">
                    <a16:creationId xmlns:a16="http://schemas.microsoft.com/office/drawing/2014/main" id="{1C342232-1FF6-4070-9CE0-021C3D62A97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93" name="Elipse 192">
                <a:extLst>
                  <a:ext uri="{FF2B5EF4-FFF2-40B4-BE49-F238E27FC236}">
                    <a16:creationId xmlns:a16="http://schemas.microsoft.com/office/drawing/2014/main" id="{863F5DC6-171D-4F58-899D-41547CB1008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B1DFFF"/>
              </a:solidFill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pt-BR" i="0" dirty="0">
                  <a:solidFill>
                    <a:srgbClr val="003050"/>
                  </a:solidFill>
                </a:endParaRPr>
              </a:p>
            </p:txBody>
          </p:sp>
          <p:cxnSp>
            <p:nvCxnSpPr>
              <p:cNvPr id="194" name="Conector de Seta Reta 193">
                <a:extLst>
                  <a:ext uri="{FF2B5EF4-FFF2-40B4-BE49-F238E27FC236}">
                    <a16:creationId xmlns:a16="http://schemas.microsoft.com/office/drawing/2014/main" id="{9E4C48B8-C06F-47D6-AC8F-B5882746868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cxnSp>
          <p:nvCxnSpPr>
            <p:cNvPr id="162" name="Conector reto 161">
              <a:extLst>
                <a:ext uri="{FF2B5EF4-FFF2-40B4-BE49-F238E27FC236}">
                  <a16:creationId xmlns:a16="http://schemas.microsoft.com/office/drawing/2014/main" id="{9F22B48A-D7EB-4F1F-8670-070F004C6D0F}"/>
                </a:ext>
              </a:extLst>
            </p:cNvPr>
            <p:cNvCxnSpPr>
              <a:cxnSpLocks/>
              <a:endCxn id="169" idx="2"/>
            </p:cNvCxnSpPr>
            <p:nvPr/>
          </p:nvCxnSpPr>
          <p:spPr bwMode="auto">
            <a:xfrm>
              <a:off x="5769550" y="3427473"/>
              <a:ext cx="392261" cy="6192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63" name="Conector reto 162">
              <a:extLst>
                <a:ext uri="{FF2B5EF4-FFF2-40B4-BE49-F238E27FC236}">
                  <a16:creationId xmlns:a16="http://schemas.microsoft.com/office/drawing/2014/main" id="{28D888C0-F51B-440C-8C12-9FAE5BB0D82B}"/>
                </a:ext>
              </a:extLst>
            </p:cNvPr>
            <p:cNvCxnSpPr>
              <a:cxnSpLocks/>
              <a:stCxn id="158" idx="6"/>
              <a:endCxn id="157" idx="2"/>
            </p:cNvCxnSpPr>
            <p:nvPr/>
          </p:nvCxnSpPr>
          <p:spPr bwMode="auto">
            <a:xfrm flipV="1">
              <a:off x="5305562" y="1746148"/>
              <a:ext cx="297934" cy="224182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64" name="Conector reto 163">
              <a:extLst>
                <a:ext uri="{FF2B5EF4-FFF2-40B4-BE49-F238E27FC236}">
                  <a16:creationId xmlns:a16="http://schemas.microsoft.com/office/drawing/2014/main" id="{5BC825A8-0579-41A5-8AF9-B513F173F80E}"/>
                </a:ext>
              </a:extLst>
            </p:cNvPr>
            <p:cNvCxnSpPr>
              <a:cxnSpLocks/>
              <a:endCxn id="159" idx="2"/>
            </p:cNvCxnSpPr>
            <p:nvPr/>
          </p:nvCxnSpPr>
          <p:spPr bwMode="auto">
            <a:xfrm flipV="1">
              <a:off x="5030850" y="1411515"/>
              <a:ext cx="127765" cy="355604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grpSp>
          <p:nvGrpSpPr>
            <p:cNvPr id="165" name="Agrupar 164">
              <a:extLst>
                <a:ext uri="{FF2B5EF4-FFF2-40B4-BE49-F238E27FC236}">
                  <a16:creationId xmlns:a16="http://schemas.microsoft.com/office/drawing/2014/main" id="{2D556DEF-2671-4A52-9ED2-DC04C3A37D2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771800" y="3284984"/>
              <a:ext cx="1008000" cy="329989"/>
              <a:chOff x="5218572" y="2905629"/>
              <a:chExt cx="3464652" cy="1134201"/>
            </a:xfrm>
          </p:grpSpPr>
          <p:sp>
            <p:nvSpPr>
              <p:cNvPr id="189" name="Trapezoide 188">
                <a:extLst>
                  <a:ext uri="{FF2B5EF4-FFF2-40B4-BE49-F238E27FC236}">
                    <a16:creationId xmlns:a16="http://schemas.microsoft.com/office/drawing/2014/main" id="{C8035C07-BDC1-4747-82B4-54E3C651CC1F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90" name="Retângulo 189">
                <a:extLst>
                  <a:ext uri="{FF2B5EF4-FFF2-40B4-BE49-F238E27FC236}">
                    <a16:creationId xmlns:a16="http://schemas.microsoft.com/office/drawing/2014/main" id="{C304CB4A-A520-4213-8C14-721AA6A2200C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166" name="Agrupar 165">
              <a:extLst>
                <a:ext uri="{FF2B5EF4-FFF2-40B4-BE49-F238E27FC236}">
                  <a16:creationId xmlns:a16="http://schemas.microsoft.com/office/drawing/2014/main" id="{C33A9EA5-DCA8-492F-9599-18C8A39268E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67220" y="2132859"/>
              <a:ext cx="792000" cy="259279"/>
              <a:chOff x="5218572" y="2905628"/>
              <a:chExt cx="3464652" cy="1134202"/>
            </a:xfrm>
          </p:grpSpPr>
          <p:sp>
            <p:nvSpPr>
              <p:cNvPr id="187" name="Trapezoide 186">
                <a:extLst>
                  <a:ext uri="{FF2B5EF4-FFF2-40B4-BE49-F238E27FC236}">
                    <a16:creationId xmlns:a16="http://schemas.microsoft.com/office/drawing/2014/main" id="{62D2BC1C-7493-40AE-9DF4-82C0525B613A}"/>
                  </a:ext>
                </a:extLst>
              </p:cNvPr>
              <p:cNvSpPr/>
              <p:nvPr/>
            </p:nvSpPr>
            <p:spPr bwMode="auto">
              <a:xfrm>
                <a:off x="5218572" y="2905628"/>
                <a:ext cx="3464652" cy="852111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88" name="Retângulo 187">
                <a:extLst>
                  <a:ext uri="{FF2B5EF4-FFF2-40B4-BE49-F238E27FC236}">
                    <a16:creationId xmlns:a16="http://schemas.microsoft.com/office/drawing/2014/main" id="{48CE2A0D-64CE-4EE1-8C6B-0E55E627B2C6}"/>
                  </a:ext>
                </a:extLst>
              </p:cNvPr>
              <p:cNvSpPr/>
              <p:nvPr/>
            </p:nvSpPr>
            <p:spPr bwMode="auto">
              <a:xfrm>
                <a:off x="5218572" y="3717031"/>
                <a:ext cx="3464652" cy="322799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sp>
          <p:nvSpPr>
            <p:cNvPr id="167" name="Elipse 166">
              <a:extLst>
                <a:ext uri="{FF2B5EF4-FFF2-40B4-BE49-F238E27FC236}">
                  <a16:creationId xmlns:a16="http://schemas.microsoft.com/office/drawing/2014/main" id="{99C1D6EF-EC0B-44A3-A1F3-D04039B1AFA5}"/>
                </a:ext>
              </a:extLst>
            </p:cNvPr>
            <p:cNvSpPr>
              <a:spLocks noChangeAspect="1"/>
            </p:cNvSpPr>
            <p:nvPr/>
          </p:nvSpPr>
          <p:spPr bwMode="auto">
            <a:xfrm rot="21600000">
              <a:off x="5786406" y="2010061"/>
              <a:ext cx="540000" cy="540000"/>
            </a:xfrm>
            <a:prstGeom prst="ellipse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grpSp>
          <p:nvGrpSpPr>
            <p:cNvPr id="168" name="Agrupar 167">
              <a:extLst>
                <a:ext uri="{FF2B5EF4-FFF2-40B4-BE49-F238E27FC236}">
                  <a16:creationId xmlns:a16="http://schemas.microsoft.com/office/drawing/2014/main" id="{9DE26B66-7C1F-4B92-9C38-3E28E5B2BE0D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858406" y="2215239"/>
              <a:ext cx="396000" cy="129642"/>
              <a:chOff x="5218572" y="2905629"/>
              <a:chExt cx="3464652" cy="1134201"/>
            </a:xfrm>
          </p:grpSpPr>
          <p:sp>
            <p:nvSpPr>
              <p:cNvPr id="185" name="Trapezoide 184">
                <a:extLst>
                  <a:ext uri="{FF2B5EF4-FFF2-40B4-BE49-F238E27FC236}">
                    <a16:creationId xmlns:a16="http://schemas.microsoft.com/office/drawing/2014/main" id="{5E6AD530-B491-4468-902F-154CD7B6261D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86" name="Retângulo 185">
                <a:extLst>
                  <a:ext uri="{FF2B5EF4-FFF2-40B4-BE49-F238E27FC236}">
                    <a16:creationId xmlns:a16="http://schemas.microsoft.com/office/drawing/2014/main" id="{4773756E-39D7-4520-BA7B-E4F6C22A6255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sp>
          <p:nvSpPr>
            <p:cNvPr id="169" name="Elipse 168">
              <a:extLst>
                <a:ext uri="{FF2B5EF4-FFF2-40B4-BE49-F238E27FC236}">
                  <a16:creationId xmlns:a16="http://schemas.microsoft.com/office/drawing/2014/main" id="{89E85B3F-A5FA-45FD-B454-C16D8C73973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161811" y="3163665"/>
              <a:ext cx="540000" cy="540000"/>
            </a:xfrm>
            <a:prstGeom prst="ellipse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grpSp>
          <p:nvGrpSpPr>
            <p:cNvPr id="170" name="Agrupar 169">
              <a:extLst>
                <a:ext uri="{FF2B5EF4-FFF2-40B4-BE49-F238E27FC236}">
                  <a16:creationId xmlns:a16="http://schemas.microsoft.com/office/drawing/2014/main" id="{B07D80CB-E995-4A54-B96C-02C50EDB59D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233811" y="3381234"/>
              <a:ext cx="396000" cy="129642"/>
              <a:chOff x="5218572" y="2991961"/>
              <a:chExt cx="3464652" cy="1134201"/>
            </a:xfrm>
          </p:grpSpPr>
          <p:sp>
            <p:nvSpPr>
              <p:cNvPr id="183" name="Trapezoide 182">
                <a:extLst>
                  <a:ext uri="{FF2B5EF4-FFF2-40B4-BE49-F238E27FC236}">
                    <a16:creationId xmlns:a16="http://schemas.microsoft.com/office/drawing/2014/main" id="{07561A1D-0781-47C9-87C9-C11A21FA618A}"/>
                  </a:ext>
                </a:extLst>
              </p:cNvPr>
              <p:cNvSpPr/>
              <p:nvPr/>
            </p:nvSpPr>
            <p:spPr bwMode="auto">
              <a:xfrm>
                <a:off x="5218572" y="2991961"/>
                <a:ext cx="3464652" cy="852116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84" name="Retângulo 183">
                <a:extLst>
                  <a:ext uri="{FF2B5EF4-FFF2-40B4-BE49-F238E27FC236}">
                    <a16:creationId xmlns:a16="http://schemas.microsoft.com/office/drawing/2014/main" id="{5C7AC2B2-1644-45FD-AA86-0841A5250BDC}"/>
                  </a:ext>
                </a:extLst>
              </p:cNvPr>
              <p:cNvSpPr/>
              <p:nvPr/>
            </p:nvSpPr>
            <p:spPr bwMode="auto">
              <a:xfrm>
                <a:off x="5218572" y="3803361"/>
                <a:ext cx="3464652" cy="322801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171" name="Agrupar 170">
              <a:extLst>
                <a:ext uri="{FF2B5EF4-FFF2-40B4-BE49-F238E27FC236}">
                  <a16:creationId xmlns:a16="http://schemas.microsoft.com/office/drawing/2014/main" id="{CA9127EE-116A-44CF-9E52-83C02DA0E80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623931" y="1522625"/>
              <a:ext cx="396000" cy="129642"/>
              <a:chOff x="5218572" y="2905629"/>
              <a:chExt cx="3464652" cy="1134201"/>
            </a:xfrm>
          </p:grpSpPr>
          <p:sp>
            <p:nvSpPr>
              <p:cNvPr id="181" name="Trapezoide 180">
                <a:extLst>
                  <a:ext uri="{FF2B5EF4-FFF2-40B4-BE49-F238E27FC236}">
                    <a16:creationId xmlns:a16="http://schemas.microsoft.com/office/drawing/2014/main" id="{2438C5D9-302F-475A-9477-3716CA8BE9FE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82" name="Retângulo 181">
                <a:extLst>
                  <a:ext uri="{FF2B5EF4-FFF2-40B4-BE49-F238E27FC236}">
                    <a16:creationId xmlns:a16="http://schemas.microsoft.com/office/drawing/2014/main" id="{8B81C1EC-BEA5-4A40-82E1-13468305FAF9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172" name="Agrupar 171">
              <a:extLst>
                <a:ext uri="{FF2B5EF4-FFF2-40B4-BE49-F238E27FC236}">
                  <a16:creationId xmlns:a16="http://schemas.microsoft.com/office/drawing/2014/main" id="{A42C40D4-57C8-4848-9CDB-164AC65E805E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044050" y="1089909"/>
              <a:ext cx="396000" cy="129642"/>
              <a:chOff x="5218572" y="2905629"/>
              <a:chExt cx="3464652" cy="1134201"/>
            </a:xfrm>
          </p:grpSpPr>
          <p:sp>
            <p:nvSpPr>
              <p:cNvPr id="179" name="Trapezoide 178">
                <a:extLst>
                  <a:ext uri="{FF2B5EF4-FFF2-40B4-BE49-F238E27FC236}">
                    <a16:creationId xmlns:a16="http://schemas.microsoft.com/office/drawing/2014/main" id="{4FDDFF8D-39B4-49E7-B65A-F04012B703F8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80" name="Retângulo 179">
                <a:extLst>
                  <a:ext uri="{FF2B5EF4-FFF2-40B4-BE49-F238E27FC236}">
                    <a16:creationId xmlns:a16="http://schemas.microsoft.com/office/drawing/2014/main" id="{CEE49224-FA8F-4C61-B959-944473B6E21E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173" name="Agrupar 172">
              <a:extLst>
                <a:ext uri="{FF2B5EF4-FFF2-40B4-BE49-F238E27FC236}">
                  <a16:creationId xmlns:a16="http://schemas.microsoft.com/office/drawing/2014/main" id="{96A09FC6-2D4A-407A-B215-4347BEF778A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860120" y="3313737"/>
              <a:ext cx="792000" cy="259279"/>
              <a:chOff x="5218572" y="2905629"/>
              <a:chExt cx="3464652" cy="1134201"/>
            </a:xfrm>
          </p:grpSpPr>
          <p:sp>
            <p:nvSpPr>
              <p:cNvPr id="177" name="Trapezoide 176">
                <a:extLst>
                  <a:ext uri="{FF2B5EF4-FFF2-40B4-BE49-F238E27FC236}">
                    <a16:creationId xmlns:a16="http://schemas.microsoft.com/office/drawing/2014/main" id="{0450F068-528C-4F26-8CD3-78ACA3A98B6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78" name="Retângulo 177">
                <a:extLst>
                  <a:ext uri="{FF2B5EF4-FFF2-40B4-BE49-F238E27FC236}">
                    <a16:creationId xmlns:a16="http://schemas.microsoft.com/office/drawing/2014/main" id="{E76174A0-CC20-42B3-87C3-DEC7E940E0BB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174" name="Agrupar 173">
              <a:extLst>
                <a:ext uri="{FF2B5EF4-FFF2-40B4-BE49-F238E27FC236}">
                  <a16:creationId xmlns:a16="http://schemas.microsoft.com/office/drawing/2014/main" id="{98211E5F-E515-4E81-84D9-D59C033AED2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99992" y="4465865"/>
              <a:ext cx="792000" cy="259279"/>
              <a:chOff x="5218572" y="2905629"/>
              <a:chExt cx="3464652" cy="1134201"/>
            </a:xfrm>
          </p:grpSpPr>
          <p:sp>
            <p:nvSpPr>
              <p:cNvPr id="175" name="Trapezoide 174">
                <a:extLst>
                  <a:ext uri="{FF2B5EF4-FFF2-40B4-BE49-F238E27FC236}">
                    <a16:creationId xmlns:a16="http://schemas.microsoft.com/office/drawing/2014/main" id="{DA865E4E-36C5-4DA8-94BC-207AD6E277E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76" name="Retângulo 175">
                <a:extLst>
                  <a:ext uri="{FF2B5EF4-FFF2-40B4-BE49-F238E27FC236}">
                    <a16:creationId xmlns:a16="http://schemas.microsoft.com/office/drawing/2014/main" id="{E7494B85-0836-42C9-B9F5-38120D1AFE56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</p:grpSp>
      <p:sp>
        <p:nvSpPr>
          <p:cNvPr id="202" name="CaixaDeTexto 201">
            <a:extLst>
              <a:ext uri="{FF2B5EF4-FFF2-40B4-BE49-F238E27FC236}">
                <a16:creationId xmlns:a16="http://schemas.microsoft.com/office/drawing/2014/main" id="{09F933DB-AF4E-4141-900C-854E6441D510}"/>
              </a:ext>
            </a:extLst>
          </p:cNvPr>
          <p:cNvSpPr txBox="1"/>
          <p:nvPr/>
        </p:nvSpPr>
        <p:spPr>
          <a:xfrm>
            <a:off x="6175400" y="173578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i="0" dirty="0"/>
              <a:t>1</a:t>
            </a:r>
            <a:endParaRPr lang="en-GB" sz="1400" i="0" dirty="0"/>
          </a:p>
        </p:txBody>
      </p:sp>
      <p:sp>
        <p:nvSpPr>
          <p:cNvPr id="203" name="CaixaDeTexto 202">
            <a:extLst>
              <a:ext uri="{FF2B5EF4-FFF2-40B4-BE49-F238E27FC236}">
                <a16:creationId xmlns:a16="http://schemas.microsoft.com/office/drawing/2014/main" id="{8424318A-6C29-41FE-8489-3A953CEF388B}"/>
              </a:ext>
            </a:extLst>
          </p:cNvPr>
          <p:cNvSpPr txBox="1"/>
          <p:nvPr/>
        </p:nvSpPr>
        <p:spPr>
          <a:xfrm>
            <a:off x="6296569" y="2349390"/>
            <a:ext cx="38343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pt-BR" sz="1400" i="0" dirty="0"/>
              <a:t>15</a:t>
            </a:r>
            <a:endParaRPr lang="en-GB" sz="1400" i="0" dirty="0"/>
          </a:p>
        </p:txBody>
      </p:sp>
      <p:grpSp>
        <p:nvGrpSpPr>
          <p:cNvPr id="206" name="Agrupar 205">
            <a:extLst>
              <a:ext uri="{FF2B5EF4-FFF2-40B4-BE49-F238E27FC236}">
                <a16:creationId xmlns:a16="http://schemas.microsoft.com/office/drawing/2014/main" id="{859CC9CA-75CF-4E8C-A09B-880C8F9C6AE6}"/>
              </a:ext>
            </a:extLst>
          </p:cNvPr>
          <p:cNvGrpSpPr>
            <a:grpSpLocks noChangeAspect="1"/>
          </p:cNvGrpSpPr>
          <p:nvPr/>
        </p:nvGrpSpPr>
        <p:grpSpPr>
          <a:xfrm>
            <a:off x="738000" y="3497734"/>
            <a:ext cx="828000" cy="573862"/>
            <a:chOff x="2952750" y="2291852"/>
            <a:chExt cx="3246318" cy="2249899"/>
          </a:xfrm>
        </p:grpSpPr>
        <p:grpSp>
          <p:nvGrpSpPr>
            <p:cNvPr id="207" name="Agrupar 206">
              <a:extLst>
                <a:ext uri="{FF2B5EF4-FFF2-40B4-BE49-F238E27FC236}">
                  <a16:creationId xmlns:a16="http://schemas.microsoft.com/office/drawing/2014/main" id="{2D964F4D-DB7D-4EE6-8B33-07E2A71116E2}"/>
                </a:ext>
              </a:extLst>
            </p:cNvPr>
            <p:cNvGrpSpPr/>
            <p:nvPr/>
          </p:nvGrpSpPr>
          <p:grpSpPr>
            <a:xfrm>
              <a:off x="3287885" y="2291852"/>
              <a:ext cx="2578400" cy="1614670"/>
              <a:chOff x="166848" y="805413"/>
              <a:chExt cx="2578400" cy="1614670"/>
            </a:xfrm>
          </p:grpSpPr>
          <p:sp>
            <p:nvSpPr>
              <p:cNvPr id="210" name="Retângulo: Cantos Arredondados 209">
                <a:extLst>
                  <a:ext uri="{FF2B5EF4-FFF2-40B4-BE49-F238E27FC236}">
                    <a16:creationId xmlns:a16="http://schemas.microsoft.com/office/drawing/2014/main" id="{8E3009F4-000F-4F3C-AC55-F304C1796F24}"/>
                  </a:ext>
                </a:extLst>
              </p:cNvPr>
              <p:cNvSpPr/>
              <p:nvPr/>
            </p:nvSpPr>
            <p:spPr bwMode="auto">
              <a:xfrm>
                <a:off x="166848" y="805413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pic>
            <p:nvPicPr>
              <p:cNvPr id="211" name="Imagem 210">
                <a:extLst>
                  <a:ext uri="{FF2B5EF4-FFF2-40B4-BE49-F238E27FC236}">
                    <a16:creationId xmlns:a16="http://schemas.microsoft.com/office/drawing/2014/main" id="{6769B95D-4774-4A18-81BF-772ACAAA993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2" y="900000"/>
                <a:ext cx="2412000" cy="1362747"/>
              </a:xfrm>
              <a:prstGeom prst="rect">
                <a:avLst/>
              </a:prstGeom>
            </p:spPr>
          </p:pic>
        </p:grpSp>
        <p:sp>
          <p:nvSpPr>
            <p:cNvPr id="208" name="Trapezoide 207">
              <a:extLst>
                <a:ext uri="{FF2B5EF4-FFF2-40B4-BE49-F238E27FC236}">
                  <a16:creationId xmlns:a16="http://schemas.microsoft.com/office/drawing/2014/main" id="{8E9FD8E2-E95B-4FD9-AA47-C1AE415DF459}"/>
                </a:ext>
              </a:extLst>
            </p:cNvPr>
            <p:cNvSpPr/>
            <p:nvPr/>
          </p:nvSpPr>
          <p:spPr bwMode="auto">
            <a:xfrm>
              <a:off x="2952750" y="3913168"/>
              <a:ext cx="3246318" cy="575248"/>
            </a:xfrm>
            <a:prstGeom prst="trapezoid">
              <a:avLst>
                <a:gd name="adj" fmla="val 56663"/>
              </a:avLst>
            </a:prstGeom>
            <a:solidFill>
              <a:schemeClr val="tx1">
                <a:lumMod val="75000"/>
                <a:lumOff val="2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3050"/>
                </a:solidFill>
              </a:endParaRPr>
            </a:p>
          </p:txBody>
        </p:sp>
        <p:sp>
          <p:nvSpPr>
            <p:cNvPr id="209" name="Retângulo: Cantos Arredondados 208">
              <a:extLst>
                <a:ext uri="{FF2B5EF4-FFF2-40B4-BE49-F238E27FC236}">
                  <a16:creationId xmlns:a16="http://schemas.microsoft.com/office/drawing/2014/main" id="{9AD8707B-2B0C-4CB8-887F-1F7363BB932F}"/>
                </a:ext>
              </a:extLst>
            </p:cNvPr>
            <p:cNvSpPr/>
            <p:nvPr/>
          </p:nvSpPr>
          <p:spPr bwMode="auto">
            <a:xfrm>
              <a:off x="2952750" y="4477008"/>
              <a:ext cx="3229586" cy="64743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3050"/>
                </a:solidFill>
              </a:endParaRPr>
            </a:p>
          </p:txBody>
        </p:sp>
      </p:grpSp>
      <p:sp>
        <p:nvSpPr>
          <p:cNvPr id="214" name="CaixaDeTexto 213">
            <a:extLst>
              <a:ext uri="{FF2B5EF4-FFF2-40B4-BE49-F238E27FC236}">
                <a16:creationId xmlns:a16="http://schemas.microsoft.com/office/drawing/2014/main" id="{73AF75C3-CE15-4452-99DE-11E73EEE539B}"/>
              </a:ext>
            </a:extLst>
          </p:cNvPr>
          <p:cNvSpPr txBox="1"/>
          <p:nvPr/>
        </p:nvSpPr>
        <p:spPr>
          <a:xfrm rot="10800000" flipH="1" flipV="1">
            <a:off x="4839128" y="3348885"/>
            <a:ext cx="8020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0" dirty="0">
                <a:solidFill>
                  <a:srgbClr val="0070C0"/>
                </a:solidFill>
              </a:rPr>
              <a:t>Rep/A</a:t>
            </a:r>
            <a:endParaRPr lang="en-GB" i="0" dirty="0">
              <a:solidFill>
                <a:srgbClr val="0070C0"/>
              </a:solidFill>
            </a:endParaRPr>
          </a:p>
        </p:txBody>
      </p:sp>
      <p:sp>
        <p:nvSpPr>
          <p:cNvPr id="215" name="CaixaDeTexto 214">
            <a:extLst>
              <a:ext uri="{FF2B5EF4-FFF2-40B4-BE49-F238E27FC236}">
                <a16:creationId xmlns:a16="http://schemas.microsoft.com/office/drawing/2014/main" id="{A43E3005-6F5B-49EB-B838-02409F22AE3B}"/>
              </a:ext>
            </a:extLst>
          </p:cNvPr>
          <p:cNvSpPr txBox="1"/>
          <p:nvPr/>
        </p:nvSpPr>
        <p:spPr>
          <a:xfrm rot="10800000" flipH="1" flipV="1">
            <a:off x="4572000" y="2199388"/>
            <a:ext cx="571832" cy="33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0" dirty="0">
                <a:solidFill>
                  <a:srgbClr val="0070C0"/>
                </a:solidFill>
              </a:rPr>
              <a:t>Rep</a:t>
            </a:r>
            <a:endParaRPr lang="en-GB" i="0" dirty="0">
              <a:solidFill>
                <a:srgbClr val="0070C0"/>
              </a:solidFill>
            </a:endParaRPr>
          </a:p>
        </p:txBody>
      </p:sp>
      <p:sp>
        <p:nvSpPr>
          <p:cNvPr id="216" name="CaixaDeTexto 215">
            <a:extLst>
              <a:ext uri="{FF2B5EF4-FFF2-40B4-BE49-F238E27FC236}">
                <a16:creationId xmlns:a16="http://schemas.microsoft.com/office/drawing/2014/main" id="{B7EE6326-B0CA-45E0-8798-24BDE667A13E}"/>
              </a:ext>
            </a:extLst>
          </p:cNvPr>
          <p:cNvSpPr txBox="1"/>
          <p:nvPr/>
        </p:nvSpPr>
        <p:spPr>
          <a:xfrm rot="10800000" flipH="1" flipV="1">
            <a:off x="4499993" y="4525129"/>
            <a:ext cx="8020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0" dirty="0">
                <a:solidFill>
                  <a:srgbClr val="0070C0"/>
                </a:solidFill>
              </a:rPr>
              <a:t>Rep/A</a:t>
            </a:r>
            <a:endParaRPr lang="en-GB" i="0" dirty="0">
              <a:solidFill>
                <a:srgbClr val="0070C0"/>
              </a:solidFill>
            </a:endParaRPr>
          </a:p>
        </p:txBody>
      </p:sp>
      <p:sp>
        <p:nvSpPr>
          <p:cNvPr id="217" name="CaixaDeTexto 216">
            <a:extLst>
              <a:ext uri="{FF2B5EF4-FFF2-40B4-BE49-F238E27FC236}">
                <a16:creationId xmlns:a16="http://schemas.microsoft.com/office/drawing/2014/main" id="{E6B2FEA9-22DF-4556-8617-2D61E80C98B9}"/>
              </a:ext>
            </a:extLst>
          </p:cNvPr>
          <p:cNvSpPr txBox="1"/>
          <p:nvPr/>
        </p:nvSpPr>
        <p:spPr>
          <a:xfrm rot="10800000" flipH="1" flipV="1">
            <a:off x="5133600" y="1191277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i="0" dirty="0">
                <a:solidFill>
                  <a:srgbClr val="0070C0"/>
                </a:solidFill>
              </a:rPr>
              <a:t>A</a:t>
            </a:r>
            <a:endParaRPr lang="en-GB" sz="1400" i="0" dirty="0">
              <a:solidFill>
                <a:srgbClr val="0070C0"/>
              </a:solidFill>
            </a:endParaRPr>
          </a:p>
        </p:txBody>
      </p:sp>
      <p:sp>
        <p:nvSpPr>
          <p:cNvPr id="218" name="CaixaDeTexto 217">
            <a:extLst>
              <a:ext uri="{FF2B5EF4-FFF2-40B4-BE49-F238E27FC236}">
                <a16:creationId xmlns:a16="http://schemas.microsoft.com/office/drawing/2014/main" id="{4781B500-81F1-4865-9790-11B7AFDEAFCE}"/>
              </a:ext>
            </a:extLst>
          </p:cNvPr>
          <p:cNvSpPr txBox="1"/>
          <p:nvPr/>
        </p:nvSpPr>
        <p:spPr>
          <a:xfrm rot="10800000" flipH="1" flipV="1">
            <a:off x="5720254" y="1623325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i="0" dirty="0">
                <a:solidFill>
                  <a:srgbClr val="0070C0"/>
                </a:solidFill>
              </a:rPr>
              <a:t>A</a:t>
            </a:r>
            <a:endParaRPr lang="en-GB" sz="1400" i="0" dirty="0">
              <a:solidFill>
                <a:srgbClr val="0070C0"/>
              </a:solidFill>
            </a:endParaRPr>
          </a:p>
        </p:txBody>
      </p:sp>
      <p:sp>
        <p:nvSpPr>
          <p:cNvPr id="219" name="CaixaDeTexto 218">
            <a:extLst>
              <a:ext uri="{FF2B5EF4-FFF2-40B4-BE49-F238E27FC236}">
                <a16:creationId xmlns:a16="http://schemas.microsoft.com/office/drawing/2014/main" id="{3FEA306E-F2BA-488F-B645-8A430D93692B}"/>
              </a:ext>
            </a:extLst>
          </p:cNvPr>
          <p:cNvSpPr txBox="1"/>
          <p:nvPr/>
        </p:nvSpPr>
        <p:spPr>
          <a:xfrm rot="10800000" flipH="1" flipV="1">
            <a:off x="5961600" y="2323659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i="0" dirty="0">
                <a:solidFill>
                  <a:srgbClr val="0070C0"/>
                </a:solidFill>
              </a:rPr>
              <a:t>A</a:t>
            </a:r>
            <a:endParaRPr lang="en-GB" sz="1400" i="0" dirty="0">
              <a:solidFill>
                <a:srgbClr val="0070C0"/>
              </a:solidFill>
            </a:endParaRPr>
          </a:p>
        </p:txBody>
      </p:sp>
      <p:sp>
        <p:nvSpPr>
          <p:cNvPr id="220" name="CaixaDeTexto 219">
            <a:extLst>
              <a:ext uri="{FF2B5EF4-FFF2-40B4-BE49-F238E27FC236}">
                <a16:creationId xmlns:a16="http://schemas.microsoft.com/office/drawing/2014/main" id="{0FABAC88-EA8F-47C4-9869-0A45FA55864D}"/>
              </a:ext>
            </a:extLst>
          </p:cNvPr>
          <p:cNvSpPr txBox="1"/>
          <p:nvPr/>
        </p:nvSpPr>
        <p:spPr>
          <a:xfrm rot="10800000" flipH="1" flipV="1">
            <a:off x="6336000" y="3495532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i="0" dirty="0">
                <a:solidFill>
                  <a:srgbClr val="0070C0"/>
                </a:solidFill>
              </a:rPr>
              <a:t>A</a:t>
            </a:r>
            <a:endParaRPr lang="en-GB" sz="1400" i="0" dirty="0">
              <a:solidFill>
                <a:srgbClr val="0070C0"/>
              </a:solidFill>
            </a:endParaRPr>
          </a:p>
        </p:txBody>
      </p:sp>
      <p:sp>
        <p:nvSpPr>
          <p:cNvPr id="221" name="CaixaDeTexto 220">
            <a:extLst>
              <a:ext uri="{FF2B5EF4-FFF2-40B4-BE49-F238E27FC236}">
                <a16:creationId xmlns:a16="http://schemas.microsoft.com/office/drawing/2014/main" id="{BA9AE0CC-3655-4A01-B9D6-91EE45449674}"/>
              </a:ext>
            </a:extLst>
          </p:cNvPr>
          <p:cNvSpPr txBox="1"/>
          <p:nvPr/>
        </p:nvSpPr>
        <p:spPr>
          <a:xfrm rot="10800000" flipH="1" flipV="1">
            <a:off x="1008000" y="3198532"/>
            <a:ext cx="288031" cy="33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0" dirty="0">
                <a:solidFill>
                  <a:srgbClr val="0070C0"/>
                </a:solidFill>
              </a:rPr>
              <a:t>N</a:t>
            </a:r>
            <a:endParaRPr lang="en-GB" i="0" dirty="0">
              <a:solidFill>
                <a:srgbClr val="0070C0"/>
              </a:solidFill>
            </a:endParaRPr>
          </a:p>
        </p:txBody>
      </p:sp>
      <p:sp>
        <p:nvSpPr>
          <p:cNvPr id="85" name="Texto Explicativo: Linha 84">
            <a:extLst>
              <a:ext uri="{FF2B5EF4-FFF2-40B4-BE49-F238E27FC236}">
                <a16:creationId xmlns:a16="http://schemas.microsoft.com/office/drawing/2014/main" id="{93B3699A-5337-4F73-B17A-89ED59B15BAD}"/>
              </a:ext>
            </a:extLst>
          </p:cNvPr>
          <p:cNvSpPr/>
          <p:nvPr/>
        </p:nvSpPr>
        <p:spPr bwMode="auto">
          <a:xfrm>
            <a:off x="1123461" y="1362480"/>
            <a:ext cx="2909527" cy="470662"/>
          </a:xfrm>
          <a:prstGeom prst="borderCallout1">
            <a:avLst>
              <a:gd name="adj1" fmla="val 98612"/>
              <a:gd name="adj2" fmla="val 79768"/>
              <a:gd name="adj3" fmla="val 89497"/>
              <a:gd name="adj4" fmla="val 62904"/>
            </a:avLst>
          </a:prstGeom>
          <a:solidFill>
            <a:srgbClr val="FFC000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en-US" i="0" dirty="0">
                <a:solidFill>
                  <a:srgbClr val="0070C0"/>
                </a:solidFill>
              </a:rPr>
              <a:t>A rede é </a:t>
            </a:r>
            <a:r>
              <a:rPr lang="en-US" i="0" dirty="0" err="1">
                <a:solidFill>
                  <a:srgbClr val="0070C0"/>
                </a:solidFill>
              </a:rPr>
              <a:t>composta</a:t>
            </a:r>
            <a:r>
              <a:rPr lang="en-US" i="0" dirty="0">
                <a:solidFill>
                  <a:srgbClr val="0070C0"/>
                </a:solidFill>
              </a:rPr>
              <a:t> de </a:t>
            </a:r>
            <a:r>
              <a:rPr lang="en-US" b="1" i="0" dirty="0">
                <a:solidFill>
                  <a:srgbClr val="0070C0"/>
                </a:solidFill>
              </a:rPr>
              <a:t>21</a:t>
            </a:r>
            <a:r>
              <a:rPr lang="en-US" i="0" dirty="0">
                <a:solidFill>
                  <a:srgbClr val="0070C0"/>
                </a:solidFill>
              </a:rPr>
              <a:t> </a:t>
            </a:r>
            <a:r>
              <a:rPr lang="en-US" i="0" dirty="0" err="1">
                <a:solidFill>
                  <a:srgbClr val="0070C0"/>
                </a:solidFill>
              </a:rPr>
              <a:t>nós</a:t>
            </a:r>
            <a:endParaRPr lang="en-US" i="0" dirty="0">
              <a:solidFill>
                <a:srgbClr val="0070C0"/>
              </a:solidFill>
            </a:endParaRPr>
          </a:p>
        </p:txBody>
      </p:sp>
      <p:sp>
        <p:nvSpPr>
          <p:cNvPr id="89" name="Rectangle 10">
            <a:extLst>
              <a:ext uri="{FF2B5EF4-FFF2-40B4-BE49-F238E27FC236}">
                <a16:creationId xmlns:a16="http://schemas.microsoft.com/office/drawing/2014/main" id="{1FC29750-91F4-45E3-9B8F-5E9656A7E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90" name="Rectangle 9">
            <a:extLst>
              <a:ext uri="{FF2B5EF4-FFF2-40B4-BE49-F238E27FC236}">
                <a16:creationId xmlns:a16="http://schemas.microsoft.com/office/drawing/2014/main" id="{04443AC2-11CA-4A13-98ED-E1DACA7A1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40705903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tângulo: Cantos Arredondados 58">
            <a:extLst>
              <a:ext uri="{FF2B5EF4-FFF2-40B4-BE49-F238E27FC236}">
                <a16:creationId xmlns:a16="http://schemas.microsoft.com/office/drawing/2014/main" id="{83C6D164-D426-40DD-B603-9FAD934C0FB5}"/>
              </a:ext>
            </a:extLst>
          </p:cNvPr>
          <p:cNvSpPr/>
          <p:nvPr/>
        </p:nvSpPr>
        <p:spPr bwMode="auto">
          <a:xfrm>
            <a:off x="396008" y="692696"/>
            <a:ext cx="4248000" cy="468000"/>
          </a:xfrm>
          <a:prstGeom prst="roundRect">
            <a:avLst/>
          </a:prstGeom>
          <a:solidFill>
            <a:srgbClr val="CCCC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i="0" dirty="0">
                <a:solidFill>
                  <a:srgbClr val="0070C0"/>
                </a:solidFill>
              </a:rPr>
              <a:t>Rede IBI piloto em março de 2021</a:t>
            </a:r>
          </a:p>
        </p:txBody>
      </p:sp>
      <p:cxnSp>
        <p:nvCxnSpPr>
          <p:cNvPr id="142" name="Conector reto 141">
            <a:extLst>
              <a:ext uri="{FF2B5EF4-FFF2-40B4-BE49-F238E27FC236}">
                <a16:creationId xmlns:a16="http://schemas.microsoft.com/office/drawing/2014/main" id="{838870C2-6AE1-46B9-A74A-24E3AA3A4785}"/>
              </a:ext>
            </a:extLst>
          </p:cNvPr>
          <p:cNvCxnSpPr>
            <a:cxnSpLocks/>
          </p:cNvCxnSpPr>
          <p:nvPr/>
        </p:nvCxnSpPr>
        <p:spPr bwMode="auto">
          <a:xfrm rot="2160000" flipV="1">
            <a:off x="3787200" y="4400932"/>
            <a:ext cx="718758" cy="5820"/>
          </a:xfrm>
          <a:prstGeom prst="line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43" name="CaixaDeTexto 34">
            <a:extLst>
              <a:ext uri="{FF2B5EF4-FFF2-40B4-BE49-F238E27FC236}">
                <a16:creationId xmlns:a16="http://schemas.microsoft.com/office/drawing/2014/main" id="{CEF6D467-D88C-4AB8-9D84-AE78A1F272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7090" y="5770171"/>
            <a:ext cx="147539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i="0" dirty="0" err="1">
                <a:solidFill>
                  <a:srgbClr val="0070C0"/>
                </a:solidFill>
              </a:rPr>
              <a:t>Arquivo</a:t>
            </a:r>
            <a:r>
              <a:rPr lang="en-US" i="0" dirty="0">
                <a:solidFill>
                  <a:srgbClr val="0070C0"/>
                </a:solidFill>
              </a:rPr>
              <a:t> (A)</a:t>
            </a:r>
            <a:endParaRPr lang="en-US" b="1" i="0" dirty="0">
              <a:solidFill>
                <a:srgbClr val="0070C0"/>
              </a:solidFill>
            </a:endParaRPr>
          </a:p>
        </p:txBody>
      </p:sp>
      <p:sp>
        <p:nvSpPr>
          <p:cNvPr id="144" name="CaixaDeTexto 34">
            <a:extLst>
              <a:ext uri="{FF2B5EF4-FFF2-40B4-BE49-F238E27FC236}">
                <a16:creationId xmlns:a16="http://schemas.microsoft.com/office/drawing/2014/main" id="{FB4D2744-163C-4929-ACA7-BE8DF30972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8081" y="5647061"/>
            <a:ext cx="2869270" cy="584775"/>
          </a:xfrm>
          <a:prstGeom prst="rect">
            <a:avLst/>
          </a:prstGeom>
          <a:solidFill>
            <a:srgbClr val="B1D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i="0" dirty="0" err="1">
                <a:solidFill>
                  <a:srgbClr val="0070C0"/>
                </a:solidFill>
              </a:rPr>
              <a:t>Repetidor</a:t>
            </a:r>
            <a:r>
              <a:rPr lang="en-US" i="0" dirty="0">
                <a:solidFill>
                  <a:srgbClr val="0070C0"/>
                </a:solidFill>
              </a:rPr>
              <a:t> (Rep)</a:t>
            </a:r>
            <a:endParaRPr lang="en-US" b="1" i="0" dirty="0">
              <a:solidFill>
                <a:srgbClr val="0070C0"/>
              </a:solidFill>
            </a:endParaRPr>
          </a:p>
          <a:p>
            <a:r>
              <a:rPr lang="en-US" b="1" i="0" dirty="0" err="1">
                <a:solidFill>
                  <a:srgbClr val="0070C0"/>
                </a:solidFill>
              </a:rPr>
              <a:t>Repetidor</a:t>
            </a:r>
            <a:r>
              <a:rPr lang="en-US" b="1" i="0" dirty="0">
                <a:solidFill>
                  <a:srgbClr val="0070C0"/>
                </a:solidFill>
              </a:rPr>
              <a:t>/</a:t>
            </a:r>
            <a:r>
              <a:rPr lang="en-US" b="1" i="0" dirty="0" err="1">
                <a:solidFill>
                  <a:srgbClr val="0070C0"/>
                </a:solidFill>
              </a:rPr>
              <a:t>Arquivo</a:t>
            </a:r>
            <a:r>
              <a:rPr lang="en-US" i="0" dirty="0">
                <a:solidFill>
                  <a:srgbClr val="0070C0"/>
                </a:solidFill>
              </a:rPr>
              <a:t> (Rep/A)</a:t>
            </a:r>
            <a:endParaRPr lang="pt-BR" b="1" i="0" dirty="0">
              <a:solidFill>
                <a:srgbClr val="0070C0"/>
              </a:solidFill>
            </a:endParaRPr>
          </a:p>
        </p:txBody>
      </p:sp>
      <p:sp>
        <p:nvSpPr>
          <p:cNvPr id="145" name="CaixaDeTexto 34">
            <a:extLst>
              <a:ext uri="{FF2B5EF4-FFF2-40B4-BE49-F238E27FC236}">
                <a16:creationId xmlns:a16="http://schemas.microsoft.com/office/drawing/2014/main" id="{C3B78F60-9085-47F6-98A2-8093CFA868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752" y="5647061"/>
            <a:ext cx="1872208" cy="584775"/>
          </a:xfrm>
          <a:prstGeom prst="rect">
            <a:avLst/>
          </a:prstGeom>
          <a:solidFill>
            <a:srgbClr val="FFDDFF"/>
          </a:solidFill>
          <a:ln w="9525">
            <a:solidFill>
              <a:srgbClr val="FF66CC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070C0"/>
                </a:solidFill>
              </a:rPr>
              <a:t>Resolvedor</a:t>
            </a:r>
            <a:r>
              <a:rPr lang="en-US" i="0" dirty="0">
                <a:solidFill>
                  <a:srgbClr val="0070C0"/>
                </a:solidFill>
              </a:rPr>
              <a:t> (Res)</a:t>
            </a:r>
            <a:r>
              <a:rPr lang="en-US" b="1" i="0" dirty="0">
                <a:solidFill>
                  <a:srgbClr val="0070C0"/>
                </a:solidFill>
              </a:rPr>
              <a:t> </a:t>
            </a:r>
            <a:r>
              <a:rPr lang="en-US" b="1" i="0" dirty="0">
                <a:solidFill>
                  <a:srgbClr val="FF0000"/>
                </a:solidFill>
              </a:rPr>
              <a:t>urlib.net</a:t>
            </a:r>
          </a:p>
        </p:txBody>
      </p:sp>
      <p:sp>
        <p:nvSpPr>
          <p:cNvPr id="146" name="Texto Explicativo: Linha 145">
            <a:extLst>
              <a:ext uri="{FF2B5EF4-FFF2-40B4-BE49-F238E27FC236}">
                <a16:creationId xmlns:a16="http://schemas.microsoft.com/office/drawing/2014/main" id="{4FBB2132-5174-4D6D-9B94-96BD849E9F2C}"/>
              </a:ext>
            </a:extLst>
          </p:cNvPr>
          <p:cNvSpPr/>
          <p:nvPr/>
        </p:nvSpPr>
        <p:spPr bwMode="auto">
          <a:xfrm>
            <a:off x="2124835" y="2635184"/>
            <a:ext cx="1367045" cy="284284"/>
          </a:xfrm>
          <a:prstGeom prst="borderCallout1">
            <a:avLst>
              <a:gd name="adj1" fmla="val 100647"/>
              <a:gd name="adj2" fmla="val 49405"/>
              <a:gd name="adj3" fmla="val 193955"/>
              <a:gd name="adj4" fmla="val 59082"/>
            </a:avLst>
          </a:prstGeom>
          <a:solidFill>
            <a:srgbClr val="FFDDFF"/>
          </a:solidFill>
          <a:ln w="9525">
            <a:solidFill>
              <a:srgbClr val="FF66CC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b="1" i="0" dirty="0">
                <a:solidFill>
                  <a:srgbClr val="00B050"/>
                </a:solidFill>
              </a:rPr>
              <a:t>NIC.br</a:t>
            </a:r>
            <a:endParaRPr lang="en-US" b="1" i="0" dirty="0">
              <a:solidFill>
                <a:srgbClr val="00B050"/>
              </a:solidFill>
            </a:endParaRPr>
          </a:p>
        </p:txBody>
      </p:sp>
      <p:sp>
        <p:nvSpPr>
          <p:cNvPr id="147" name="Texto Explicativo: Linha 146">
            <a:extLst>
              <a:ext uri="{FF2B5EF4-FFF2-40B4-BE49-F238E27FC236}">
                <a16:creationId xmlns:a16="http://schemas.microsoft.com/office/drawing/2014/main" id="{0E2A05E2-B3D0-4F46-9E5D-44D30102A90D}"/>
              </a:ext>
            </a:extLst>
          </p:cNvPr>
          <p:cNvSpPr/>
          <p:nvPr/>
        </p:nvSpPr>
        <p:spPr bwMode="auto">
          <a:xfrm>
            <a:off x="2469875" y="2076677"/>
            <a:ext cx="1450000" cy="305865"/>
          </a:xfrm>
          <a:prstGeom prst="borderCallout1">
            <a:avLst>
              <a:gd name="adj1" fmla="val 50820"/>
              <a:gd name="adj2" fmla="val 100655"/>
              <a:gd name="adj3" fmla="val 109253"/>
              <a:gd name="adj4" fmla="val 131287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00B050"/>
                </a:solidFill>
              </a:rPr>
              <a:t>IBICT</a:t>
            </a:r>
            <a:endParaRPr lang="en-US" i="0" dirty="0">
              <a:solidFill>
                <a:srgbClr val="00B050"/>
              </a:solidFill>
            </a:endParaRPr>
          </a:p>
        </p:txBody>
      </p:sp>
      <p:sp>
        <p:nvSpPr>
          <p:cNvPr id="148" name="CaixaDeTexto 34">
            <a:extLst>
              <a:ext uri="{FF2B5EF4-FFF2-40B4-BE49-F238E27FC236}">
                <a16:creationId xmlns:a16="http://schemas.microsoft.com/office/drawing/2014/main" id="{8D53C46C-2026-40DE-AD38-09E625747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5647061"/>
            <a:ext cx="19442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i="0" dirty="0" err="1">
                <a:solidFill>
                  <a:srgbClr val="0070C0"/>
                </a:solidFill>
              </a:rPr>
              <a:t>Navegador</a:t>
            </a:r>
            <a:r>
              <a:rPr lang="en-US" b="1" i="0" dirty="0">
                <a:solidFill>
                  <a:srgbClr val="0070C0"/>
                </a:solidFill>
              </a:rPr>
              <a:t> de um </a:t>
            </a:r>
            <a:r>
              <a:rPr lang="en-US" b="1" i="0" dirty="0" err="1">
                <a:solidFill>
                  <a:srgbClr val="0070C0"/>
                </a:solidFill>
              </a:rPr>
              <a:t>usuário</a:t>
            </a:r>
            <a:r>
              <a:rPr lang="en-US" i="0" dirty="0">
                <a:solidFill>
                  <a:srgbClr val="0070C0"/>
                </a:solidFill>
              </a:rPr>
              <a:t> (N)</a:t>
            </a:r>
            <a:endParaRPr lang="en-US" b="1" i="0" dirty="0">
              <a:solidFill>
                <a:srgbClr val="0070C0"/>
              </a:solidFill>
            </a:endParaRPr>
          </a:p>
        </p:txBody>
      </p:sp>
      <p:grpSp>
        <p:nvGrpSpPr>
          <p:cNvPr id="149" name="Agrupar 148">
            <a:extLst>
              <a:ext uri="{FF2B5EF4-FFF2-40B4-BE49-F238E27FC236}">
                <a16:creationId xmlns:a16="http://schemas.microsoft.com/office/drawing/2014/main" id="{30CF09A2-B940-442C-85DF-0B02D8E58FF0}"/>
              </a:ext>
            </a:extLst>
          </p:cNvPr>
          <p:cNvGrpSpPr/>
          <p:nvPr/>
        </p:nvGrpSpPr>
        <p:grpSpPr>
          <a:xfrm>
            <a:off x="576000" y="1232932"/>
            <a:ext cx="6125811" cy="4230036"/>
            <a:chOff x="576000" y="884730"/>
            <a:chExt cx="6125811" cy="4230036"/>
          </a:xfrm>
        </p:grpSpPr>
        <p:cxnSp>
          <p:nvCxnSpPr>
            <p:cNvPr id="150" name="Conector reto 149">
              <a:extLst>
                <a:ext uri="{FF2B5EF4-FFF2-40B4-BE49-F238E27FC236}">
                  <a16:creationId xmlns:a16="http://schemas.microsoft.com/office/drawing/2014/main" id="{021978E1-A5D2-4525-81B7-630BF65787F3}"/>
                </a:ext>
              </a:extLst>
            </p:cNvPr>
            <p:cNvCxnSpPr>
              <a:cxnSpLocks/>
            </p:cNvCxnSpPr>
            <p:nvPr/>
          </p:nvCxnSpPr>
          <p:spPr bwMode="auto">
            <a:xfrm rot="-2160000">
              <a:off x="3141236" y="3009786"/>
              <a:ext cx="1418089" cy="2706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51" name="Conector reto 150">
              <a:extLst>
                <a:ext uri="{FF2B5EF4-FFF2-40B4-BE49-F238E27FC236}">
                  <a16:creationId xmlns:a16="http://schemas.microsoft.com/office/drawing/2014/main" id="{9876765C-D614-44AC-B911-EB238919F4CA}"/>
                </a:ext>
              </a:extLst>
            </p:cNvPr>
            <p:cNvCxnSpPr>
              <a:cxnSpLocks/>
              <a:endCxn id="167" idx="2"/>
            </p:cNvCxnSpPr>
            <p:nvPr/>
          </p:nvCxnSpPr>
          <p:spPr bwMode="auto">
            <a:xfrm>
              <a:off x="4858262" y="2280059"/>
              <a:ext cx="928144" cy="2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52" name="Conector reto 151">
              <a:extLst>
                <a:ext uri="{FF2B5EF4-FFF2-40B4-BE49-F238E27FC236}">
                  <a16:creationId xmlns:a16="http://schemas.microsoft.com/office/drawing/2014/main" id="{03D30D56-EAA8-48BE-9CB1-70FDDC4A976A}"/>
                </a:ext>
              </a:extLst>
            </p:cNvPr>
            <p:cNvCxnSpPr>
              <a:cxnSpLocks/>
              <a:stCxn id="153" idx="6"/>
            </p:cNvCxnSpPr>
            <p:nvPr/>
          </p:nvCxnSpPr>
          <p:spPr bwMode="auto">
            <a:xfrm flipV="1">
              <a:off x="3977960" y="3434520"/>
              <a:ext cx="718758" cy="5820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53" name="Elipse 152">
              <a:extLst>
                <a:ext uri="{FF2B5EF4-FFF2-40B4-BE49-F238E27FC236}">
                  <a16:creationId xmlns:a16="http://schemas.microsoft.com/office/drawing/2014/main" id="{ECC644F3-706C-419B-84C3-A2D6D689B11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573960" y="2738340"/>
              <a:ext cx="1404000" cy="1404000"/>
            </a:xfrm>
            <a:prstGeom prst="ellipse">
              <a:avLst/>
            </a:prstGeom>
            <a:solidFill>
              <a:srgbClr val="FFDDFF"/>
            </a:solidFill>
            <a:ln w="9525">
              <a:solidFill>
                <a:srgbClr val="FF66CC"/>
              </a:solidFill>
              <a:miter lim="800000"/>
              <a:headEnd/>
              <a:tailEnd/>
            </a:ln>
          </p:spPr>
          <p:txBody>
            <a:bodyPr rtlCol="0" anchor="t" anchorCtr="0"/>
            <a:lstStyle/>
            <a:p>
              <a:pPr algn="ctr"/>
              <a:r>
                <a:rPr lang="pt-BR" i="0" dirty="0">
                  <a:solidFill>
                    <a:srgbClr val="0070C0"/>
                  </a:solidFill>
                </a:rPr>
                <a:t>Res</a:t>
              </a:r>
            </a:p>
          </p:txBody>
        </p:sp>
        <p:cxnSp>
          <p:nvCxnSpPr>
            <p:cNvPr id="154" name="Conector reto 153">
              <a:extLst>
                <a:ext uri="{FF2B5EF4-FFF2-40B4-BE49-F238E27FC236}">
                  <a16:creationId xmlns:a16="http://schemas.microsoft.com/office/drawing/2014/main" id="{8C443097-2CED-47AA-96DF-F2F5394A984D}"/>
                </a:ext>
              </a:extLst>
            </p:cNvPr>
            <p:cNvCxnSpPr>
              <a:cxnSpLocks/>
              <a:stCxn id="155" idx="6"/>
              <a:endCxn id="153" idx="2"/>
            </p:cNvCxnSpPr>
            <p:nvPr/>
          </p:nvCxnSpPr>
          <p:spPr bwMode="auto">
            <a:xfrm>
              <a:off x="1728000" y="3435298"/>
              <a:ext cx="845960" cy="5042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55" name="Elipse 154">
              <a:extLst>
                <a:ext uri="{FF2B5EF4-FFF2-40B4-BE49-F238E27FC236}">
                  <a16:creationId xmlns:a16="http://schemas.microsoft.com/office/drawing/2014/main" id="{29FD430C-FD1A-4882-A44A-22641CF2D9E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6000" y="2859298"/>
              <a:ext cx="1152000" cy="1152000"/>
            </a:xfrm>
            <a:prstGeom prst="ellipse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grpSp>
          <p:nvGrpSpPr>
            <p:cNvPr id="156" name="Agrupar 155">
              <a:extLst>
                <a:ext uri="{FF2B5EF4-FFF2-40B4-BE49-F238E27FC236}">
                  <a16:creationId xmlns:a16="http://schemas.microsoft.com/office/drawing/2014/main" id="{422C81B7-6B53-4945-8538-B996F1A6B755}"/>
                </a:ext>
              </a:extLst>
            </p:cNvPr>
            <p:cNvGrpSpPr/>
            <p:nvPr/>
          </p:nvGrpSpPr>
          <p:grpSpPr>
            <a:xfrm>
              <a:off x="4342468" y="4034766"/>
              <a:ext cx="1304522" cy="1080000"/>
              <a:chOff x="5012157" y="4073392"/>
              <a:chExt cx="1304522" cy="1080000"/>
            </a:xfrm>
          </p:grpSpPr>
          <p:sp>
            <p:nvSpPr>
              <p:cNvPr id="195" name="Elipse 194">
                <a:extLst>
                  <a:ext uri="{FF2B5EF4-FFF2-40B4-BE49-F238E27FC236}">
                    <a16:creationId xmlns:a16="http://schemas.microsoft.com/office/drawing/2014/main" id="{D8BE5E68-A3AE-4DDC-9741-865B62782E5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96" name="Elipse 195">
                <a:extLst>
                  <a:ext uri="{FF2B5EF4-FFF2-40B4-BE49-F238E27FC236}">
                    <a16:creationId xmlns:a16="http://schemas.microsoft.com/office/drawing/2014/main" id="{4D29B0AD-CC58-42D5-8C34-914E751294F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B1DFFF"/>
              </a:solidFill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pt-BR" i="0" dirty="0">
                  <a:solidFill>
                    <a:srgbClr val="003050"/>
                  </a:solidFill>
                </a:endParaRPr>
              </a:p>
            </p:txBody>
          </p:sp>
          <p:cxnSp>
            <p:nvCxnSpPr>
              <p:cNvPr id="197" name="Conector de Seta Reta 196">
                <a:extLst>
                  <a:ext uri="{FF2B5EF4-FFF2-40B4-BE49-F238E27FC236}">
                    <a16:creationId xmlns:a16="http://schemas.microsoft.com/office/drawing/2014/main" id="{4F9B8964-6622-4F64-A3C0-1E06162DBF93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157" name="Elipse 156">
              <a:extLst>
                <a:ext uri="{FF2B5EF4-FFF2-40B4-BE49-F238E27FC236}">
                  <a16:creationId xmlns:a16="http://schemas.microsoft.com/office/drawing/2014/main" id="{465D295F-9CC0-4177-A1E2-3B548D3B3844}"/>
                </a:ext>
              </a:extLst>
            </p:cNvPr>
            <p:cNvSpPr>
              <a:spLocks noChangeAspect="1"/>
            </p:cNvSpPr>
            <p:nvPr/>
          </p:nvSpPr>
          <p:spPr bwMode="auto">
            <a:xfrm rot="19440000">
              <a:off x="5551931" y="1317446"/>
              <a:ext cx="540000" cy="540000"/>
            </a:xfrm>
            <a:prstGeom prst="ellipse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sp>
          <p:nvSpPr>
            <p:cNvPr id="158" name="Elipse 157">
              <a:extLst>
                <a:ext uri="{FF2B5EF4-FFF2-40B4-BE49-F238E27FC236}">
                  <a16:creationId xmlns:a16="http://schemas.microsoft.com/office/drawing/2014/main" id="{0091A323-6CDF-493F-9473-FB594911790F}"/>
                </a:ext>
              </a:extLst>
            </p:cNvPr>
            <p:cNvSpPr>
              <a:spLocks noChangeAspect="1"/>
            </p:cNvSpPr>
            <p:nvPr/>
          </p:nvSpPr>
          <p:spPr bwMode="auto">
            <a:xfrm rot="19500000" flipV="1">
              <a:off x="4323220" y="1740061"/>
              <a:ext cx="1080000" cy="1080000"/>
            </a:xfrm>
            <a:prstGeom prst="ellipse">
              <a:avLst/>
            </a:prstGeom>
            <a:solidFill>
              <a:srgbClr val="B1DFFF"/>
            </a:solidFill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sp>
          <p:nvSpPr>
            <p:cNvPr id="159" name="Elipse 158">
              <a:extLst>
                <a:ext uri="{FF2B5EF4-FFF2-40B4-BE49-F238E27FC236}">
                  <a16:creationId xmlns:a16="http://schemas.microsoft.com/office/drawing/2014/main" id="{D4AEED42-CDC7-40D1-A316-689409AE960E}"/>
                </a:ext>
              </a:extLst>
            </p:cNvPr>
            <p:cNvSpPr>
              <a:spLocks noChangeAspect="1"/>
            </p:cNvSpPr>
            <p:nvPr/>
          </p:nvSpPr>
          <p:spPr bwMode="auto">
            <a:xfrm rot="17280000">
              <a:off x="4972050" y="884730"/>
              <a:ext cx="540000" cy="540000"/>
            </a:xfrm>
            <a:prstGeom prst="ellipse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sp>
          <p:nvSpPr>
            <p:cNvPr id="160" name="Arco 159">
              <a:extLst>
                <a:ext uri="{FF2B5EF4-FFF2-40B4-BE49-F238E27FC236}">
                  <a16:creationId xmlns:a16="http://schemas.microsoft.com/office/drawing/2014/main" id="{FA4638C4-5F7C-4CC4-BC0C-F554AF97B0E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79654" y="1104715"/>
              <a:ext cx="2376000" cy="2376000"/>
            </a:xfrm>
            <a:prstGeom prst="arc">
              <a:avLst>
                <a:gd name="adj1" fmla="val 20186790"/>
                <a:gd name="adj2" fmla="val 20814840"/>
              </a:avLst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497A"/>
                </a:solidFill>
                <a:effectLst/>
                <a:latin typeface="Arial" charset="0"/>
              </a:endParaRPr>
            </a:p>
          </p:txBody>
        </p:sp>
        <p:grpSp>
          <p:nvGrpSpPr>
            <p:cNvPr id="161" name="Agrupar 160">
              <a:extLst>
                <a:ext uri="{FF2B5EF4-FFF2-40B4-BE49-F238E27FC236}">
                  <a16:creationId xmlns:a16="http://schemas.microsoft.com/office/drawing/2014/main" id="{C4A11F49-F181-487E-8790-D177DB0E5F25}"/>
                </a:ext>
              </a:extLst>
            </p:cNvPr>
            <p:cNvGrpSpPr/>
            <p:nvPr/>
          </p:nvGrpSpPr>
          <p:grpSpPr>
            <a:xfrm rot="-1500000">
              <a:off x="4682350" y="2841708"/>
              <a:ext cx="1304522" cy="1080000"/>
              <a:chOff x="5012157" y="4073392"/>
              <a:chExt cx="1304522" cy="1080000"/>
            </a:xfrm>
          </p:grpSpPr>
          <p:cxnSp>
            <p:nvCxnSpPr>
              <p:cNvPr id="191" name="Conector reto 190">
                <a:extLst>
                  <a:ext uri="{FF2B5EF4-FFF2-40B4-BE49-F238E27FC236}">
                    <a16:creationId xmlns:a16="http://schemas.microsoft.com/office/drawing/2014/main" id="{2DCC2779-6A3E-4AD6-8D6D-D2806A3882C9}"/>
                  </a:ext>
                </a:extLst>
              </p:cNvPr>
              <p:cNvCxnSpPr>
                <a:cxnSpLocks/>
                <a:stCxn id="193" idx="2"/>
                <a:endCxn id="192" idx="4"/>
              </p:cNvCxnSpPr>
              <p:nvPr/>
            </p:nvCxnSpPr>
            <p:spPr bwMode="auto">
              <a:xfrm flipV="1">
                <a:off x="5012157" y="4611816"/>
                <a:ext cx="1081322" cy="1576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192" name="Elipse 191">
                <a:extLst>
                  <a:ext uri="{FF2B5EF4-FFF2-40B4-BE49-F238E27FC236}">
                    <a16:creationId xmlns:a16="http://schemas.microsoft.com/office/drawing/2014/main" id="{1C342232-1FF6-4070-9CE0-021C3D62A97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93" name="Elipse 192">
                <a:extLst>
                  <a:ext uri="{FF2B5EF4-FFF2-40B4-BE49-F238E27FC236}">
                    <a16:creationId xmlns:a16="http://schemas.microsoft.com/office/drawing/2014/main" id="{863F5DC6-171D-4F58-899D-41547CB1008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B1DFFF"/>
              </a:solidFill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pt-BR" i="0" dirty="0">
                  <a:solidFill>
                    <a:srgbClr val="003050"/>
                  </a:solidFill>
                </a:endParaRPr>
              </a:p>
            </p:txBody>
          </p:sp>
          <p:cxnSp>
            <p:nvCxnSpPr>
              <p:cNvPr id="194" name="Conector de Seta Reta 193">
                <a:extLst>
                  <a:ext uri="{FF2B5EF4-FFF2-40B4-BE49-F238E27FC236}">
                    <a16:creationId xmlns:a16="http://schemas.microsoft.com/office/drawing/2014/main" id="{9E4C48B8-C06F-47D6-AC8F-B5882746868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cxnSp>
          <p:nvCxnSpPr>
            <p:cNvPr id="162" name="Conector reto 161">
              <a:extLst>
                <a:ext uri="{FF2B5EF4-FFF2-40B4-BE49-F238E27FC236}">
                  <a16:creationId xmlns:a16="http://schemas.microsoft.com/office/drawing/2014/main" id="{9F22B48A-D7EB-4F1F-8670-070F004C6D0F}"/>
                </a:ext>
              </a:extLst>
            </p:cNvPr>
            <p:cNvCxnSpPr>
              <a:cxnSpLocks/>
              <a:endCxn id="169" idx="2"/>
            </p:cNvCxnSpPr>
            <p:nvPr/>
          </p:nvCxnSpPr>
          <p:spPr bwMode="auto">
            <a:xfrm>
              <a:off x="5769550" y="3427473"/>
              <a:ext cx="392261" cy="6192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63" name="Conector reto 162">
              <a:extLst>
                <a:ext uri="{FF2B5EF4-FFF2-40B4-BE49-F238E27FC236}">
                  <a16:creationId xmlns:a16="http://schemas.microsoft.com/office/drawing/2014/main" id="{28D888C0-F51B-440C-8C12-9FAE5BB0D82B}"/>
                </a:ext>
              </a:extLst>
            </p:cNvPr>
            <p:cNvCxnSpPr>
              <a:cxnSpLocks/>
              <a:stCxn id="158" idx="6"/>
              <a:endCxn id="157" idx="2"/>
            </p:cNvCxnSpPr>
            <p:nvPr/>
          </p:nvCxnSpPr>
          <p:spPr bwMode="auto">
            <a:xfrm flipV="1">
              <a:off x="5305562" y="1746148"/>
              <a:ext cx="297934" cy="224182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64" name="Conector reto 163">
              <a:extLst>
                <a:ext uri="{FF2B5EF4-FFF2-40B4-BE49-F238E27FC236}">
                  <a16:creationId xmlns:a16="http://schemas.microsoft.com/office/drawing/2014/main" id="{5BC825A8-0579-41A5-8AF9-B513F173F80E}"/>
                </a:ext>
              </a:extLst>
            </p:cNvPr>
            <p:cNvCxnSpPr>
              <a:cxnSpLocks/>
              <a:endCxn id="159" idx="2"/>
            </p:cNvCxnSpPr>
            <p:nvPr/>
          </p:nvCxnSpPr>
          <p:spPr bwMode="auto">
            <a:xfrm flipV="1">
              <a:off x="5030850" y="1411515"/>
              <a:ext cx="127765" cy="355604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grpSp>
          <p:nvGrpSpPr>
            <p:cNvPr id="165" name="Agrupar 164">
              <a:extLst>
                <a:ext uri="{FF2B5EF4-FFF2-40B4-BE49-F238E27FC236}">
                  <a16:creationId xmlns:a16="http://schemas.microsoft.com/office/drawing/2014/main" id="{2D556DEF-2671-4A52-9ED2-DC04C3A37D2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771800" y="3284984"/>
              <a:ext cx="1008000" cy="329989"/>
              <a:chOff x="5218572" y="2905629"/>
              <a:chExt cx="3464652" cy="1134201"/>
            </a:xfrm>
          </p:grpSpPr>
          <p:sp>
            <p:nvSpPr>
              <p:cNvPr id="189" name="Trapezoide 188">
                <a:extLst>
                  <a:ext uri="{FF2B5EF4-FFF2-40B4-BE49-F238E27FC236}">
                    <a16:creationId xmlns:a16="http://schemas.microsoft.com/office/drawing/2014/main" id="{C8035C07-BDC1-4747-82B4-54E3C651CC1F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90" name="Retângulo 189">
                <a:extLst>
                  <a:ext uri="{FF2B5EF4-FFF2-40B4-BE49-F238E27FC236}">
                    <a16:creationId xmlns:a16="http://schemas.microsoft.com/office/drawing/2014/main" id="{C304CB4A-A520-4213-8C14-721AA6A2200C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166" name="Agrupar 165">
              <a:extLst>
                <a:ext uri="{FF2B5EF4-FFF2-40B4-BE49-F238E27FC236}">
                  <a16:creationId xmlns:a16="http://schemas.microsoft.com/office/drawing/2014/main" id="{C33A9EA5-DCA8-492F-9599-18C8A39268E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67220" y="2132859"/>
              <a:ext cx="792000" cy="259279"/>
              <a:chOff x="5218572" y="2905628"/>
              <a:chExt cx="3464652" cy="1134202"/>
            </a:xfrm>
          </p:grpSpPr>
          <p:sp>
            <p:nvSpPr>
              <p:cNvPr id="187" name="Trapezoide 186">
                <a:extLst>
                  <a:ext uri="{FF2B5EF4-FFF2-40B4-BE49-F238E27FC236}">
                    <a16:creationId xmlns:a16="http://schemas.microsoft.com/office/drawing/2014/main" id="{62D2BC1C-7493-40AE-9DF4-82C0525B613A}"/>
                  </a:ext>
                </a:extLst>
              </p:cNvPr>
              <p:cNvSpPr/>
              <p:nvPr/>
            </p:nvSpPr>
            <p:spPr bwMode="auto">
              <a:xfrm>
                <a:off x="5218572" y="2905628"/>
                <a:ext cx="3464652" cy="852111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88" name="Retângulo 187">
                <a:extLst>
                  <a:ext uri="{FF2B5EF4-FFF2-40B4-BE49-F238E27FC236}">
                    <a16:creationId xmlns:a16="http://schemas.microsoft.com/office/drawing/2014/main" id="{48CE2A0D-64CE-4EE1-8C6B-0E55E627B2C6}"/>
                  </a:ext>
                </a:extLst>
              </p:cNvPr>
              <p:cNvSpPr/>
              <p:nvPr/>
            </p:nvSpPr>
            <p:spPr bwMode="auto">
              <a:xfrm>
                <a:off x="5218572" y="3717031"/>
                <a:ext cx="3464652" cy="322799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sp>
          <p:nvSpPr>
            <p:cNvPr id="167" name="Elipse 166">
              <a:extLst>
                <a:ext uri="{FF2B5EF4-FFF2-40B4-BE49-F238E27FC236}">
                  <a16:creationId xmlns:a16="http://schemas.microsoft.com/office/drawing/2014/main" id="{99C1D6EF-EC0B-44A3-A1F3-D04039B1AFA5}"/>
                </a:ext>
              </a:extLst>
            </p:cNvPr>
            <p:cNvSpPr>
              <a:spLocks noChangeAspect="1"/>
            </p:cNvSpPr>
            <p:nvPr/>
          </p:nvSpPr>
          <p:spPr bwMode="auto">
            <a:xfrm rot="21600000">
              <a:off x="5786406" y="2010061"/>
              <a:ext cx="540000" cy="540000"/>
            </a:xfrm>
            <a:prstGeom prst="ellipse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grpSp>
          <p:nvGrpSpPr>
            <p:cNvPr id="168" name="Agrupar 167">
              <a:extLst>
                <a:ext uri="{FF2B5EF4-FFF2-40B4-BE49-F238E27FC236}">
                  <a16:creationId xmlns:a16="http://schemas.microsoft.com/office/drawing/2014/main" id="{9DE26B66-7C1F-4B92-9C38-3E28E5B2BE0D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858406" y="2215239"/>
              <a:ext cx="396000" cy="129642"/>
              <a:chOff x="5218572" y="2905629"/>
              <a:chExt cx="3464652" cy="1134201"/>
            </a:xfrm>
          </p:grpSpPr>
          <p:sp>
            <p:nvSpPr>
              <p:cNvPr id="185" name="Trapezoide 184">
                <a:extLst>
                  <a:ext uri="{FF2B5EF4-FFF2-40B4-BE49-F238E27FC236}">
                    <a16:creationId xmlns:a16="http://schemas.microsoft.com/office/drawing/2014/main" id="{5E6AD530-B491-4468-902F-154CD7B6261D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86" name="Retângulo 185">
                <a:extLst>
                  <a:ext uri="{FF2B5EF4-FFF2-40B4-BE49-F238E27FC236}">
                    <a16:creationId xmlns:a16="http://schemas.microsoft.com/office/drawing/2014/main" id="{4773756E-39D7-4520-BA7B-E4F6C22A6255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sp>
          <p:nvSpPr>
            <p:cNvPr id="169" name="Elipse 168">
              <a:extLst>
                <a:ext uri="{FF2B5EF4-FFF2-40B4-BE49-F238E27FC236}">
                  <a16:creationId xmlns:a16="http://schemas.microsoft.com/office/drawing/2014/main" id="{89E85B3F-A5FA-45FD-B454-C16D8C73973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161811" y="3163665"/>
              <a:ext cx="540000" cy="540000"/>
            </a:xfrm>
            <a:prstGeom prst="ellipse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grpSp>
          <p:nvGrpSpPr>
            <p:cNvPr id="170" name="Agrupar 169">
              <a:extLst>
                <a:ext uri="{FF2B5EF4-FFF2-40B4-BE49-F238E27FC236}">
                  <a16:creationId xmlns:a16="http://schemas.microsoft.com/office/drawing/2014/main" id="{B07D80CB-E995-4A54-B96C-02C50EDB59D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233811" y="3381234"/>
              <a:ext cx="396000" cy="129642"/>
              <a:chOff x="5218572" y="2991961"/>
              <a:chExt cx="3464652" cy="1134201"/>
            </a:xfrm>
          </p:grpSpPr>
          <p:sp>
            <p:nvSpPr>
              <p:cNvPr id="183" name="Trapezoide 182">
                <a:extLst>
                  <a:ext uri="{FF2B5EF4-FFF2-40B4-BE49-F238E27FC236}">
                    <a16:creationId xmlns:a16="http://schemas.microsoft.com/office/drawing/2014/main" id="{07561A1D-0781-47C9-87C9-C11A21FA618A}"/>
                  </a:ext>
                </a:extLst>
              </p:cNvPr>
              <p:cNvSpPr/>
              <p:nvPr/>
            </p:nvSpPr>
            <p:spPr bwMode="auto">
              <a:xfrm>
                <a:off x="5218572" y="2991961"/>
                <a:ext cx="3464652" cy="852116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84" name="Retângulo 183">
                <a:extLst>
                  <a:ext uri="{FF2B5EF4-FFF2-40B4-BE49-F238E27FC236}">
                    <a16:creationId xmlns:a16="http://schemas.microsoft.com/office/drawing/2014/main" id="{5C7AC2B2-1644-45FD-AA86-0841A5250BDC}"/>
                  </a:ext>
                </a:extLst>
              </p:cNvPr>
              <p:cNvSpPr/>
              <p:nvPr/>
            </p:nvSpPr>
            <p:spPr bwMode="auto">
              <a:xfrm>
                <a:off x="5218572" y="3803361"/>
                <a:ext cx="3464652" cy="322801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171" name="Agrupar 170">
              <a:extLst>
                <a:ext uri="{FF2B5EF4-FFF2-40B4-BE49-F238E27FC236}">
                  <a16:creationId xmlns:a16="http://schemas.microsoft.com/office/drawing/2014/main" id="{CA9127EE-116A-44CF-9E52-83C02DA0E80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623931" y="1522625"/>
              <a:ext cx="396000" cy="129642"/>
              <a:chOff x="5218572" y="2905629"/>
              <a:chExt cx="3464652" cy="1134201"/>
            </a:xfrm>
          </p:grpSpPr>
          <p:sp>
            <p:nvSpPr>
              <p:cNvPr id="181" name="Trapezoide 180">
                <a:extLst>
                  <a:ext uri="{FF2B5EF4-FFF2-40B4-BE49-F238E27FC236}">
                    <a16:creationId xmlns:a16="http://schemas.microsoft.com/office/drawing/2014/main" id="{2438C5D9-302F-475A-9477-3716CA8BE9FE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82" name="Retângulo 181">
                <a:extLst>
                  <a:ext uri="{FF2B5EF4-FFF2-40B4-BE49-F238E27FC236}">
                    <a16:creationId xmlns:a16="http://schemas.microsoft.com/office/drawing/2014/main" id="{8B81C1EC-BEA5-4A40-82E1-13468305FAF9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172" name="Agrupar 171">
              <a:extLst>
                <a:ext uri="{FF2B5EF4-FFF2-40B4-BE49-F238E27FC236}">
                  <a16:creationId xmlns:a16="http://schemas.microsoft.com/office/drawing/2014/main" id="{A42C40D4-57C8-4848-9CDB-164AC65E805E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044050" y="1089909"/>
              <a:ext cx="396000" cy="129642"/>
              <a:chOff x="5218572" y="2905629"/>
              <a:chExt cx="3464652" cy="1134201"/>
            </a:xfrm>
          </p:grpSpPr>
          <p:sp>
            <p:nvSpPr>
              <p:cNvPr id="179" name="Trapezoide 178">
                <a:extLst>
                  <a:ext uri="{FF2B5EF4-FFF2-40B4-BE49-F238E27FC236}">
                    <a16:creationId xmlns:a16="http://schemas.microsoft.com/office/drawing/2014/main" id="{4FDDFF8D-39B4-49E7-B65A-F04012B703F8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80" name="Retângulo 179">
                <a:extLst>
                  <a:ext uri="{FF2B5EF4-FFF2-40B4-BE49-F238E27FC236}">
                    <a16:creationId xmlns:a16="http://schemas.microsoft.com/office/drawing/2014/main" id="{CEE49224-FA8F-4C61-B959-944473B6E21E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173" name="Agrupar 172">
              <a:extLst>
                <a:ext uri="{FF2B5EF4-FFF2-40B4-BE49-F238E27FC236}">
                  <a16:creationId xmlns:a16="http://schemas.microsoft.com/office/drawing/2014/main" id="{96A09FC6-2D4A-407A-B215-4347BEF778A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860120" y="3313737"/>
              <a:ext cx="792000" cy="259279"/>
              <a:chOff x="5218572" y="2905629"/>
              <a:chExt cx="3464652" cy="1134201"/>
            </a:xfrm>
          </p:grpSpPr>
          <p:sp>
            <p:nvSpPr>
              <p:cNvPr id="177" name="Trapezoide 176">
                <a:extLst>
                  <a:ext uri="{FF2B5EF4-FFF2-40B4-BE49-F238E27FC236}">
                    <a16:creationId xmlns:a16="http://schemas.microsoft.com/office/drawing/2014/main" id="{0450F068-528C-4F26-8CD3-78ACA3A98B6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78" name="Retângulo 177">
                <a:extLst>
                  <a:ext uri="{FF2B5EF4-FFF2-40B4-BE49-F238E27FC236}">
                    <a16:creationId xmlns:a16="http://schemas.microsoft.com/office/drawing/2014/main" id="{E76174A0-CC20-42B3-87C3-DEC7E940E0BB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174" name="Agrupar 173">
              <a:extLst>
                <a:ext uri="{FF2B5EF4-FFF2-40B4-BE49-F238E27FC236}">
                  <a16:creationId xmlns:a16="http://schemas.microsoft.com/office/drawing/2014/main" id="{98211E5F-E515-4E81-84D9-D59C033AED2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99992" y="4465865"/>
              <a:ext cx="792000" cy="259279"/>
              <a:chOff x="5218572" y="2905629"/>
              <a:chExt cx="3464652" cy="1134201"/>
            </a:xfrm>
          </p:grpSpPr>
          <p:sp>
            <p:nvSpPr>
              <p:cNvPr id="175" name="Trapezoide 174">
                <a:extLst>
                  <a:ext uri="{FF2B5EF4-FFF2-40B4-BE49-F238E27FC236}">
                    <a16:creationId xmlns:a16="http://schemas.microsoft.com/office/drawing/2014/main" id="{DA865E4E-36C5-4DA8-94BC-207AD6E277E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76" name="Retângulo 175">
                <a:extLst>
                  <a:ext uri="{FF2B5EF4-FFF2-40B4-BE49-F238E27FC236}">
                    <a16:creationId xmlns:a16="http://schemas.microsoft.com/office/drawing/2014/main" id="{E7494B85-0836-42C9-B9F5-38120D1AFE56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</p:grpSp>
      <p:sp>
        <p:nvSpPr>
          <p:cNvPr id="198" name="Texto Explicativo: Linha 197">
            <a:extLst>
              <a:ext uri="{FF2B5EF4-FFF2-40B4-BE49-F238E27FC236}">
                <a16:creationId xmlns:a16="http://schemas.microsoft.com/office/drawing/2014/main" id="{B5EF41DC-7DED-451E-A88D-DA8EC72369B7}"/>
              </a:ext>
            </a:extLst>
          </p:cNvPr>
          <p:cNvSpPr/>
          <p:nvPr/>
        </p:nvSpPr>
        <p:spPr bwMode="auto">
          <a:xfrm>
            <a:off x="6142660" y="4331247"/>
            <a:ext cx="2160240" cy="305865"/>
          </a:xfrm>
          <a:prstGeom prst="borderCallout1">
            <a:avLst>
              <a:gd name="adj1" fmla="val 48329"/>
              <a:gd name="adj2" fmla="val 281"/>
              <a:gd name="adj3" fmla="val -65137"/>
              <a:gd name="adj4" fmla="val -23007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00B050"/>
                </a:solidFill>
              </a:rPr>
              <a:t>INPE</a:t>
            </a:r>
            <a:endParaRPr lang="en-US" i="0" dirty="0">
              <a:solidFill>
                <a:srgbClr val="00B050"/>
              </a:solidFill>
            </a:endParaRPr>
          </a:p>
        </p:txBody>
      </p:sp>
      <p:sp>
        <p:nvSpPr>
          <p:cNvPr id="199" name="Texto Explicativo: Linha 198">
            <a:extLst>
              <a:ext uri="{FF2B5EF4-FFF2-40B4-BE49-F238E27FC236}">
                <a16:creationId xmlns:a16="http://schemas.microsoft.com/office/drawing/2014/main" id="{6E7B6318-94AA-4161-92FA-B3B2C9CDD4AE}"/>
              </a:ext>
            </a:extLst>
          </p:cNvPr>
          <p:cNvSpPr/>
          <p:nvPr/>
        </p:nvSpPr>
        <p:spPr bwMode="auto">
          <a:xfrm>
            <a:off x="6804248" y="3927580"/>
            <a:ext cx="2160240" cy="305865"/>
          </a:xfrm>
          <a:prstGeom prst="borderCallout1">
            <a:avLst>
              <a:gd name="adj1" fmla="val 48329"/>
              <a:gd name="adj2" fmla="val 281"/>
              <a:gd name="adj3" fmla="val 9602"/>
              <a:gd name="adj4" fmla="val -7134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00B050"/>
                </a:solidFill>
              </a:rPr>
              <a:t>INPE</a:t>
            </a:r>
            <a:endParaRPr lang="en-US" i="0" dirty="0">
              <a:solidFill>
                <a:srgbClr val="00B050"/>
              </a:solidFill>
            </a:endParaRPr>
          </a:p>
        </p:txBody>
      </p:sp>
      <p:sp>
        <p:nvSpPr>
          <p:cNvPr id="200" name="Texto Explicativo: Linha 199">
            <a:extLst>
              <a:ext uri="{FF2B5EF4-FFF2-40B4-BE49-F238E27FC236}">
                <a16:creationId xmlns:a16="http://schemas.microsoft.com/office/drawing/2014/main" id="{ADCF9C94-4859-4B92-A47E-1A0C44450B8F}"/>
              </a:ext>
            </a:extLst>
          </p:cNvPr>
          <p:cNvSpPr/>
          <p:nvPr/>
        </p:nvSpPr>
        <p:spPr bwMode="auto">
          <a:xfrm>
            <a:off x="6752393" y="1419352"/>
            <a:ext cx="1618822" cy="340365"/>
          </a:xfrm>
          <a:prstGeom prst="borderCallout1">
            <a:avLst>
              <a:gd name="adj1" fmla="val 48329"/>
              <a:gd name="adj2" fmla="val 281"/>
              <a:gd name="adj3" fmla="val 47529"/>
              <a:gd name="adj4" fmla="val -76726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00B050"/>
                </a:solidFill>
              </a:rPr>
              <a:t>IBICT</a:t>
            </a:r>
          </a:p>
        </p:txBody>
      </p:sp>
      <p:sp>
        <p:nvSpPr>
          <p:cNvPr id="201" name="Texto Explicativo: Linha 200">
            <a:extLst>
              <a:ext uri="{FF2B5EF4-FFF2-40B4-BE49-F238E27FC236}">
                <a16:creationId xmlns:a16="http://schemas.microsoft.com/office/drawing/2014/main" id="{1BB18060-0DA7-411D-81D3-568964621EEF}"/>
              </a:ext>
            </a:extLst>
          </p:cNvPr>
          <p:cNvSpPr/>
          <p:nvPr/>
        </p:nvSpPr>
        <p:spPr bwMode="auto">
          <a:xfrm>
            <a:off x="6890577" y="1892449"/>
            <a:ext cx="1350554" cy="305865"/>
          </a:xfrm>
          <a:prstGeom prst="borderCallout1">
            <a:avLst>
              <a:gd name="adj1" fmla="val 48329"/>
              <a:gd name="adj2" fmla="val 281"/>
              <a:gd name="adj3" fmla="val 78188"/>
              <a:gd name="adj4" fmla="val -19463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00B050"/>
                </a:solidFill>
              </a:rPr>
              <a:t>INPE</a:t>
            </a:r>
            <a:endParaRPr lang="en-US" i="0" dirty="0">
              <a:solidFill>
                <a:srgbClr val="00B050"/>
              </a:solidFill>
            </a:endParaRPr>
          </a:p>
        </p:txBody>
      </p:sp>
      <p:sp>
        <p:nvSpPr>
          <p:cNvPr id="202" name="CaixaDeTexto 201">
            <a:extLst>
              <a:ext uri="{FF2B5EF4-FFF2-40B4-BE49-F238E27FC236}">
                <a16:creationId xmlns:a16="http://schemas.microsoft.com/office/drawing/2014/main" id="{09F933DB-AF4E-4141-900C-854E6441D510}"/>
              </a:ext>
            </a:extLst>
          </p:cNvPr>
          <p:cNvSpPr txBox="1"/>
          <p:nvPr/>
        </p:nvSpPr>
        <p:spPr>
          <a:xfrm>
            <a:off x="6175400" y="173578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i="0" dirty="0"/>
              <a:t>1</a:t>
            </a:r>
            <a:endParaRPr lang="en-GB" sz="1400" i="0" dirty="0"/>
          </a:p>
        </p:txBody>
      </p:sp>
      <p:sp>
        <p:nvSpPr>
          <p:cNvPr id="203" name="CaixaDeTexto 202">
            <a:extLst>
              <a:ext uri="{FF2B5EF4-FFF2-40B4-BE49-F238E27FC236}">
                <a16:creationId xmlns:a16="http://schemas.microsoft.com/office/drawing/2014/main" id="{8424318A-6C29-41FE-8489-3A953CEF388B}"/>
              </a:ext>
            </a:extLst>
          </p:cNvPr>
          <p:cNvSpPr txBox="1"/>
          <p:nvPr/>
        </p:nvSpPr>
        <p:spPr>
          <a:xfrm>
            <a:off x="6296569" y="2349390"/>
            <a:ext cx="38343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pt-BR" sz="1400" i="0" dirty="0"/>
              <a:t>15</a:t>
            </a:r>
            <a:endParaRPr lang="en-GB" sz="1400" i="0" dirty="0"/>
          </a:p>
        </p:txBody>
      </p:sp>
      <p:sp>
        <p:nvSpPr>
          <p:cNvPr id="204" name="Texto Explicativo: Linha 203">
            <a:extLst>
              <a:ext uri="{FF2B5EF4-FFF2-40B4-BE49-F238E27FC236}">
                <a16:creationId xmlns:a16="http://schemas.microsoft.com/office/drawing/2014/main" id="{52532DB3-9D63-4758-8074-CBA32B786C56}"/>
              </a:ext>
            </a:extLst>
          </p:cNvPr>
          <p:cNvSpPr/>
          <p:nvPr/>
        </p:nvSpPr>
        <p:spPr bwMode="auto">
          <a:xfrm>
            <a:off x="6012160" y="5061875"/>
            <a:ext cx="1475390" cy="305865"/>
          </a:xfrm>
          <a:prstGeom prst="borderCallout1">
            <a:avLst>
              <a:gd name="adj1" fmla="val 48329"/>
              <a:gd name="adj2" fmla="val 281"/>
              <a:gd name="adj3" fmla="val 4618"/>
              <a:gd name="adj4" fmla="val -43990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00B050"/>
                </a:solidFill>
              </a:rPr>
              <a:t>INPE</a:t>
            </a:r>
            <a:endParaRPr lang="en-US" i="0" dirty="0">
              <a:solidFill>
                <a:srgbClr val="00B050"/>
              </a:solidFill>
            </a:endParaRPr>
          </a:p>
        </p:txBody>
      </p:sp>
      <p:grpSp>
        <p:nvGrpSpPr>
          <p:cNvPr id="206" name="Agrupar 205">
            <a:extLst>
              <a:ext uri="{FF2B5EF4-FFF2-40B4-BE49-F238E27FC236}">
                <a16:creationId xmlns:a16="http://schemas.microsoft.com/office/drawing/2014/main" id="{859CC9CA-75CF-4E8C-A09B-880C8F9C6AE6}"/>
              </a:ext>
            </a:extLst>
          </p:cNvPr>
          <p:cNvGrpSpPr>
            <a:grpSpLocks noChangeAspect="1"/>
          </p:cNvGrpSpPr>
          <p:nvPr/>
        </p:nvGrpSpPr>
        <p:grpSpPr>
          <a:xfrm>
            <a:off x="738000" y="3497734"/>
            <a:ext cx="828000" cy="573862"/>
            <a:chOff x="2952750" y="2291852"/>
            <a:chExt cx="3246318" cy="2249899"/>
          </a:xfrm>
        </p:grpSpPr>
        <p:grpSp>
          <p:nvGrpSpPr>
            <p:cNvPr id="207" name="Agrupar 206">
              <a:extLst>
                <a:ext uri="{FF2B5EF4-FFF2-40B4-BE49-F238E27FC236}">
                  <a16:creationId xmlns:a16="http://schemas.microsoft.com/office/drawing/2014/main" id="{2D964F4D-DB7D-4EE6-8B33-07E2A71116E2}"/>
                </a:ext>
              </a:extLst>
            </p:cNvPr>
            <p:cNvGrpSpPr/>
            <p:nvPr/>
          </p:nvGrpSpPr>
          <p:grpSpPr>
            <a:xfrm>
              <a:off x="3287885" y="2291852"/>
              <a:ext cx="2578400" cy="1614670"/>
              <a:chOff x="166848" y="805413"/>
              <a:chExt cx="2578400" cy="1614670"/>
            </a:xfrm>
          </p:grpSpPr>
          <p:sp>
            <p:nvSpPr>
              <p:cNvPr id="210" name="Retângulo: Cantos Arredondados 209">
                <a:extLst>
                  <a:ext uri="{FF2B5EF4-FFF2-40B4-BE49-F238E27FC236}">
                    <a16:creationId xmlns:a16="http://schemas.microsoft.com/office/drawing/2014/main" id="{8E3009F4-000F-4F3C-AC55-F304C1796F24}"/>
                  </a:ext>
                </a:extLst>
              </p:cNvPr>
              <p:cNvSpPr/>
              <p:nvPr/>
            </p:nvSpPr>
            <p:spPr bwMode="auto">
              <a:xfrm>
                <a:off x="166848" y="805413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pic>
            <p:nvPicPr>
              <p:cNvPr id="211" name="Imagem 210">
                <a:extLst>
                  <a:ext uri="{FF2B5EF4-FFF2-40B4-BE49-F238E27FC236}">
                    <a16:creationId xmlns:a16="http://schemas.microsoft.com/office/drawing/2014/main" id="{6769B95D-4774-4A18-81BF-772ACAAA993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2" y="900000"/>
                <a:ext cx="2412000" cy="1362747"/>
              </a:xfrm>
              <a:prstGeom prst="rect">
                <a:avLst/>
              </a:prstGeom>
            </p:spPr>
          </p:pic>
        </p:grpSp>
        <p:sp>
          <p:nvSpPr>
            <p:cNvPr id="208" name="Trapezoide 207">
              <a:extLst>
                <a:ext uri="{FF2B5EF4-FFF2-40B4-BE49-F238E27FC236}">
                  <a16:creationId xmlns:a16="http://schemas.microsoft.com/office/drawing/2014/main" id="{8E9FD8E2-E95B-4FD9-AA47-C1AE415DF459}"/>
                </a:ext>
              </a:extLst>
            </p:cNvPr>
            <p:cNvSpPr/>
            <p:nvPr/>
          </p:nvSpPr>
          <p:spPr bwMode="auto">
            <a:xfrm>
              <a:off x="2952750" y="3913168"/>
              <a:ext cx="3246318" cy="575248"/>
            </a:xfrm>
            <a:prstGeom prst="trapezoid">
              <a:avLst>
                <a:gd name="adj" fmla="val 56663"/>
              </a:avLst>
            </a:prstGeom>
            <a:solidFill>
              <a:schemeClr val="tx1">
                <a:lumMod val="75000"/>
                <a:lumOff val="2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3050"/>
                </a:solidFill>
              </a:endParaRPr>
            </a:p>
          </p:txBody>
        </p:sp>
        <p:sp>
          <p:nvSpPr>
            <p:cNvPr id="209" name="Retângulo: Cantos Arredondados 208">
              <a:extLst>
                <a:ext uri="{FF2B5EF4-FFF2-40B4-BE49-F238E27FC236}">
                  <a16:creationId xmlns:a16="http://schemas.microsoft.com/office/drawing/2014/main" id="{9AD8707B-2B0C-4CB8-887F-1F7363BB932F}"/>
                </a:ext>
              </a:extLst>
            </p:cNvPr>
            <p:cNvSpPr/>
            <p:nvPr/>
          </p:nvSpPr>
          <p:spPr bwMode="auto">
            <a:xfrm>
              <a:off x="2952750" y="4477008"/>
              <a:ext cx="3229586" cy="64743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3050"/>
                </a:solidFill>
              </a:endParaRPr>
            </a:p>
          </p:txBody>
        </p:sp>
      </p:grpSp>
      <p:sp>
        <p:nvSpPr>
          <p:cNvPr id="212" name="Texto Explicativo: Linha 211">
            <a:extLst>
              <a:ext uri="{FF2B5EF4-FFF2-40B4-BE49-F238E27FC236}">
                <a16:creationId xmlns:a16="http://schemas.microsoft.com/office/drawing/2014/main" id="{87AE9071-4742-4053-A4FC-BD191B5D54BF}"/>
              </a:ext>
            </a:extLst>
          </p:cNvPr>
          <p:cNvSpPr/>
          <p:nvPr/>
        </p:nvSpPr>
        <p:spPr bwMode="auto">
          <a:xfrm>
            <a:off x="629816" y="1322935"/>
            <a:ext cx="2376264" cy="305865"/>
          </a:xfrm>
          <a:prstGeom prst="borderCallout1">
            <a:avLst>
              <a:gd name="adj1" fmla="val 48329"/>
              <a:gd name="adj2" fmla="val 281"/>
              <a:gd name="adj3" fmla="val 46971"/>
              <a:gd name="adj4" fmla="val 530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00B050"/>
                </a:solidFill>
              </a:rPr>
              <a:t>Hospedeiro</a:t>
            </a:r>
            <a:endParaRPr lang="en-US" i="0" dirty="0">
              <a:solidFill>
                <a:srgbClr val="00B050"/>
              </a:solidFill>
            </a:endParaRPr>
          </a:p>
        </p:txBody>
      </p:sp>
      <p:sp>
        <p:nvSpPr>
          <p:cNvPr id="213" name="Chave Direita 212">
            <a:extLst>
              <a:ext uri="{FF2B5EF4-FFF2-40B4-BE49-F238E27FC236}">
                <a16:creationId xmlns:a16="http://schemas.microsoft.com/office/drawing/2014/main" id="{337F64C0-C2D3-45E8-915A-32789F911EF4}"/>
              </a:ext>
            </a:extLst>
          </p:cNvPr>
          <p:cNvSpPr/>
          <p:nvPr/>
        </p:nvSpPr>
        <p:spPr bwMode="auto">
          <a:xfrm rot="-1140000">
            <a:off x="6434016" y="1661474"/>
            <a:ext cx="216000" cy="1008000"/>
          </a:xfrm>
          <a:prstGeom prst="rightBrace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14" name="CaixaDeTexto 213">
            <a:extLst>
              <a:ext uri="{FF2B5EF4-FFF2-40B4-BE49-F238E27FC236}">
                <a16:creationId xmlns:a16="http://schemas.microsoft.com/office/drawing/2014/main" id="{73AF75C3-CE15-4452-99DE-11E73EEE539B}"/>
              </a:ext>
            </a:extLst>
          </p:cNvPr>
          <p:cNvSpPr txBox="1"/>
          <p:nvPr/>
        </p:nvSpPr>
        <p:spPr>
          <a:xfrm rot="10800000" flipH="1" flipV="1">
            <a:off x="4839128" y="3348885"/>
            <a:ext cx="8020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0" dirty="0">
                <a:solidFill>
                  <a:srgbClr val="0070C0"/>
                </a:solidFill>
              </a:rPr>
              <a:t>Rep/A</a:t>
            </a:r>
            <a:endParaRPr lang="en-GB" i="0" dirty="0">
              <a:solidFill>
                <a:srgbClr val="0070C0"/>
              </a:solidFill>
            </a:endParaRPr>
          </a:p>
        </p:txBody>
      </p:sp>
      <p:sp>
        <p:nvSpPr>
          <p:cNvPr id="215" name="CaixaDeTexto 214">
            <a:extLst>
              <a:ext uri="{FF2B5EF4-FFF2-40B4-BE49-F238E27FC236}">
                <a16:creationId xmlns:a16="http://schemas.microsoft.com/office/drawing/2014/main" id="{A43E3005-6F5B-49EB-B838-02409F22AE3B}"/>
              </a:ext>
            </a:extLst>
          </p:cNvPr>
          <p:cNvSpPr txBox="1"/>
          <p:nvPr/>
        </p:nvSpPr>
        <p:spPr>
          <a:xfrm rot="10800000" flipH="1" flipV="1">
            <a:off x="4572000" y="2199388"/>
            <a:ext cx="571832" cy="33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0" dirty="0">
                <a:solidFill>
                  <a:srgbClr val="0070C0"/>
                </a:solidFill>
              </a:rPr>
              <a:t>Rep</a:t>
            </a:r>
            <a:endParaRPr lang="en-GB" i="0" dirty="0">
              <a:solidFill>
                <a:srgbClr val="0070C0"/>
              </a:solidFill>
            </a:endParaRPr>
          </a:p>
        </p:txBody>
      </p:sp>
      <p:sp>
        <p:nvSpPr>
          <p:cNvPr id="216" name="CaixaDeTexto 215">
            <a:extLst>
              <a:ext uri="{FF2B5EF4-FFF2-40B4-BE49-F238E27FC236}">
                <a16:creationId xmlns:a16="http://schemas.microsoft.com/office/drawing/2014/main" id="{B7EE6326-B0CA-45E0-8798-24BDE667A13E}"/>
              </a:ext>
            </a:extLst>
          </p:cNvPr>
          <p:cNvSpPr txBox="1"/>
          <p:nvPr/>
        </p:nvSpPr>
        <p:spPr>
          <a:xfrm rot="10800000" flipH="1" flipV="1">
            <a:off x="4499993" y="4525129"/>
            <a:ext cx="8020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0" dirty="0">
                <a:solidFill>
                  <a:srgbClr val="0070C0"/>
                </a:solidFill>
              </a:rPr>
              <a:t>Rep/A</a:t>
            </a:r>
            <a:endParaRPr lang="en-GB" i="0" dirty="0">
              <a:solidFill>
                <a:srgbClr val="0070C0"/>
              </a:solidFill>
            </a:endParaRPr>
          </a:p>
        </p:txBody>
      </p:sp>
      <p:sp>
        <p:nvSpPr>
          <p:cNvPr id="217" name="CaixaDeTexto 216">
            <a:extLst>
              <a:ext uri="{FF2B5EF4-FFF2-40B4-BE49-F238E27FC236}">
                <a16:creationId xmlns:a16="http://schemas.microsoft.com/office/drawing/2014/main" id="{E6B2FEA9-22DF-4556-8617-2D61E80C98B9}"/>
              </a:ext>
            </a:extLst>
          </p:cNvPr>
          <p:cNvSpPr txBox="1"/>
          <p:nvPr/>
        </p:nvSpPr>
        <p:spPr>
          <a:xfrm rot="10800000" flipH="1" flipV="1">
            <a:off x="5133600" y="1191277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i="0" dirty="0">
                <a:solidFill>
                  <a:srgbClr val="0070C0"/>
                </a:solidFill>
              </a:rPr>
              <a:t>A</a:t>
            </a:r>
            <a:endParaRPr lang="en-GB" sz="1400" i="0" dirty="0">
              <a:solidFill>
                <a:srgbClr val="0070C0"/>
              </a:solidFill>
            </a:endParaRPr>
          </a:p>
        </p:txBody>
      </p:sp>
      <p:sp>
        <p:nvSpPr>
          <p:cNvPr id="218" name="CaixaDeTexto 217">
            <a:extLst>
              <a:ext uri="{FF2B5EF4-FFF2-40B4-BE49-F238E27FC236}">
                <a16:creationId xmlns:a16="http://schemas.microsoft.com/office/drawing/2014/main" id="{4781B500-81F1-4865-9790-11B7AFDEAFCE}"/>
              </a:ext>
            </a:extLst>
          </p:cNvPr>
          <p:cNvSpPr txBox="1"/>
          <p:nvPr/>
        </p:nvSpPr>
        <p:spPr>
          <a:xfrm rot="10800000" flipH="1" flipV="1">
            <a:off x="5720254" y="1623325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i="0" dirty="0">
                <a:solidFill>
                  <a:srgbClr val="0070C0"/>
                </a:solidFill>
              </a:rPr>
              <a:t>A</a:t>
            </a:r>
            <a:endParaRPr lang="en-GB" sz="1400" i="0" dirty="0">
              <a:solidFill>
                <a:srgbClr val="0070C0"/>
              </a:solidFill>
            </a:endParaRPr>
          </a:p>
        </p:txBody>
      </p:sp>
      <p:sp>
        <p:nvSpPr>
          <p:cNvPr id="219" name="CaixaDeTexto 218">
            <a:extLst>
              <a:ext uri="{FF2B5EF4-FFF2-40B4-BE49-F238E27FC236}">
                <a16:creationId xmlns:a16="http://schemas.microsoft.com/office/drawing/2014/main" id="{3FEA306E-F2BA-488F-B645-8A430D93692B}"/>
              </a:ext>
            </a:extLst>
          </p:cNvPr>
          <p:cNvSpPr txBox="1"/>
          <p:nvPr/>
        </p:nvSpPr>
        <p:spPr>
          <a:xfrm rot="10800000" flipH="1" flipV="1">
            <a:off x="5961600" y="2323659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i="0" dirty="0">
                <a:solidFill>
                  <a:srgbClr val="0070C0"/>
                </a:solidFill>
              </a:rPr>
              <a:t>A</a:t>
            </a:r>
            <a:endParaRPr lang="en-GB" sz="1400" i="0" dirty="0">
              <a:solidFill>
                <a:srgbClr val="0070C0"/>
              </a:solidFill>
            </a:endParaRPr>
          </a:p>
        </p:txBody>
      </p:sp>
      <p:sp>
        <p:nvSpPr>
          <p:cNvPr id="220" name="CaixaDeTexto 219">
            <a:extLst>
              <a:ext uri="{FF2B5EF4-FFF2-40B4-BE49-F238E27FC236}">
                <a16:creationId xmlns:a16="http://schemas.microsoft.com/office/drawing/2014/main" id="{0FABAC88-EA8F-47C4-9869-0A45FA55864D}"/>
              </a:ext>
            </a:extLst>
          </p:cNvPr>
          <p:cNvSpPr txBox="1"/>
          <p:nvPr/>
        </p:nvSpPr>
        <p:spPr>
          <a:xfrm rot="10800000" flipH="1" flipV="1">
            <a:off x="6336000" y="3495532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i="0" dirty="0">
                <a:solidFill>
                  <a:srgbClr val="0070C0"/>
                </a:solidFill>
              </a:rPr>
              <a:t>A</a:t>
            </a:r>
            <a:endParaRPr lang="en-GB" sz="1400" i="0" dirty="0">
              <a:solidFill>
                <a:srgbClr val="0070C0"/>
              </a:solidFill>
            </a:endParaRPr>
          </a:p>
        </p:txBody>
      </p:sp>
      <p:sp>
        <p:nvSpPr>
          <p:cNvPr id="221" name="CaixaDeTexto 220">
            <a:extLst>
              <a:ext uri="{FF2B5EF4-FFF2-40B4-BE49-F238E27FC236}">
                <a16:creationId xmlns:a16="http://schemas.microsoft.com/office/drawing/2014/main" id="{BA9AE0CC-3655-4A01-B9D6-91EE45449674}"/>
              </a:ext>
            </a:extLst>
          </p:cNvPr>
          <p:cNvSpPr txBox="1"/>
          <p:nvPr/>
        </p:nvSpPr>
        <p:spPr>
          <a:xfrm rot="10800000" flipH="1" flipV="1">
            <a:off x="1008000" y="3198532"/>
            <a:ext cx="288031" cy="33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0" dirty="0">
                <a:solidFill>
                  <a:srgbClr val="0070C0"/>
                </a:solidFill>
              </a:rPr>
              <a:t>N</a:t>
            </a:r>
            <a:endParaRPr lang="en-GB" i="0" dirty="0">
              <a:solidFill>
                <a:srgbClr val="0070C0"/>
              </a:solidFill>
            </a:endParaRPr>
          </a:p>
        </p:txBody>
      </p:sp>
      <p:sp>
        <p:nvSpPr>
          <p:cNvPr id="89" name="Rectangle 10">
            <a:extLst>
              <a:ext uri="{FF2B5EF4-FFF2-40B4-BE49-F238E27FC236}">
                <a16:creationId xmlns:a16="http://schemas.microsoft.com/office/drawing/2014/main" id="{1FC29750-91F4-45E3-9B8F-5E9656A7E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90" name="Rectangle 9">
            <a:extLst>
              <a:ext uri="{FF2B5EF4-FFF2-40B4-BE49-F238E27FC236}">
                <a16:creationId xmlns:a16="http://schemas.microsoft.com/office/drawing/2014/main" id="{04443AC2-11CA-4A13-98ED-E1DACA7A1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88" name="Texto Explicativo: Linha 87">
            <a:extLst>
              <a:ext uri="{FF2B5EF4-FFF2-40B4-BE49-F238E27FC236}">
                <a16:creationId xmlns:a16="http://schemas.microsoft.com/office/drawing/2014/main" id="{A5D2E5EF-822F-4B3B-9D5D-8C0438CB1C9F}"/>
              </a:ext>
            </a:extLst>
          </p:cNvPr>
          <p:cNvSpPr/>
          <p:nvPr/>
        </p:nvSpPr>
        <p:spPr bwMode="auto">
          <a:xfrm>
            <a:off x="7019165" y="2564904"/>
            <a:ext cx="1801307" cy="874417"/>
          </a:xfrm>
          <a:prstGeom prst="borderCallout1">
            <a:avLst>
              <a:gd name="adj1" fmla="val 98612"/>
              <a:gd name="adj2" fmla="val 79768"/>
              <a:gd name="adj3" fmla="val 89497"/>
              <a:gd name="adj4" fmla="val 62904"/>
            </a:avLst>
          </a:prstGeom>
          <a:solidFill>
            <a:srgbClr val="FFC000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en-US" i="0" dirty="0">
                <a:solidFill>
                  <a:srgbClr val="0070C0"/>
                </a:solidFill>
              </a:rPr>
              <a:t>A rede é </a:t>
            </a:r>
            <a:r>
              <a:rPr lang="en-US" i="0" dirty="0" err="1">
                <a:solidFill>
                  <a:srgbClr val="0070C0"/>
                </a:solidFill>
              </a:rPr>
              <a:t>hospedada</a:t>
            </a:r>
            <a:r>
              <a:rPr lang="en-US" i="0" dirty="0">
                <a:solidFill>
                  <a:srgbClr val="0070C0"/>
                </a:solidFill>
              </a:rPr>
              <a:t> </a:t>
            </a:r>
            <a:r>
              <a:rPr lang="en-US" i="0" dirty="0" err="1">
                <a:solidFill>
                  <a:srgbClr val="0070C0"/>
                </a:solidFill>
              </a:rPr>
              <a:t>em</a:t>
            </a:r>
            <a:r>
              <a:rPr lang="en-US" i="0" dirty="0">
                <a:solidFill>
                  <a:srgbClr val="0070C0"/>
                </a:solidFill>
              </a:rPr>
              <a:t> </a:t>
            </a:r>
            <a:r>
              <a:rPr lang="en-US" b="1" i="0" dirty="0">
                <a:solidFill>
                  <a:srgbClr val="0070C0"/>
                </a:solidFill>
              </a:rPr>
              <a:t>3 </a:t>
            </a:r>
            <a:r>
              <a:rPr lang="en-US" b="1" i="0" dirty="0" err="1">
                <a:solidFill>
                  <a:srgbClr val="0070C0"/>
                </a:solidFill>
              </a:rPr>
              <a:t>Entidades</a:t>
            </a:r>
            <a:endParaRPr lang="en-US" b="1" i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7195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tângulo: Cantos Arredondados 58">
            <a:extLst>
              <a:ext uri="{FF2B5EF4-FFF2-40B4-BE49-F238E27FC236}">
                <a16:creationId xmlns:a16="http://schemas.microsoft.com/office/drawing/2014/main" id="{83C6D164-D426-40DD-B603-9FAD934C0FB5}"/>
              </a:ext>
            </a:extLst>
          </p:cNvPr>
          <p:cNvSpPr/>
          <p:nvPr/>
        </p:nvSpPr>
        <p:spPr bwMode="auto">
          <a:xfrm>
            <a:off x="396008" y="692696"/>
            <a:ext cx="4248000" cy="468000"/>
          </a:xfrm>
          <a:prstGeom prst="roundRect">
            <a:avLst/>
          </a:prstGeom>
          <a:solidFill>
            <a:srgbClr val="CCCC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i="0" dirty="0">
                <a:solidFill>
                  <a:srgbClr val="0070C0"/>
                </a:solidFill>
              </a:rPr>
              <a:t>Rede IBI piloto em março de 2021</a:t>
            </a:r>
          </a:p>
        </p:txBody>
      </p:sp>
      <p:cxnSp>
        <p:nvCxnSpPr>
          <p:cNvPr id="142" name="Conector reto 141">
            <a:extLst>
              <a:ext uri="{FF2B5EF4-FFF2-40B4-BE49-F238E27FC236}">
                <a16:creationId xmlns:a16="http://schemas.microsoft.com/office/drawing/2014/main" id="{838870C2-6AE1-46B9-A74A-24E3AA3A4785}"/>
              </a:ext>
            </a:extLst>
          </p:cNvPr>
          <p:cNvCxnSpPr>
            <a:cxnSpLocks/>
          </p:cNvCxnSpPr>
          <p:nvPr/>
        </p:nvCxnSpPr>
        <p:spPr bwMode="auto">
          <a:xfrm rot="2160000" flipV="1">
            <a:off x="3787200" y="4400932"/>
            <a:ext cx="718758" cy="5820"/>
          </a:xfrm>
          <a:prstGeom prst="line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43" name="CaixaDeTexto 34">
            <a:extLst>
              <a:ext uri="{FF2B5EF4-FFF2-40B4-BE49-F238E27FC236}">
                <a16:creationId xmlns:a16="http://schemas.microsoft.com/office/drawing/2014/main" id="{CEF6D467-D88C-4AB8-9D84-AE78A1F272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7090" y="5770171"/>
            <a:ext cx="147539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i="0" dirty="0" err="1">
                <a:solidFill>
                  <a:srgbClr val="0070C0"/>
                </a:solidFill>
              </a:rPr>
              <a:t>Arquivo</a:t>
            </a:r>
            <a:r>
              <a:rPr lang="en-US" i="0" dirty="0">
                <a:solidFill>
                  <a:srgbClr val="0070C0"/>
                </a:solidFill>
              </a:rPr>
              <a:t> (A)</a:t>
            </a:r>
            <a:endParaRPr lang="en-US" b="1" i="0" dirty="0">
              <a:solidFill>
                <a:srgbClr val="0070C0"/>
              </a:solidFill>
            </a:endParaRPr>
          </a:p>
        </p:txBody>
      </p:sp>
      <p:sp>
        <p:nvSpPr>
          <p:cNvPr id="144" name="CaixaDeTexto 34">
            <a:extLst>
              <a:ext uri="{FF2B5EF4-FFF2-40B4-BE49-F238E27FC236}">
                <a16:creationId xmlns:a16="http://schemas.microsoft.com/office/drawing/2014/main" id="{FB4D2744-163C-4929-ACA7-BE8DF30972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8081" y="5647061"/>
            <a:ext cx="2869270" cy="584775"/>
          </a:xfrm>
          <a:prstGeom prst="rect">
            <a:avLst/>
          </a:prstGeom>
          <a:solidFill>
            <a:srgbClr val="B1D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i="0" dirty="0" err="1">
                <a:solidFill>
                  <a:srgbClr val="0070C0"/>
                </a:solidFill>
              </a:rPr>
              <a:t>Repetidor</a:t>
            </a:r>
            <a:r>
              <a:rPr lang="en-US" i="0" dirty="0">
                <a:solidFill>
                  <a:srgbClr val="0070C0"/>
                </a:solidFill>
              </a:rPr>
              <a:t> (Rep)</a:t>
            </a:r>
            <a:endParaRPr lang="en-US" b="1" i="0" dirty="0">
              <a:solidFill>
                <a:srgbClr val="0070C0"/>
              </a:solidFill>
            </a:endParaRPr>
          </a:p>
          <a:p>
            <a:r>
              <a:rPr lang="en-US" b="1" i="0" dirty="0" err="1">
                <a:solidFill>
                  <a:srgbClr val="0070C0"/>
                </a:solidFill>
              </a:rPr>
              <a:t>Repetidor</a:t>
            </a:r>
            <a:r>
              <a:rPr lang="en-US" b="1" i="0" dirty="0">
                <a:solidFill>
                  <a:srgbClr val="0070C0"/>
                </a:solidFill>
              </a:rPr>
              <a:t>/</a:t>
            </a:r>
            <a:r>
              <a:rPr lang="en-US" b="1" i="0" dirty="0" err="1">
                <a:solidFill>
                  <a:srgbClr val="0070C0"/>
                </a:solidFill>
              </a:rPr>
              <a:t>Arquivo</a:t>
            </a:r>
            <a:r>
              <a:rPr lang="en-US" i="0" dirty="0">
                <a:solidFill>
                  <a:srgbClr val="0070C0"/>
                </a:solidFill>
              </a:rPr>
              <a:t> (Rep/A)</a:t>
            </a:r>
            <a:endParaRPr lang="pt-BR" b="1" i="0" dirty="0">
              <a:solidFill>
                <a:srgbClr val="0070C0"/>
              </a:solidFill>
            </a:endParaRPr>
          </a:p>
        </p:txBody>
      </p:sp>
      <p:sp>
        <p:nvSpPr>
          <p:cNvPr id="145" name="CaixaDeTexto 34">
            <a:extLst>
              <a:ext uri="{FF2B5EF4-FFF2-40B4-BE49-F238E27FC236}">
                <a16:creationId xmlns:a16="http://schemas.microsoft.com/office/drawing/2014/main" id="{C3B78F60-9085-47F6-98A2-8093CFA868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752" y="5647061"/>
            <a:ext cx="1872208" cy="584775"/>
          </a:xfrm>
          <a:prstGeom prst="rect">
            <a:avLst/>
          </a:prstGeom>
          <a:solidFill>
            <a:srgbClr val="FFDDFF"/>
          </a:solidFill>
          <a:ln w="9525">
            <a:solidFill>
              <a:srgbClr val="FF66CC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070C0"/>
                </a:solidFill>
              </a:rPr>
              <a:t>Resolvedor</a:t>
            </a:r>
            <a:r>
              <a:rPr lang="en-US" i="0" dirty="0">
                <a:solidFill>
                  <a:srgbClr val="0070C0"/>
                </a:solidFill>
              </a:rPr>
              <a:t> (Res)</a:t>
            </a:r>
            <a:r>
              <a:rPr lang="en-US" b="1" i="0" dirty="0">
                <a:solidFill>
                  <a:srgbClr val="0070C0"/>
                </a:solidFill>
              </a:rPr>
              <a:t> </a:t>
            </a:r>
            <a:r>
              <a:rPr lang="en-US" b="1" i="0" dirty="0">
                <a:solidFill>
                  <a:srgbClr val="FF0000"/>
                </a:solidFill>
              </a:rPr>
              <a:t>urlib.net</a:t>
            </a:r>
          </a:p>
        </p:txBody>
      </p:sp>
      <p:sp>
        <p:nvSpPr>
          <p:cNvPr id="146" name="Texto Explicativo: Linha 145">
            <a:extLst>
              <a:ext uri="{FF2B5EF4-FFF2-40B4-BE49-F238E27FC236}">
                <a16:creationId xmlns:a16="http://schemas.microsoft.com/office/drawing/2014/main" id="{4FBB2132-5174-4D6D-9B94-96BD849E9F2C}"/>
              </a:ext>
            </a:extLst>
          </p:cNvPr>
          <p:cNvSpPr/>
          <p:nvPr/>
        </p:nvSpPr>
        <p:spPr bwMode="auto">
          <a:xfrm>
            <a:off x="2124835" y="2635184"/>
            <a:ext cx="1367045" cy="284284"/>
          </a:xfrm>
          <a:prstGeom prst="borderCallout1">
            <a:avLst>
              <a:gd name="adj1" fmla="val 100647"/>
              <a:gd name="adj2" fmla="val 49405"/>
              <a:gd name="adj3" fmla="val 193955"/>
              <a:gd name="adj4" fmla="val 59082"/>
            </a:avLst>
          </a:prstGeom>
          <a:solidFill>
            <a:srgbClr val="FFDDFF"/>
          </a:solidFill>
          <a:ln w="9525">
            <a:solidFill>
              <a:srgbClr val="FF66CC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FF0000"/>
                </a:solidFill>
              </a:rPr>
              <a:t>AMI</a:t>
            </a:r>
            <a:endParaRPr lang="en-US" i="0" dirty="0">
              <a:solidFill>
                <a:srgbClr val="00B050"/>
              </a:solidFill>
            </a:endParaRPr>
          </a:p>
        </p:txBody>
      </p:sp>
      <p:sp>
        <p:nvSpPr>
          <p:cNvPr id="147" name="Texto Explicativo: Linha 146">
            <a:extLst>
              <a:ext uri="{FF2B5EF4-FFF2-40B4-BE49-F238E27FC236}">
                <a16:creationId xmlns:a16="http://schemas.microsoft.com/office/drawing/2014/main" id="{0E2A05E2-B3D0-4F46-9E5D-44D30102A90D}"/>
              </a:ext>
            </a:extLst>
          </p:cNvPr>
          <p:cNvSpPr/>
          <p:nvPr/>
        </p:nvSpPr>
        <p:spPr bwMode="auto">
          <a:xfrm>
            <a:off x="2469875" y="2076677"/>
            <a:ext cx="1450000" cy="305865"/>
          </a:xfrm>
          <a:prstGeom prst="borderCallout1">
            <a:avLst>
              <a:gd name="adj1" fmla="val 50820"/>
              <a:gd name="adj2" fmla="val 100655"/>
              <a:gd name="adj3" fmla="val 109253"/>
              <a:gd name="adj4" fmla="val 131287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FF0000"/>
                </a:solidFill>
              </a:rPr>
              <a:t>IBICT</a:t>
            </a:r>
            <a:endParaRPr lang="en-US" i="0" dirty="0">
              <a:solidFill>
                <a:srgbClr val="00B050"/>
              </a:solidFill>
            </a:endParaRPr>
          </a:p>
        </p:txBody>
      </p:sp>
      <p:sp>
        <p:nvSpPr>
          <p:cNvPr id="148" name="CaixaDeTexto 34">
            <a:extLst>
              <a:ext uri="{FF2B5EF4-FFF2-40B4-BE49-F238E27FC236}">
                <a16:creationId xmlns:a16="http://schemas.microsoft.com/office/drawing/2014/main" id="{8D53C46C-2026-40DE-AD38-09E625747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5647061"/>
            <a:ext cx="19442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i="0" dirty="0" err="1">
                <a:solidFill>
                  <a:srgbClr val="0070C0"/>
                </a:solidFill>
              </a:rPr>
              <a:t>Navegador</a:t>
            </a:r>
            <a:r>
              <a:rPr lang="en-US" b="1" i="0" dirty="0">
                <a:solidFill>
                  <a:srgbClr val="0070C0"/>
                </a:solidFill>
              </a:rPr>
              <a:t> de um </a:t>
            </a:r>
            <a:r>
              <a:rPr lang="en-US" b="1" i="0" dirty="0" err="1">
                <a:solidFill>
                  <a:srgbClr val="0070C0"/>
                </a:solidFill>
              </a:rPr>
              <a:t>usuário</a:t>
            </a:r>
            <a:r>
              <a:rPr lang="en-US" i="0" dirty="0">
                <a:solidFill>
                  <a:srgbClr val="0070C0"/>
                </a:solidFill>
              </a:rPr>
              <a:t> (N)</a:t>
            </a:r>
            <a:endParaRPr lang="en-US" b="1" i="0" dirty="0">
              <a:solidFill>
                <a:srgbClr val="0070C0"/>
              </a:solidFill>
            </a:endParaRPr>
          </a:p>
        </p:txBody>
      </p:sp>
      <p:grpSp>
        <p:nvGrpSpPr>
          <p:cNvPr id="149" name="Agrupar 148">
            <a:extLst>
              <a:ext uri="{FF2B5EF4-FFF2-40B4-BE49-F238E27FC236}">
                <a16:creationId xmlns:a16="http://schemas.microsoft.com/office/drawing/2014/main" id="{30CF09A2-B940-442C-85DF-0B02D8E58FF0}"/>
              </a:ext>
            </a:extLst>
          </p:cNvPr>
          <p:cNvGrpSpPr/>
          <p:nvPr/>
        </p:nvGrpSpPr>
        <p:grpSpPr>
          <a:xfrm>
            <a:off x="576000" y="1232932"/>
            <a:ext cx="6125811" cy="4230036"/>
            <a:chOff x="576000" y="884730"/>
            <a:chExt cx="6125811" cy="4230036"/>
          </a:xfrm>
        </p:grpSpPr>
        <p:cxnSp>
          <p:nvCxnSpPr>
            <p:cNvPr id="150" name="Conector reto 149">
              <a:extLst>
                <a:ext uri="{FF2B5EF4-FFF2-40B4-BE49-F238E27FC236}">
                  <a16:creationId xmlns:a16="http://schemas.microsoft.com/office/drawing/2014/main" id="{021978E1-A5D2-4525-81B7-630BF65787F3}"/>
                </a:ext>
              </a:extLst>
            </p:cNvPr>
            <p:cNvCxnSpPr>
              <a:cxnSpLocks/>
            </p:cNvCxnSpPr>
            <p:nvPr/>
          </p:nvCxnSpPr>
          <p:spPr bwMode="auto">
            <a:xfrm rot="-2160000">
              <a:off x="3141236" y="3009786"/>
              <a:ext cx="1418089" cy="2706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51" name="Conector reto 150">
              <a:extLst>
                <a:ext uri="{FF2B5EF4-FFF2-40B4-BE49-F238E27FC236}">
                  <a16:creationId xmlns:a16="http://schemas.microsoft.com/office/drawing/2014/main" id="{9876765C-D614-44AC-B911-EB238919F4CA}"/>
                </a:ext>
              </a:extLst>
            </p:cNvPr>
            <p:cNvCxnSpPr>
              <a:cxnSpLocks/>
              <a:endCxn id="167" idx="2"/>
            </p:cNvCxnSpPr>
            <p:nvPr/>
          </p:nvCxnSpPr>
          <p:spPr bwMode="auto">
            <a:xfrm>
              <a:off x="4858262" y="2280059"/>
              <a:ext cx="928144" cy="2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52" name="Conector reto 151">
              <a:extLst>
                <a:ext uri="{FF2B5EF4-FFF2-40B4-BE49-F238E27FC236}">
                  <a16:creationId xmlns:a16="http://schemas.microsoft.com/office/drawing/2014/main" id="{03D30D56-EAA8-48BE-9CB1-70FDDC4A976A}"/>
                </a:ext>
              </a:extLst>
            </p:cNvPr>
            <p:cNvCxnSpPr>
              <a:cxnSpLocks/>
              <a:stCxn id="153" idx="6"/>
            </p:cNvCxnSpPr>
            <p:nvPr/>
          </p:nvCxnSpPr>
          <p:spPr bwMode="auto">
            <a:xfrm flipV="1">
              <a:off x="3977960" y="3434520"/>
              <a:ext cx="718758" cy="5820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53" name="Elipse 152">
              <a:extLst>
                <a:ext uri="{FF2B5EF4-FFF2-40B4-BE49-F238E27FC236}">
                  <a16:creationId xmlns:a16="http://schemas.microsoft.com/office/drawing/2014/main" id="{ECC644F3-706C-419B-84C3-A2D6D689B11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573960" y="2738340"/>
              <a:ext cx="1404000" cy="1404000"/>
            </a:xfrm>
            <a:prstGeom prst="ellipse">
              <a:avLst/>
            </a:prstGeom>
            <a:solidFill>
              <a:srgbClr val="FFDDFF"/>
            </a:solidFill>
            <a:ln w="9525">
              <a:solidFill>
                <a:srgbClr val="FF66CC"/>
              </a:solidFill>
              <a:miter lim="800000"/>
              <a:headEnd/>
              <a:tailEnd/>
            </a:ln>
          </p:spPr>
          <p:txBody>
            <a:bodyPr rtlCol="0" anchor="t" anchorCtr="0"/>
            <a:lstStyle/>
            <a:p>
              <a:pPr algn="ctr"/>
              <a:r>
                <a:rPr lang="pt-BR" i="0" dirty="0">
                  <a:solidFill>
                    <a:srgbClr val="0070C0"/>
                  </a:solidFill>
                </a:rPr>
                <a:t>Res</a:t>
              </a:r>
            </a:p>
          </p:txBody>
        </p:sp>
        <p:cxnSp>
          <p:nvCxnSpPr>
            <p:cNvPr id="154" name="Conector reto 153">
              <a:extLst>
                <a:ext uri="{FF2B5EF4-FFF2-40B4-BE49-F238E27FC236}">
                  <a16:creationId xmlns:a16="http://schemas.microsoft.com/office/drawing/2014/main" id="{8C443097-2CED-47AA-96DF-F2F5394A984D}"/>
                </a:ext>
              </a:extLst>
            </p:cNvPr>
            <p:cNvCxnSpPr>
              <a:cxnSpLocks/>
              <a:stCxn id="155" idx="6"/>
              <a:endCxn id="153" idx="2"/>
            </p:cNvCxnSpPr>
            <p:nvPr/>
          </p:nvCxnSpPr>
          <p:spPr bwMode="auto">
            <a:xfrm>
              <a:off x="1728000" y="3435298"/>
              <a:ext cx="845960" cy="5042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55" name="Elipse 154">
              <a:extLst>
                <a:ext uri="{FF2B5EF4-FFF2-40B4-BE49-F238E27FC236}">
                  <a16:creationId xmlns:a16="http://schemas.microsoft.com/office/drawing/2014/main" id="{29FD430C-FD1A-4882-A44A-22641CF2D9E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6000" y="2859298"/>
              <a:ext cx="1152000" cy="1152000"/>
            </a:xfrm>
            <a:prstGeom prst="ellipse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grpSp>
          <p:nvGrpSpPr>
            <p:cNvPr id="156" name="Agrupar 155">
              <a:extLst>
                <a:ext uri="{FF2B5EF4-FFF2-40B4-BE49-F238E27FC236}">
                  <a16:creationId xmlns:a16="http://schemas.microsoft.com/office/drawing/2014/main" id="{422C81B7-6B53-4945-8538-B996F1A6B755}"/>
                </a:ext>
              </a:extLst>
            </p:cNvPr>
            <p:cNvGrpSpPr/>
            <p:nvPr/>
          </p:nvGrpSpPr>
          <p:grpSpPr>
            <a:xfrm>
              <a:off x="4342468" y="4034766"/>
              <a:ext cx="1304522" cy="1080000"/>
              <a:chOff x="5012157" y="4073392"/>
              <a:chExt cx="1304522" cy="1080000"/>
            </a:xfrm>
          </p:grpSpPr>
          <p:sp>
            <p:nvSpPr>
              <p:cNvPr id="195" name="Elipse 194">
                <a:extLst>
                  <a:ext uri="{FF2B5EF4-FFF2-40B4-BE49-F238E27FC236}">
                    <a16:creationId xmlns:a16="http://schemas.microsoft.com/office/drawing/2014/main" id="{D8BE5E68-A3AE-4DDC-9741-865B62782E5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96" name="Elipse 195">
                <a:extLst>
                  <a:ext uri="{FF2B5EF4-FFF2-40B4-BE49-F238E27FC236}">
                    <a16:creationId xmlns:a16="http://schemas.microsoft.com/office/drawing/2014/main" id="{4D29B0AD-CC58-42D5-8C34-914E751294F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B1DFFF"/>
              </a:solidFill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pt-BR" i="0" dirty="0">
                  <a:solidFill>
                    <a:srgbClr val="003050"/>
                  </a:solidFill>
                </a:endParaRPr>
              </a:p>
            </p:txBody>
          </p:sp>
          <p:cxnSp>
            <p:nvCxnSpPr>
              <p:cNvPr id="197" name="Conector de Seta Reta 196">
                <a:extLst>
                  <a:ext uri="{FF2B5EF4-FFF2-40B4-BE49-F238E27FC236}">
                    <a16:creationId xmlns:a16="http://schemas.microsoft.com/office/drawing/2014/main" id="{4F9B8964-6622-4F64-A3C0-1E06162DBF93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157" name="Elipse 156">
              <a:extLst>
                <a:ext uri="{FF2B5EF4-FFF2-40B4-BE49-F238E27FC236}">
                  <a16:creationId xmlns:a16="http://schemas.microsoft.com/office/drawing/2014/main" id="{465D295F-9CC0-4177-A1E2-3B548D3B3844}"/>
                </a:ext>
              </a:extLst>
            </p:cNvPr>
            <p:cNvSpPr>
              <a:spLocks noChangeAspect="1"/>
            </p:cNvSpPr>
            <p:nvPr/>
          </p:nvSpPr>
          <p:spPr bwMode="auto">
            <a:xfrm rot="19440000">
              <a:off x="5551931" y="1317446"/>
              <a:ext cx="540000" cy="540000"/>
            </a:xfrm>
            <a:prstGeom prst="ellipse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sp>
          <p:nvSpPr>
            <p:cNvPr id="158" name="Elipse 157">
              <a:extLst>
                <a:ext uri="{FF2B5EF4-FFF2-40B4-BE49-F238E27FC236}">
                  <a16:creationId xmlns:a16="http://schemas.microsoft.com/office/drawing/2014/main" id="{0091A323-6CDF-493F-9473-FB594911790F}"/>
                </a:ext>
              </a:extLst>
            </p:cNvPr>
            <p:cNvSpPr>
              <a:spLocks noChangeAspect="1"/>
            </p:cNvSpPr>
            <p:nvPr/>
          </p:nvSpPr>
          <p:spPr bwMode="auto">
            <a:xfrm rot="19500000" flipV="1">
              <a:off x="4323220" y="1740061"/>
              <a:ext cx="1080000" cy="1080000"/>
            </a:xfrm>
            <a:prstGeom prst="ellipse">
              <a:avLst/>
            </a:prstGeom>
            <a:solidFill>
              <a:srgbClr val="B1DFFF"/>
            </a:solidFill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sp>
          <p:nvSpPr>
            <p:cNvPr id="159" name="Elipse 158">
              <a:extLst>
                <a:ext uri="{FF2B5EF4-FFF2-40B4-BE49-F238E27FC236}">
                  <a16:creationId xmlns:a16="http://schemas.microsoft.com/office/drawing/2014/main" id="{D4AEED42-CDC7-40D1-A316-689409AE960E}"/>
                </a:ext>
              </a:extLst>
            </p:cNvPr>
            <p:cNvSpPr>
              <a:spLocks noChangeAspect="1"/>
            </p:cNvSpPr>
            <p:nvPr/>
          </p:nvSpPr>
          <p:spPr bwMode="auto">
            <a:xfrm rot="17280000">
              <a:off x="4972050" y="884730"/>
              <a:ext cx="540000" cy="540000"/>
            </a:xfrm>
            <a:prstGeom prst="ellipse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sp>
          <p:nvSpPr>
            <p:cNvPr id="160" name="Arco 159">
              <a:extLst>
                <a:ext uri="{FF2B5EF4-FFF2-40B4-BE49-F238E27FC236}">
                  <a16:creationId xmlns:a16="http://schemas.microsoft.com/office/drawing/2014/main" id="{FA4638C4-5F7C-4CC4-BC0C-F554AF97B0E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79654" y="1104715"/>
              <a:ext cx="2376000" cy="2376000"/>
            </a:xfrm>
            <a:prstGeom prst="arc">
              <a:avLst>
                <a:gd name="adj1" fmla="val 20186790"/>
                <a:gd name="adj2" fmla="val 20814840"/>
              </a:avLst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497A"/>
                </a:solidFill>
                <a:effectLst/>
                <a:latin typeface="Arial" charset="0"/>
              </a:endParaRPr>
            </a:p>
          </p:txBody>
        </p:sp>
        <p:grpSp>
          <p:nvGrpSpPr>
            <p:cNvPr id="161" name="Agrupar 160">
              <a:extLst>
                <a:ext uri="{FF2B5EF4-FFF2-40B4-BE49-F238E27FC236}">
                  <a16:creationId xmlns:a16="http://schemas.microsoft.com/office/drawing/2014/main" id="{C4A11F49-F181-487E-8790-D177DB0E5F25}"/>
                </a:ext>
              </a:extLst>
            </p:cNvPr>
            <p:cNvGrpSpPr/>
            <p:nvPr/>
          </p:nvGrpSpPr>
          <p:grpSpPr>
            <a:xfrm rot="-1500000">
              <a:off x="4682350" y="2841708"/>
              <a:ext cx="1304522" cy="1080000"/>
              <a:chOff x="5012157" y="4073392"/>
              <a:chExt cx="1304522" cy="1080000"/>
            </a:xfrm>
          </p:grpSpPr>
          <p:cxnSp>
            <p:nvCxnSpPr>
              <p:cNvPr id="191" name="Conector reto 190">
                <a:extLst>
                  <a:ext uri="{FF2B5EF4-FFF2-40B4-BE49-F238E27FC236}">
                    <a16:creationId xmlns:a16="http://schemas.microsoft.com/office/drawing/2014/main" id="{2DCC2779-6A3E-4AD6-8D6D-D2806A3882C9}"/>
                  </a:ext>
                </a:extLst>
              </p:cNvPr>
              <p:cNvCxnSpPr>
                <a:cxnSpLocks/>
                <a:stCxn id="193" idx="2"/>
                <a:endCxn id="192" idx="4"/>
              </p:cNvCxnSpPr>
              <p:nvPr/>
            </p:nvCxnSpPr>
            <p:spPr bwMode="auto">
              <a:xfrm flipV="1">
                <a:off x="5012157" y="4611816"/>
                <a:ext cx="1081322" cy="1576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192" name="Elipse 191">
                <a:extLst>
                  <a:ext uri="{FF2B5EF4-FFF2-40B4-BE49-F238E27FC236}">
                    <a16:creationId xmlns:a16="http://schemas.microsoft.com/office/drawing/2014/main" id="{1C342232-1FF6-4070-9CE0-021C3D62A97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93" name="Elipse 192">
                <a:extLst>
                  <a:ext uri="{FF2B5EF4-FFF2-40B4-BE49-F238E27FC236}">
                    <a16:creationId xmlns:a16="http://schemas.microsoft.com/office/drawing/2014/main" id="{863F5DC6-171D-4F58-899D-41547CB1008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B1DFFF"/>
              </a:solidFill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pt-BR" i="0" dirty="0">
                  <a:solidFill>
                    <a:srgbClr val="003050"/>
                  </a:solidFill>
                </a:endParaRPr>
              </a:p>
            </p:txBody>
          </p:sp>
          <p:cxnSp>
            <p:nvCxnSpPr>
              <p:cNvPr id="194" name="Conector de Seta Reta 193">
                <a:extLst>
                  <a:ext uri="{FF2B5EF4-FFF2-40B4-BE49-F238E27FC236}">
                    <a16:creationId xmlns:a16="http://schemas.microsoft.com/office/drawing/2014/main" id="{9E4C48B8-C06F-47D6-AC8F-B5882746868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cxnSp>
          <p:nvCxnSpPr>
            <p:cNvPr id="162" name="Conector reto 161">
              <a:extLst>
                <a:ext uri="{FF2B5EF4-FFF2-40B4-BE49-F238E27FC236}">
                  <a16:creationId xmlns:a16="http://schemas.microsoft.com/office/drawing/2014/main" id="{9F22B48A-D7EB-4F1F-8670-070F004C6D0F}"/>
                </a:ext>
              </a:extLst>
            </p:cNvPr>
            <p:cNvCxnSpPr>
              <a:cxnSpLocks/>
              <a:endCxn id="169" idx="2"/>
            </p:cNvCxnSpPr>
            <p:nvPr/>
          </p:nvCxnSpPr>
          <p:spPr bwMode="auto">
            <a:xfrm>
              <a:off x="5769550" y="3427473"/>
              <a:ext cx="392261" cy="6192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63" name="Conector reto 162">
              <a:extLst>
                <a:ext uri="{FF2B5EF4-FFF2-40B4-BE49-F238E27FC236}">
                  <a16:creationId xmlns:a16="http://schemas.microsoft.com/office/drawing/2014/main" id="{28D888C0-F51B-440C-8C12-9FAE5BB0D82B}"/>
                </a:ext>
              </a:extLst>
            </p:cNvPr>
            <p:cNvCxnSpPr>
              <a:cxnSpLocks/>
              <a:stCxn id="158" idx="6"/>
              <a:endCxn id="157" idx="2"/>
            </p:cNvCxnSpPr>
            <p:nvPr/>
          </p:nvCxnSpPr>
          <p:spPr bwMode="auto">
            <a:xfrm flipV="1">
              <a:off x="5305562" y="1746148"/>
              <a:ext cx="297934" cy="224182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64" name="Conector reto 163">
              <a:extLst>
                <a:ext uri="{FF2B5EF4-FFF2-40B4-BE49-F238E27FC236}">
                  <a16:creationId xmlns:a16="http://schemas.microsoft.com/office/drawing/2014/main" id="{5BC825A8-0579-41A5-8AF9-B513F173F80E}"/>
                </a:ext>
              </a:extLst>
            </p:cNvPr>
            <p:cNvCxnSpPr>
              <a:cxnSpLocks/>
              <a:endCxn id="159" idx="2"/>
            </p:cNvCxnSpPr>
            <p:nvPr/>
          </p:nvCxnSpPr>
          <p:spPr bwMode="auto">
            <a:xfrm flipV="1">
              <a:off x="5030850" y="1411515"/>
              <a:ext cx="127765" cy="355604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grpSp>
          <p:nvGrpSpPr>
            <p:cNvPr id="165" name="Agrupar 164">
              <a:extLst>
                <a:ext uri="{FF2B5EF4-FFF2-40B4-BE49-F238E27FC236}">
                  <a16:creationId xmlns:a16="http://schemas.microsoft.com/office/drawing/2014/main" id="{2D556DEF-2671-4A52-9ED2-DC04C3A37D2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771800" y="3284984"/>
              <a:ext cx="1008000" cy="329989"/>
              <a:chOff x="5218572" y="2905629"/>
              <a:chExt cx="3464652" cy="1134201"/>
            </a:xfrm>
          </p:grpSpPr>
          <p:sp>
            <p:nvSpPr>
              <p:cNvPr id="189" name="Trapezoide 188">
                <a:extLst>
                  <a:ext uri="{FF2B5EF4-FFF2-40B4-BE49-F238E27FC236}">
                    <a16:creationId xmlns:a16="http://schemas.microsoft.com/office/drawing/2014/main" id="{C8035C07-BDC1-4747-82B4-54E3C651CC1F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90" name="Retângulo 189">
                <a:extLst>
                  <a:ext uri="{FF2B5EF4-FFF2-40B4-BE49-F238E27FC236}">
                    <a16:creationId xmlns:a16="http://schemas.microsoft.com/office/drawing/2014/main" id="{C304CB4A-A520-4213-8C14-721AA6A2200C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166" name="Agrupar 165">
              <a:extLst>
                <a:ext uri="{FF2B5EF4-FFF2-40B4-BE49-F238E27FC236}">
                  <a16:creationId xmlns:a16="http://schemas.microsoft.com/office/drawing/2014/main" id="{C33A9EA5-DCA8-492F-9599-18C8A39268E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67220" y="2132859"/>
              <a:ext cx="792000" cy="259279"/>
              <a:chOff x="5218572" y="2905628"/>
              <a:chExt cx="3464652" cy="1134202"/>
            </a:xfrm>
          </p:grpSpPr>
          <p:sp>
            <p:nvSpPr>
              <p:cNvPr id="187" name="Trapezoide 186">
                <a:extLst>
                  <a:ext uri="{FF2B5EF4-FFF2-40B4-BE49-F238E27FC236}">
                    <a16:creationId xmlns:a16="http://schemas.microsoft.com/office/drawing/2014/main" id="{62D2BC1C-7493-40AE-9DF4-82C0525B613A}"/>
                  </a:ext>
                </a:extLst>
              </p:cNvPr>
              <p:cNvSpPr/>
              <p:nvPr/>
            </p:nvSpPr>
            <p:spPr bwMode="auto">
              <a:xfrm>
                <a:off x="5218572" y="2905628"/>
                <a:ext cx="3464652" cy="852111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88" name="Retângulo 187">
                <a:extLst>
                  <a:ext uri="{FF2B5EF4-FFF2-40B4-BE49-F238E27FC236}">
                    <a16:creationId xmlns:a16="http://schemas.microsoft.com/office/drawing/2014/main" id="{48CE2A0D-64CE-4EE1-8C6B-0E55E627B2C6}"/>
                  </a:ext>
                </a:extLst>
              </p:cNvPr>
              <p:cNvSpPr/>
              <p:nvPr/>
            </p:nvSpPr>
            <p:spPr bwMode="auto">
              <a:xfrm>
                <a:off x="5218572" y="3717031"/>
                <a:ext cx="3464652" cy="322799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sp>
          <p:nvSpPr>
            <p:cNvPr id="167" name="Elipse 166">
              <a:extLst>
                <a:ext uri="{FF2B5EF4-FFF2-40B4-BE49-F238E27FC236}">
                  <a16:creationId xmlns:a16="http://schemas.microsoft.com/office/drawing/2014/main" id="{99C1D6EF-EC0B-44A3-A1F3-D04039B1AFA5}"/>
                </a:ext>
              </a:extLst>
            </p:cNvPr>
            <p:cNvSpPr>
              <a:spLocks noChangeAspect="1"/>
            </p:cNvSpPr>
            <p:nvPr/>
          </p:nvSpPr>
          <p:spPr bwMode="auto">
            <a:xfrm rot="21600000">
              <a:off x="5786406" y="2010061"/>
              <a:ext cx="540000" cy="540000"/>
            </a:xfrm>
            <a:prstGeom prst="ellipse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grpSp>
          <p:nvGrpSpPr>
            <p:cNvPr id="168" name="Agrupar 167">
              <a:extLst>
                <a:ext uri="{FF2B5EF4-FFF2-40B4-BE49-F238E27FC236}">
                  <a16:creationId xmlns:a16="http://schemas.microsoft.com/office/drawing/2014/main" id="{9DE26B66-7C1F-4B92-9C38-3E28E5B2BE0D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858406" y="2215239"/>
              <a:ext cx="396000" cy="129642"/>
              <a:chOff x="5218572" y="2905629"/>
              <a:chExt cx="3464652" cy="1134201"/>
            </a:xfrm>
          </p:grpSpPr>
          <p:sp>
            <p:nvSpPr>
              <p:cNvPr id="185" name="Trapezoide 184">
                <a:extLst>
                  <a:ext uri="{FF2B5EF4-FFF2-40B4-BE49-F238E27FC236}">
                    <a16:creationId xmlns:a16="http://schemas.microsoft.com/office/drawing/2014/main" id="{5E6AD530-B491-4468-902F-154CD7B6261D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86" name="Retângulo 185">
                <a:extLst>
                  <a:ext uri="{FF2B5EF4-FFF2-40B4-BE49-F238E27FC236}">
                    <a16:creationId xmlns:a16="http://schemas.microsoft.com/office/drawing/2014/main" id="{4773756E-39D7-4520-BA7B-E4F6C22A6255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sp>
          <p:nvSpPr>
            <p:cNvPr id="169" name="Elipse 168">
              <a:extLst>
                <a:ext uri="{FF2B5EF4-FFF2-40B4-BE49-F238E27FC236}">
                  <a16:creationId xmlns:a16="http://schemas.microsoft.com/office/drawing/2014/main" id="{89E85B3F-A5FA-45FD-B454-C16D8C73973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161811" y="3163665"/>
              <a:ext cx="540000" cy="540000"/>
            </a:xfrm>
            <a:prstGeom prst="ellipse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grpSp>
          <p:nvGrpSpPr>
            <p:cNvPr id="170" name="Agrupar 169">
              <a:extLst>
                <a:ext uri="{FF2B5EF4-FFF2-40B4-BE49-F238E27FC236}">
                  <a16:creationId xmlns:a16="http://schemas.microsoft.com/office/drawing/2014/main" id="{B07D80CB-E995-4A54-B96C-02C50EDB59D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233811" y="3381234"/>
              <a:ext cx="396000" cy="129642"/>
              <a:chOff x="5218572" y="2991961"/>
              <a:chExt cx="3464652" cy="1134201"/>
            </a:xfrm>
          </p:grpSpPr>
          <p:sp>
            <p:nvSpPr>
              <p:cNvPr id="183" name="Trapezoide 182">
                <a:extLst>
                  <a:ext uri="{FF2B5EF4-FFF2-40B4-BE49-F238E27FC236}">
                    <a16:creationId xmlns:a16="http://schemas.microsoft.com/office/drawing/2014/main" id="{07561A1D-0781-47C9-87C9-C11A21FA618A}"/>
                  </a:ext>
                </a:extLst>
              </p:cNvPr>
              <p:cNvSpPr/>
              <p:nvPr/>
            </p:nvSpPr>
            <p:spPr bwMode="auto">
              <a:xfrm>
                <a:off x="5218572" y="2991961"/>
                <a:ext cx="3464652" cy="852116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84" name="Retângulo 183">
                <a:extLst>
                  <a:ext uri="{FF2B5EF4-FFF2-40B4-BE49-F238E27FC236}">
                    <a16:creationId xmlns:a16="http://schemas.microsoft.com/office/drawing/2014/main" id="{5C7AC2B2-1644-45FD-AA86-0841A5250BDC}"/>
                  </a:ext>
                </a:extLst>
              </p:cNvPr>
              <p:cNvSpPr/>
              <p:nvPr/>
            </p:nvSpPr>
            <p:spPr bwMode="auto">
              <a:xfrm>
                <a:off x="5218572" y="3803361"/>
                <a:ext cx="3464652" cy="322801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171" name="Agrupar 170">
              <a:extLst>
                <a:ext uri="{FF2B5EF4-FFF2-40B4-BE49-F238E27FC236}">
                  <a16:creationId xmlns:a16="http://schemas.microsoft.com/office/drawing/2014/main" id="{CA9127EE-116A-44CF-9E52-83C02DA0E80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623931" y="1522625"/>
              <a:ext cx="396000" cy="129642"/>
              <a:chOff x="5218572" y="2905629"/>
              <a:chExt cx="3464652" cy="1134201"/>
            </a:xfrm>
          </p:grpSpPr>
          <p:sp>
            <p:nvSpPr>
              <p:cNvPr id="181" name="Trapezoide 180">
                <a:extLst>
                  <a:ext uri="{FF2B5EF4-FFF2-40B4-BE49-F238E27FC236}">
                    <a16:creationId xmlns:a16="http://schemas.microsoft.com/office/drawing/2014/main" id="{2438C5D9-302F-475A-9477-3716CA8BE9FE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82" name="Retângulo 181">
                <a:extLst>
                  <a:ext uri="{FF2B5EF4-FFF2-40B4-BE49-F238E27FC236}">
                    <a16:creationId xmlns:a16="http://schemas.microsoft.com/office/drawing/2014/main" id="{8B81C1EC-BEA5-4A40-82E1-13468305FAF9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172" name="Agrupar 171">
              <a:extLst>
                <a:ext uri="{FF2B5EF4-FFF2-40B4-BE49-F238E27FC236}">
                  <a16:creationId xmlns:a16="http://schemas.microsoft.com/office/drawing/2014/main" id="{A42C40D4-57C8-4848-9CDB-164AC65E805E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044050" y="1089909"/>
              <a:ext cx="396000" cy="129642"/>
              <a:chOff x="5218572" y="2905629"/>
              <a:chExt cx="3464652" cy="1134201"/>
            </a:xfrm>
          </p:grpSpPr>
          <p:sp>
            <p:nvSpPr>
              <p:cNvPr id="179" name="Trapezoide 178">
                <a:extLst>
                  <a:ext uri="{FF2B5EF4-FFF2-40B4-BE49-F238E27FC236}">
                    <a16:creationId xmlns:a16="http://schemas.microsoft.com/office/drawing/2014/main" id="{4FDDFF8D-39B4-49E7-B65A-F04012B703F8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80" name="Retângulo 179">
                <a:extLst>
                  <a:ext uri="{FF2B5EF4-FFF2-40B4-BE49-F238E27FC236}">
                    <a16:creationId xmlns:a16="http://schemas.microsoft.com/office/drawing/2014/main" id="{CEE49224-FA8F-4C61-B959-944473B6E21E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173" name="Agrupar 172">
              <a:extLst>
                <a:ext uri="{FF2B5EF4-FFF2-40B4-BE49-F238E27FC236}">
                  <a16:creationId xmlns:a16="http://schemas.microsoft.com/office/drawing/2014/main" id="{96A09FC6-2D4A-407A-B215-4347BEF778A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860120" y="3313737"/>
              <a:ext cx="792000" cy="259279"/>
              <a:chOff x="5218572" y="2905629"/>
              <a:chExt cx="3464652" cy="1134201"/>
            </a:xfrm>
          </p:grpSpPr>
          <p:sp>
            <p:nvSpPr>
              <p:cNvPr id="177" name="Trapezoide 176">
                <a:extLst>
                  <a:ext uri="{FF2B5EF4-FFF2-40B4-BE49-F238E27FC236}">
                    <a16:creationId xmlns:a16="http://schemas.microsoft.com/office/drawing/2014/main" id="{0450F068-528C-4F26-8CD3-78ACA3A98B6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78" name="Retângulo 177">
                <a:extLst>
                  <a:ext uri="{FF2B5EF4-FFF2-40B4-BE49-F238E27FC236}">
                    <a16:creationId xmlns:a16="http://schemas.microsoft.com/office/drawing/2014/main" id="{E76174A0-CC20-42B3-87C3-DEC7E940E0BB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174" name="Agrupar 173">
              <a:extLst>
                <a:ext uri="{FF2B5EF4-FFF2-40B4-BE49-F238E27FC236}">
                  <a16:creationId xmlns:a16="http://schemas.microsoft.com/office/drawing/2014/main" id="{98211E5F-E515-4E81-84D9-D59C033AED2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99992" y="4465865"/>
              <a:ext cx="792000" cy="259279"/>
              <a:chOff x="5218572" y="2905629"/>
              <a:chExt cx="3464652" cy="1134201"/>
            </a:xfrm>
          </p:grpSpPr>
          <p:sp>
            <p:nvSpPr>
              <p:cNvPr id="175" name="Trapezoide 174">
                <a:extLst>
                  <a:ext uri="{FF2B5EF4-FFF2-40B4-BE49-F238E27FC236}">
                    <a16:creationId xmlns:a16="http://schemas.microsoft.com/office/drawing/2014/main" id="{DA865E4E-36C5-4DA8-94BC-207AD6E277E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76" name="Retângulo 175">
                <a:extLst>
                  <a:ext uri="{FF2B5EF4-FFF2-40B4-BE49-F238E27FC236}">
                    <a16:creationId xmlns:a16="http://schemas.microsoft.com/office/drawing/2014/main" id="{E7494B85-0836-42C9-B9F5-38120D1AFE56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</p:grpSp>
      <p:sp>
        <p:nvSpPr>
          <p:cNvPr id="198" name="Texto Explicativo: Linha 197">
            <a:extLst>
              <a:ext uri="{FF2B5EF4-FFF2-40B4-BE49-F238E27FC236}">
                <a16:creationId xmlns:a16="http://schemas.microsoft.com/office/drawing/2014/main" id="{B5EF41DC-7DED-451E-A88D-DA8EC72369B7}"/>
              </a:ext>
            </a:extLst>
          </p:cNvPr>
          <p:cNvSpPr/>
          <p:nvPr/>
        </p:nvSpPr>
        <p:spPr bwMode="auto">
          <a:xfrm>
            <a:off x="6142660" y="4331247"/>
            <a:ext cx="2160240" cy="305865"/>
          </a:xfrm>
          <a:prstGeom prst="borderCallout1">
            <a:avLst>
              <a:gd name="adj1" fmla="val 48329"/>
              <a:gd name="adj2" fmla="val 281"/>
              <a:gd name="adj3" fmla="val -65137"/>
              <a:gd name="adj4" fmla="val -23007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FF0000"/>
                </a:solidFill>
              </a:rPr>
              <a:t>Pesquisador 1</a:t>
            </a:r>
            <a:endParaRPr lang="en-US" i="0" dirty="0">
              <a:solidFill>
                <a:srgbClr val="00B050"/>
              </a:solidFill>
            </a:endParaRPr>
          </a:p>
        </p:txBody>
      </p:sp>
      <p:sp>
        <p:nvSpPr>
          <p:cNvPr id="199" name="Texto Explicativo: Linha 198">
            <a:extLst>
              <a:ext uri="{FF2B5EF4-FFF2-40B4-BE49-F238E27FC236}">
                <a16:creationId xmlns:a16="http://schemas.microsoft.com/office/drawing/2014/main" id="{6E7B6318-94AA-4161-92FA-B3B2C9CDD4AE}"/>
              </a:ext>
            </a:extLst>
          </p:cNvPr>
          <p:cNvSpPr/>
          <p:nvPr/>
        </p:nvSpPr>
        <p:spPr bwMode="auto">
          <a:xfrm>
            <a:off x="6804248" y="3927580"/>
            <a:ext cx="2160240" cy="305865"/>
          </a:xfrm>
          <a:prstGeom prst="borderCallout1">
            <a:avLst>
              <a:gd name="adj1" fmla="val 48329"/>
              <a:gd name="adj2" fmla="val 281"/>
              <a:gd name="adj3" fmla="val 9602"/>
              <a:gd name="adj4" fmla="val -7134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FF0000"/>
                </a:solidFill>
              </a:rPr>
              <a:t>Pesquisador 2</a:t>
            </a:r>
            <a:endParaRPr lang="en-US" i="0" dirty="0">
              <a:solidFill>
                <a:srgbClr val="00B050"/>
              </a:solidFill>
            </a:endParaRPr>
          </a:p>
        </p:txBody>
      </p:sp>
      <p:sp>
        <p:nvSpPr>
          <p:cNvPr id="200" name="Texto Explicativo: Linha 199">
            <a:extLst>
              <a:ext uri="{FF2B5EF4-FFF2-40B4-BE49-F238E27FC236}">
                <a16:creationId xmlns:a16="http://schemas.microsoft.com/office/drawing/2014/main" id="{ADCF9C94-4859-4B92-A47E-1A0C44450B8F}"/>
              </a:ext>
            </a:extLst>
          </p:cNvPr>
          <p:cNvSpPr/>
          <p:nvPr/>
        </p:nvSpPr>
        <p:spPr bwMode="auto">
          <a:xfrm>
            <a:off x="6752393" y="1419352"/>
            <a:ext cx="1618822" cy="340365"/>
          </a:xfrm>
          <a:prstGeom prst="borderCallout1">
            <a:avLst>
              <a:gd name="adj1" fmla="val 48329"/>
              <a:gd name="adj2" fmla="val 281"/>
              <a:gd name="adj3" fmla="val 47529"/>
              <a:gd name="adj4" fmla="val -76726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 err="1">
                <a:solidFill>
                  <a:srgbClr val="FF0000"/>
                </a:solidFill>
              </a:rPr>
              <a:t>Univap</a:t>
            </a:r>
            <a:endParaRPr lang="pt-BR" i="0" dirty="0">
              <a:solidFill>
                <a:srgbClr val="00B050"/>
              </a:solidFill>
            </a:endParaRPr>
          </a:p>
        </p:txBody>
      </p:sp>
      <p:sp>
        <p:nvSpPr>
          <p:cNvPr id="201" name="Texto Explicativo: Linha 200">
            <a:extLst>
              <a:ext uri="{FF2B5EF4-FFF2-40B4-BE49-F238E27FC236}">
                <a16:creationId xmlns:a16="http://schemas.microsoft.com/office/drawing/2014/main" id="{1BB18060-0DA7-411D-81D3-568964621EEF}"/>
              </a:ext>
            </a:extLst>
          </p:cNvPr>
          <p:cNvSpPr/>
          <p:nvPr/>
        </p:nvSpPr>
        <p:spPr bwMode="auto">
          <a:xfrm>
            <a:off x="6890577" y="1892449"/>
            <a:ext cx="1350554" cy="305865"/>
          </a:xfrm>
          <a:prstGeom prst="borderCallout1">
            <a:avLst>
              <a:gd name="adj1" fmla="val 48329"/>
              <a:gd name="adj2" fmla="val 281"/>
              <a:gd name="adj3" fmla="val 78188"/>
              <a:gd name="adj4" fmla="val -19463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FF0000"/>
                </a:solidFill>
              </a:rPr>
              <a:t>INPE</a:t>
            </a:r>
            <a:endParaRPr lang="en-US" i="0" dirty="0">
              <a:solidFill>
                <a:srgbClr val="00B050"/>
              </a:solidFill>
            </a:endParaRPr>
          </a:p>
        </p:txBody>
      </p:sp>
      <p:sp>
        <p:nvSpPr>
          <p:cNvPr id="202" name="CaixaDeTexto 201">
            <a:extLst>
              <a:ext uri="{FF2B5EF4-FFF2-40B4-BE49-F238E27FC236}">
                <a16:creationId xmlns:a16="http://schemas.microsoft.com/office/drawing/2014/main" id="{09F933DB-AF4E-4141-900C-854E6441D510}"/>
              </a:ext>
            </a:extLst>
          </p:cNvPr>
          <p:cNvSpPr txBox="1"/>
          <p:nvPr/>
        </p:nvSpPr>
        <p:spPr>
          <a:xfrm>
            <a:off x="6175400" y="173578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i="0" dirty="0"/>
              <a:t>1</a:t>
            </a:r>
            <a:endParaRPr lang="en-GB" sz="1400" i="0" dirty="0"/>
          </a:p>
        </p:txBody>
      </p:sp>
      <p:sp>
        <p:nvSpPr>
          <p:cNvPr id="203" name="CaixaDeTexto 202">
            <a:extLst>
              <a:ext uri="{FF2B5EF4-FFF2-40B4-BE49-F238E27FC236}">
                <a16:creationId xmlns:a16="http://schemas.microsoft.com/office/drawing/2014/main" id="{8424318A-6C29-41FE-8489-3A953CEF388B}"/>
              </a:ext>
            </a:extLst>
          </p:cNvPr>
          <p:cNvSpPr txBox="1"/>
          <p:nvPr/>
        </p:nvSpPr>
        <p:spPr>
          <a:xfrm>
            <a:off x="6296569" y="2349390"/>
            <a:ext cx="38343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pt-BR" sz="1400" i="0" dirty="0"/>
              <a:t>15</a:t>
            </a:r>
            <a:endParaRPr lang="en-GB" sz="1400" i="0" dirty="0"/>
          </a:p>
        </p:txBody>
      </p:sp>
      <p:sp>
        <p:nvSpPr>
          <p:cNvPr id="204" name="Texto Explicativo: Linha 203">
            <a:extLst>
              <a:ext uri="{FF2B5EF4-FFF2-40B4-BE49-F238E27FC236}">
                <a16:creationId xmlns:a16="http://schemas.microsoft.com/office/drawing/2014/main" id="{52532DB3-9D63-4758-8074-CBA32B786C56}"/>
              </a:ext>
            </a:extLst>
          </p:cNvPr>
          <p:cNvSpPr/>
          <p:nvPr/>
        </p:nvSpPr>
        <p:spPr bwMode="auto">
          <a:xfrm>
            <a:off x="6012160" y="5061875"/>
            <a:ext cx="1475390" cy="305865"/>
          </a:xfrm>
          <a:prstGeom prst="borderCallout1">
            <a:avLst>
              <a:gd name="adj1" fmla="val 48329"/>
              <a:gd name="adj2" fmla="val 281"/>
              <a:gd name="adj3" fmla="val 4618"/>
              <a:gd name="adj4" fmla="val -43990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FF0000"/>
                </a:solidFill>
              </a:rPr>
              <a:t>SBC</a:t>
            </a:r>
            <a:endParaRPr lang="en-US" i="0" dirty="0">
              <a:solidFill>
                <a:srgbClr val="00B050"/>
              </a:solidFill>
            </a:endParaRPr>
          </a:p>
        </p:txBody>
      </p:sp>
      <p:grpSp>
        <p:nvGrpSpPr>
          <p:cNvPr id="206" name="Agrupar 205">
            <a:extLst>
              <a:ext uri="{FF2B5EF4-FFF2-40B4-BE49-F238E27FC236}">
                <a16:creationId xmlns:a16="http://schemas.microsoft.com/office/drawing/2014/main" id="{859CC9CA-75CF-4E8C-A09B-880C8F9C6AE6}"/>
              </a:ext>
            </a:extLst>
          </p:cNvPr>
          <p:cNvGrpSpPr>
            <a:grpSpLocks noChangeAspect="1"/>
          </p:cNvGrpSpPr>
          <p:nvPr/>
        </p:nvGrpSpPr>
        <p:grpSpPr>
          <a:xfrm>
            <a:off x="738000" y="3497734"/>
            <a:ext cx="828000" cy="573862"/>
            <a:chOff x="2952750" y="2291852"/>
            <a:chExt cx="3246318" cy="2249899"/>
          </a:xfrm>
        </p:grpSpPr>
        <p:grpSp>
          <p:nvGrpSpPr>
            <p:cNvPr id="207" name="Agrupar 206">
              <a:extLst>
                <a:ext uri="{FF2B5EF4-FFF2-40B4-BE49-F238E27FC236}">
                  <a16:creationId xmlns:a16="http://schemas.microsoft.com/office/drawing/2014/main" id="{2D964F4D-DB7D-4EE6-8B33-07E2A71116E2}"/>
                </a:ext>
              </a:extLst>
            </p:cNvPr>
            <p:cNvGrpSpPr/>
            <p:nvPr/>
          </p:nvGrpSpPr>
          <p:grpSpPr>
            <a:xfrm>
              <a:off x="3287885" y="2291852"/>
              <a:ext cx="2578400" cy="1614670"/>
              <a:chOff x="166848" y="805413"/>
              <a:chExt cx="2578400" cy="1614670"/>
            </a:xfrm>
          </p:grpSpPr>
          <p:sp>
            <p:nvSpPr>
              <p:cNvPr id="210" name="Retângulo: Cantos Arredondados 209">
                <a:extLst>
                  <a:ext uri="{FF2B5EF4-FFF2-40B4-BE49-F238E27FC236}">
                    <a16:creationId xmlns:a16="http://schemas.microsoft.com/office/drawing/2014/main" id="{8E3009F4-000F-4F3C-AC55-F304C1796F24}"/>
                  </a:ext>
                </a:extLst>
              </p:cNvPr>
              <p:cNvSpPr/>
              <p:nvPr/>
            </p:nvSpPr>
            <p:spPr bwMode="auto">
              <a:xfrm>
                <a:off x="166848" y="805413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pic>
            <p:nvPicPr>
              <p:cNvPr id="211" name="Imagem 210">
                <a:extLst>
                  <a:ext uri="{FF2B5EF4-FFF2-40B4-BE49-F238E27FC236}">
                    <a16:creationId xmlns:a16="http://schemas.microsoft.com/office/drawing/2014/main" id="{6769B95D-4774-4A18-81BF-772ACAAA993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2" y="900000"/>
                <a:ext cx="2412000" cy="1362747"/>
              </a:xfrm>
              <a:prstGeom prst="rect">
                <a:avLst/>
              </a:prstGeom>
            </p:spPr>
          </p:pic>
        </p:grpSp>
        <p:sp>
          <p:nvSpPr>
            <p:cNvPr id="208" name="Trapezoide 207">
              <a:extLst>
                <a:ext uri="{FF2B5EF4-FFF2-40B4-BE49-F238E27FC236}">
                  <a16:creationId xmlns:a16="http://schemas.microsoft.com/office/drawing/2014/main" id="{8E9FD8E2-E95B-4FD9-AA47-C1AE415DF459}"/>
                </a:ext>
              </a:extLst>
            </p:cNvPr>
            <p:cNvSpPr/>
            <p:nvPr/>
          </p:nvSpPr>
          <p:spPr bwMode="auto">
            <a:xfrm>
              <a:off x="2952750" y="3913168"/>
              <a:ext cx="3246318" cy="575248"/>
            </a:xfrm>
            <a:prstGeom prst="trapezoid">
              <a:avLst>
                <a:gd name="adj" fmla="val 56663"/>
              </a:avLst>
            </a:prstGeom>
            <a:solidFill>
              <a:schemeClr val="tx1">
                <a:lumMod val="75000"/>
                <a:lumOff val="2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3050"/>
                </a:solidFill>
              </a:endParaRPr>
            </a:p>
          </p:txBody>
        </p:sp>
        <p:sp>
          <p:nvSpPr>
            <p:cNvPr id="209" name="Retângulo: Cantos Arredondados 208">
              <a:extLst>
                <a:ext uri="{FF2B5EF4-FFF2-40B4-BE49-F238E27FC236}">
                  <a16:creationId xmlns:a16="http://schemas.microsoft.com/office/drawing/2014/main" id="{9AD8707B-2B0C-4CB8-887F-1F7363BB932F}"/>
                </a:ext>
              </a:extLst>
            </p:cNvPr>
            <p:cNvSpPr/>
            <p:nvPr/>
          </p:nvSpPr>
          <p:spPr bwMode="auto">
            <a:xfrm>
              <a:off x="2952750" y="4477008"/>
              <a:ext cx="3229586" cy="64743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3050"/>
                </a:solidFill>
              </a:endParaRPr>
            </a:p>
          </p:txBody>
        </p:sp>
      </p:grpSp>
      <p:sp>
        <p:nvSpPr>
          <p:cNvPr id="212" name="Texto Explicativo: Linha 211">
            <a:extLst>
              <a:ext uri="{FF2B5EF4-FFF2-40B4-BE49-F238E27FC236}">
                <a16:creationId xmlns:a16="http://schemas.microsoft.com/office/drawing/2014/main" id="{87AE9071-4742-4053-A4FC-BD191B5D54BF}"/>
              </a:ext>
            </a:extLst>
          </p:cNvPr>
          <p:cNvSpPr/>
          <p:nvPr/>
        </p:nvSpPr>
        <p:spPr bwMode="auto">
          <a:xfrm>
            <a:off x="629816" y="1322935"/>
            <a:ext cx="2376264" cy="305865"/>
          </a:xfrm>
          <a:prstGeom prst="borderCallout1">
            <a:avLst>
              <a:gd name="adj1" fmla="val 48329"/>
              <a:gd name="adj2" fmla="val 281"/>
              <a:gd name="adj3" fmla="val 46971"/>
              <a:gd name="adj4" fmla="val 530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FF0000"/>
                </a:solidFill>
              </a:rPr>
              <a:t>Operador</a:t>
            </a:r>
            <a:endParaRPr lang="en-US" i="0" dirty="0">
              <a:solidFill>
                <a:srgbClr val="00B050"/>
              </a:solidFill>
            </a:endParaRPr>
          </a:p>
        </p:txBody>
      </p:sp>
      <p:sp>
        <p:nvSpPr>
          <p:cNvPr id="213" name="Chave Direita 212">
            <a:extLst>
              <a:ext uri="{FF2B5EF4-FFF2-40B4-BE49-F238E27FC236}">
                <a16:creationId xmlns:a16="http://schemas.microsoft.com/office/drawing/2014/main" id="{337F64C0-C2D3-45E8-915A-32789F911EF4}"/>
              </a:ext>
            </a:extLst>
          </p:cNvPr>
          <p:cNvSpPr/>
          <p:nvPr/>
        </p:nvSpPr>
        <p:spPr bwMode="auto">
          <a:xfrm rot="-1140000">
            <a:off x="6434016" y="1661474"/>
            <a:ext cx="216000" cy="1008000"/>
          </a:xfrm>
          <a:prstGeom prst="rightBrace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14" name="CaixaDeTexto 213">
            <a:extLst>
              <a:ext uri="{FF2B5EF4-FFF2-40B4-BE49-F238E27FC236}">
                <a16:creationId xmlns:a16="http://schemas.microsoft.com/office/drawing/2014/main" id="{73AF75C3-CE15-4452-99DE-11E73EEE539B}"/>
              </a:ext>
            </a:extLst>
          </p:cNvPr>
          <p:cNvSpPr txBox="1"/>
          <p:nvPr/>
        </p:nvSpPr>
        <p:spPr>
          <a:xfrm rot="10800000" flipH="1" flipV="1">
            <a:off x="4839128" y="3348885"/>
            <a:ext cx="8020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0" dirty="0">
                <a:solidFill>
                  <a:srgbClr val="0070C0"/>
                </a:solidFill>
              </a:rPr>
              <a:t>Rep/A</a:t>
            </a:r>
            <a:endParaRPr lang="en-GB" i="0" dirty="0">
              <a:solidFill>
                <a:srgbClr val="0070C0"/>
              </a:solidFill>
            </a:endParaRPr>
          </a:p>
        </p:txBody>
      </p:sp>
      <p:sp>
        <p:nvSpPr>
          <p:cNvPr id="215" name="CaixaDeTexto 214">
            <a:extLst>
              <a:ext uri="{FF2B5EF4-FFF2-40B4-BE49-F238E27FC236}">
                <a16:creationId xmlns:a16="http://schemas.microsoft.com/office/drawing/2014/main" id="{A43E3005-6F5B-49EB-B838-02409F22AE3B}"/>
              </a:ext>
            </a:extLst>
          </p:cNvPr>
          <p:cNvSpPr txBox="1"/>
          <p:nvPr/>
        </p:nvSpPr>
        <p:spPr>
          <a:xfrm rot="10800000" flipH="1" flipV="1">
            <a:off x="4572000" y="2199388"/>
            <a:ext cx="571832" cy="33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0" dirty="0">
                <a:solidFill>
                  <a:srgbClr val="0070C0"/>
                </a:solidFill>
              </a:rPr>
              <a:t>Rep</a:t>
            </a:r>
            <a:endParaRPr lang="en-GB" i="0" dirty="0">
              <a:solidFill>
                <a:srgbClr val="0070C0"/>
              </a:solidFill>
            </a:endParaRPr>
          </a:p>
        </p:txBody>
      </p:sp>
      <p:sp>
        <p:nvSpPr>
          <p:cNvPr id="216" name="CaixaDeTexto 215">
            <a:extLst>
              <a:ext uri="{FF2B5EF4-FFF2-40B4-BE49-F238E27FC236}">
                <a16:creationId xmlns:a16="http://schemas.microsoft.com/office/drawing/2014/main" id="{B7EE6326-B0CA-45E0-8798-24BDE667A13E}"/>
              </a:ext>
            </a:extLst>
          </p:cNvPr>
          <p:cNvSpPr txBox="1"/>
          <p:nvPr/>
        </p:nvSpPr>
        <p:spPr>
          <a:xfrm rot="10800000" flipH="1" flipV="1">
            <a:off x="4499993" y="4525129"/>
            <a:ext cx="8020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0" dirty="0">
                <a:solidFill>
                  <a:srgbClr val="0070C0"/>
                </a:solidFill>
              </a:rPr>
              <a:t>Rep/A</a:t>
            </a:r>
            <a:endParaRPr lang="en-GB" i="0" dirty="0">
              <a:solidFill>
                <a:srgbClr val="0070C0"/>
              </a:solidFill>
            </a:endParaRPr>
          </a:p>
        </p:txBody>
      </p:sp>
      <p:sp>
        <p:nvSpPr>
          <p:cNvPr id="217" name="CaixaDeTexto 216">
            <a:extLst>
              <a:ext uri="{FF2B5EF4-FFF2-40B4-BE49-F238E27FC236}">
                <a16:creationId xmlns:a16="http://schemas.microsoft.com/office/drawing/2014/main" id="{E6B2FEA9-22DF-4556-8617-2D61E80C98B9}"/>
              </a:ext>
            </a:extLst>
          </p:cNvPr>
          <p:cNvSpPr txBox="1"/>
          <p:nvPr/>
        </p:nvSpPr>
        <p:spPr>
          <a:xfrm rot="10800000" flipH="1" flipV="1">
            <a:off x="5133600" y="1191277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i="0" dirty="0">
                <a:solidFill>
                  <a:srgbClr val="0070C0"/>
                </a:solidFill>
              </a:rPr>
              <a:t>A</a:t>
            </a:r>
            <a:endParaRPr lang="en-GB" sz="1400" i="0" dirty="0">
              <a:solidFill>
                <a:srgbClr val="0070C0"/>
              </a:solidFill>
            </a:endParaRPr>
          </a:p>
        </p:txBody>
      </p:sp>
      <p:sp>
        <p:nvSpPr>
          <p:cNvPr id="218" name="CaixaDeTexto 217">
            <a:extLst>
              <a:ext uri="{FF2B5EF4-FFF2-40B4-BE49-F238E27FC236}">
                <a16:creationId xmlns:a16="http://schemas.microsoft.com/office/drawing/2014/main" id="{4781B500-81F1-4865-9790-11B7AFDEAFCE}"/>
              </a:ext>
            </a:extLst>
          </p:cNvPr>
          <p:cNvSpPr txBox="1"/>
          <p:nvPr/>
        </p:nvSpPr>
        <p:spPr>
          <a:xfrm rot="10800000" flipH="1" flipV="1">
            <a:off x="5720254" y="1623325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i="0" dirty="0">
                <a:solidFill>
                  <a:srgbClr val="0070C0"/>
                </a:solidFill>
              </a:rPr>
              <a:t>A</a:t>
            </a:r>
            <a:endParaRPr lang="en-GB" sz="1400" i="0" dirty="0">
              <a:solidFill>
                <a:srgbClr val="0070C0"/>
              </a:solidFill>
            </a:endParaRPr>
          </a:p>
        </p:txBody>
      </p:sp>
      <p:sp>
        <p:nvSpPr>
          <p:cNvPr id="219" name="CaixaDeTexto 218">
            <a:extLst>
              <a:ext uri="{FF2B5EF4-FFF2-40B4-BE49-F238E27FC236}">
                <a16:creationId xmlns:a16="http://schemas.microsoft.com/office/drawing/2014/main" id="{3FEA306E-F2BA-488F-B645-8A430D93692B}"/>
              </a:ext>
            </a:extLst>
          </p:cNvPr>
          <p:cNvSpPr txBox="1"/>
          <p:nvPr/>
        </p:nvSpPr>
        <p:spPr>
          <a:xfrm rot="10800000" flipH="1" flipV="1">
            <a:off x="5961600" y="2323659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i="0" dirty="0">
                <a:solidFill>
                  <a:srgbClr val="0070C0"/>
                </a:solidFill>
              </a:rPr>
              <a:t>A</a:t>
            </a:r>
            <a:endParaRPr lang="en-GB" sz="1400" i="0" dirty="0">
              <a:solidFill>
                <a:srgbClr val="0070C0"/>
              </a:solidFill>
            </a:endParaRPr>
          </a:p>
        </p:txBody>
      </p:sp>
      <p:sp>
        <p:nvSpPr>
          <p:cNvPr id="220" name="CaixaDeTexto 219">
            <a:extLst>
              <a:ext uri="{FF2B5EF4-FFF2-40B4-BE49-F238E27FC236}">
                <a16:creationId xmlns:a16="http://schemas.microsoft.com/office/drawing/2014/main" id="{0FABAC88-EA8F-47C4-9869-0A45FA55864D}"/>
              </a:ext>
            </a:extLst>
          </p:cNvPr>
          <p:cNvSpPr txBox="1"/>
          <p:nvPr/>
        </p:nvSpPr>
        <p:spPr>
          <a:xfrm rot="10800000" flipH="1" flipV="1">
            <a:off x="6336000" y="3495532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i="0" dirty="0">
                <a:solidFill>
                  <a:srgbClr val="0070C0"/>
                </a:solidFill>
              </a:rPr>
              <a:t>A</a:t>
            </a:r>
            <a:endParaRPr lang="en-GB" sz="1400" i="0" dirty="0">
              <a:solidFill>
                <a:srgbClr val="0070C0"/>
              </a:solidFill>
            </a:endParaRPr>
          </a:p>
        </p:txBody>
      </p:sp>
      <p:sp>
        <p:nvSpPr>
          <p:cNvPr id="221" name="CaixaDeTexto 220">
            <a:extLst>
              <a:ext uri="{FF2B5EF4-FFF2-40B4-BE49-F238E27FC236}">
                <a16:creationId xmlns:a16="http://schemas.microsoft.com/office/drawing/2014/main" id="{BA9AE0CC-3655-4A01-B9D6-91EE45449674}"/>
              </a:ext>
            </a:extLst>
          </p:cNvPr>
          <p:cNvSpPr txBox="1"/>
          <p:nvPr/>
        </p:nvSpPr>
        <p:spPr>
          <a:xfrm rot="10800000" flipH="1" flipV="1">
            <a:off x="1008000" y="3198532"/>
            <a:ext cx="288031" cy="33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0" dirty="0">
                <a:solidFill>
                  <a:srgbClr val="0070C0"/>
                </a:solidFill>
              </a:rPr>
              <a:t>N</a:t>
            </a:r>
            <a:endParaRPr lang="en-GB" i="0" dirty="0">
              <a:solidFill>
                <a:srgbClr val="0070C0"/>
              </a:solidFill>
            </a:endParaRPr>
          </a:p>
        </p:txBody>
      </p:sp>
      <p:sp>
        <p:nvSpPr>
          <p:cNvPr id="86" name="Texto Explicativo: Linha 85">
            <a:extLst>
              <a:ext uri="{FF2B5EF4-FFF2-40B4-BE49-F238E27FC236}">
                <a16:creationId xmlns:a16="http://schemas.microsoft.com/office/drawing/2014/main" id="{22C382CA-280E-40D2-98DB-4E7442C61B58}"/>
              </a:ext>
            </a:extLst>
          </p:cNvPr>
          <p:cNvSpPr/>
          <p:nvPr/>
        </p:nvSpPr>
        <p:spPr bwMode="auto">
          <a:xfrm>
            <a:off x="7019165" y="2564904"/>
            <a:ext cx="1801307" cy="874417"/>
          </a:xfrm>
          <a:prstGeom prst="borderCallout1">
            <a:avLst>
              <a:gd name="adj1" fmla="val 98612"/>
              <a:gd name="adj2" fmla="val 79768"/>
              <a:gd name="adj3" fmla="val 89497"/>
              <a:gd name="adj4" fmla="val 62904"/>
            </a:avLst>
          </a:prstGeom>
          <a:solidFill>
            <a:srgbClr val="FFC000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en-US" i="0" dirty="0">
                <a:solidFill>
                  <a:srgbClr val="0070C0"/>
                </a:solidFill>
              </a:rPr>
              <a:t>A rede </a:t>
            </a:r>
            <a:r>
              <a:rPr lang="en-US" i="0" dirty="0" err="1">
                <a:solidFill>
                  <a:srgbClr val="0070C0"/>
                </a:solidFill>
              </a:rPr>
              <a:t>dá</a:t>
            </a:r>
            <a:r>
              <a:rPr lang="en-US" i="0" dirty="0">
                <a:solidFill>
                  <a:srgbClr val="0070C0"/>
                </a:solidFill>
              </a:rPr>
              <a:t> </a:t>
            </a:r>
            <a:r>
              <a:rPr lang="en-US" i="0" dirty="0" err="1">
                <a:solidFill>
                  <a:srgbClr val="0070C0"/>
                </a:solidFill>
              </a:rPr>
              <a:t>acesso</a:t>
            </a:r>
            <a:r>
              <a:rPr lang="en-US" i="0" dirty="0">
                <a:solidFill>
                  <a:srgbClr val="0070C0"/>
                </a:solidFill>
              </a:rPr>
              <a:t> </a:t>
            </a:r>
            <a:r>
              <a:rPr lang="en-US" i="0" dirty="0" err="1">
                <a:solidFill>
                  <a:srgbClr val="0070C0"/>
                </a:solidFill>
              </a:rPr>
              <a:t>aos</a:t>
            </a:r>
            <a:r>
              <a:rPr lang="en-US" b="1" i="0" dirty="0">
                <a:solidFill>
                  <a:srgbClr val="0070C0"/>
                </a:solidFill>
              </a:rPr>
              <a:t> </a:t>
            </a:r>
            <a:r>
              <a:rPr lang="en-US" b="1" i="0" dirty="0" err="1">
                <a:solidFill>
                  <a:srgbClr val="0070C0"/>
                </a:solidFill>
              </a:rPr>
              <a:t>Acervos</a:t>
            </a:r>
            <a:r>
              <a:rPr lang="en-US" b="1" i="0" dirty="0">
                <a:solidFill>
                  <a:srgbClr val="0070C0"/>
                </a:solidFill>
              </a:rPr>
              <a:t> </a:t>
            </a:r>
            <a:r>
              <a:rPr lang="en-US" i="0" dirty="0">
                <a:solidFill>
                  <a:srgbClr val="0070C0"/>
                </a:solidFill>
              </a:rPr>
              <a:t>de</a:t>
            </a:r>
            <a:r>
              <a:rPr lang="en-US" b="1" i="0" dirty="0">
                <a:solidFill>
                  <a:srgbClr val="0070C0"/>
                </a:solidFill>
              </a:rPr>
              <a:t> 5 </a:t>
            </a:r>
            <a:r>
              <a:rPr lang="en-US" b="1" i="0" dirty="0" err="1">
                <a:solidFill>
                  <a:srgbClr val="0070C0"/>
                </a:solidFill>
              </a:rPr>
              <a:t>Entidades</a:t>
            </a:r>
            <a:endParaRPr lang="en-US" b="1" i="0" dirty="0">
              <a:solidFill>
                <a:srgbClr val="0070C0"/>
              </a:solidFill>
            </a:endParaRPr>
          </a:p>
        </p:txBody>
      </p:sp>
      <p:sp>
        <p:nvSpPr>
          <p:cNvPr id="89" name="Rectangle 10">
            <a:extLst>
              <a:ext uri="{FF2B5EF4-FFF2-40B4-BE49-F238E27FC236}">
                <a16:creationId xmlns:a16="http://schemas.microsoft.com/office/drawing/2014/main" id="{1FC29750-91F4-45E3-9B8F-5E9656A7E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90" name="Rectangle 9">
            <a:extLst>
              <a:ext uri="{FF2B5EF4-FFF2-40B4-BE49-F238E27FC236}">
                <a16:creationId xmlns:a16="http://schemas.microsoft.com/office/drawing/2014/main" id="{04443AC2-11CA-4A13-98ED-E1DACA7A1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87" name="CaixaDeTexto 86">
            <a:extLst>
              <a:ext uri="{FF2B5EF4-FFF2-40B4-BE49-F238E27FC236}">
                <a16:creationId xmlns:a16="http://schemas.microsoft.com/office/drawing/2014/main" id="{B6AD6B6A-1606-418B-9E2A-B4BBF1489E3D}"/>
              </a:ext>
            </a:extLst>
          </p:cNvPr>
          <p:cNvSpPr txBox="1"/>
          <p:nvPr/>
        </p:nvSpPr>
        <p:spPr>
          <a:xfrm>
            <a:off x="281047" y="5147900"/>
            <a:ext cx="41252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>
                <a:solidFill>
                  <a:srgbClr val="0070C0"/>
                </a:solidFill>
              </a:rPr>
              <a:t>(AMI: A</a:t>
            </a:r>
            <a:r>
              <a:rPr lang="pt-BR" i="0" dirty="0">
                <a:solidFill>
                  <a:srgbClr val="0070C0"/>
                </a:solidFill>
              </a:rPr>
              <a:t>ssociação para </a:t>
            </a:r>
            <a:r>
              <a:rPr lang="pt-BR" b="1" i="0" dirty="0">
                <a:solidFill>
                  <a:srgbClr val="0070C0"/>
                </a:solidFill>
              </a:rPr>
              <a:t>M</a:t>
            </a:r>
            <a:r>
              <a:rPr lang="pt-BR" i="0" dirty="0">
                <a:solidFill>
                  <a:srgbClr val="0070C0"/>
                </a:solidFill>
              </a:rPr>
              <a:t>anutenção de </a:t>
            </a:r>
            <a:r>
              <a:rPr lang="pt-BR" b="1" i="0" dirty="0">
                <a:solidFill>
                  <a:srgbClr val="0070C0"/>
                </a:solidFill>
              </a:rPr>
              <a:t>I</a:t>
            </a:r>
            <a:r>
              <a:rPr lang="pt-BR" i="0" dirty="0">
                <a:solidFill>
                  <a:srgbClr val="0070C0"/>
                </a:solidFill>
              </a:rPr>
              <a:t>BI</a:t>
            </a:r>
            <a:r>
              <a:rPr lang="pt-BR" b="1" i="0" dirty="0">
                <a:solidFill>
                  <a:srgbClr val="0070C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099716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tângulo: Cantos Arredondados 58">
            <a:extLst>
              <a:ext uri="{FF2B5EF4-FFF2-40B4-BE49-F238E27FC236}">
                <a16:creationId xmlns:a16="http://schemas.microsoft.com/office/drawing/2014/main" id="{83C6D164-D426-40DD-B603-9FAD934C0FB5}"/>
              </a:ext>
            </a:extLst>
          </p:cNvPr>
          <p:cNvSpPr/>
          <p:nvPr/>
        </p:nvSpPr>
        <p:spPr bwMode="auto">
          <a:xfrm>
            <a:off x="396008" y="692696"/>
            <a:ext cx="4248000" cy="468000"/>
          </a:xfrm>
          <a:prstGeom prst="roundRect">
            <a:avLst/>
          </a:prstGeom>
          <a:solidFill>
            <a:srgbClr val="CCCC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i="0" dirty="0">
                <a:solidFill>
                  <a:srgbClr val="0070C0"/>
                </a:solidFill>
              </a:rPr>
              <a:t>Rede IBI piloto em março de 2021</a:t>
            </a:r>
          </a:p>
        </p:txBody>
      </p:sp>
      <p:cxnSp>
        <p:nvCxnSpPr>
          <p:cNvPr id="142" name="Conector reto 141">
            <a:extLst>
              <a:ext uri="{FF2B5EF4-FFF2-40B4-BE49-F238E27FC236}">
                <a16:creationId xmlns:a16="http://schemas.microsoft.com/office/drawing/2014/main" id="{838870C2-6AE1-46B9-A74A-24E3AA3A4785}"/>
              </a:ext>
            </a:extLst>
          </p:cNvPr>
          <p:cNvCxnSpPr>
            <a:cxnSpLocks/>
          </p:cNvCxnSpPr>
          <p:nvPr/>
        </p:nvCxnSpPr>
        <p:spPr bwMode="auto">
          <a:xfrm rot="2160000" flipV="1">
            <a:off x="3787200" y="4400932"/>
            <a:ext cx="718758" cy="5820"/>
          </a:xfrm>
          <a:prstGeom prst="line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43" name="CaixaDeTexto 34">
            <a:extLst>
              <a:ext uri="{FF2B5EF4-FFF2-40B4-BE49-F238E27FC236}">
                <a16:creationId xmlns:a16="http://schemas.microsoft.com/office/drawing/2014/main" id="{CEF6D467-D88C-4AB8-9D84-AE78A1F272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7090" y="5770171"/>
            <a:ext cx="147539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i="0" dirty="0" err="1">
                <a:solidFill>
                  <a:srgbClr val="0070C0"/>
                </a:solidFill>
              </a:rPr>
              <a:t>Arquivo</a:t>
            </a:r>
            <a:r>
              <a:rPr lang="en-US" i="0" dirty="0">
                <a:solidFill>
                  <a:srgbClr val="0070C0"/>
                </a:solidFill>
              </a:rPr>
              <a:t> (A)</a:t>
            </a:r>
            <a:endParaRPr lang="en-US" b="1" i="0" dirty="0">
              <a:solidFill>
                <a:srgbClr val="0070C0"/>
              </a:solidFill>
            </a:endParaRPr>
          </a:p>
        </p:txBody>
      </p:sp>
      <p:sp>
        <p:nvSpPr>
          <p:cNvPr id="144" name="CaixaDeTexto 34">
            <a:extLst>
              <a:ext uri="{FF2B5EF4-FFF2-40B4-BE49-F238E27FC236}">
                <a16:creationId xmlns:a16="http://schemas.microsoft.com/office/drawing/2014/main" id="{FB4D2744-163C-4929-ACA7-BE8DF30972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8081" y="5647061"/>
            <a:ext cx="2869270" cy="584775"/>
          </a:xfrm>
          <a:prstGeom prst="rect">
            <a:avLst/>
          </a:prstGeom>
          <a:solidFill>
            <a:srgbClr val="B1D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i="0" dirty="0" err="1">
                <a:solidFill>
                  <a:srgbClr val="0070C0"/>
                </a:solidFill>
              </a:rPr>
              <a:t>Repetidor</a:t>
            </a:r>
            <a:r>
              <a:rPr lang="en-US" i="0" dirty="0">
                <a:solidFill>
                  <a:srgbClr val="0070C0"/>
                </a:solidFill>
              </a:rPr>
              <a:t> (Rep)</a:t>
            </a:r>
            <a:endParaRPr lang="en-US" b="1" i="0" dirty="0">
              <a:solidFill>
                <a:srgbClr val="0070C0"/>
              </a:solidFill>
            </a:endParaRPr>
          </a:p>
          <a:p>
            <a:r>
              <a:rPr lang="en-US" b="1" i="0" dirty="0" err="1">
                <a:solidFill>
                  <a:srgbClr val="0070C0"/>
                </a:solidFill>
              </a:rPr>
              <a:t>Repetidor</a:t>
            </a:r>
            <a:r>
              <a:rPr lang="en-US" b="1" i="0" dirty="0">
                <a:solidFill>
                  <a:srgbClr val="0070C0"/>
                </a:solidFill>
              </a:rPr>
              <a:t>/</a:t>
            </a:r>
            <a:r>
              <a:rPr lang="en-US" b="1" i="0" dirty="0" err="1">
                <a:solidFill>
                  <a:srgbClr val="0070C0"/>
                </a:solidFill>
              </a:rPr>
              <a:t>Arquivo</a:t>
            </a:r>
            <a:r>
              <a:rPr lang="en-US" i="0" dirty="0">
                <a:solidFill>
                  <a:srgbClr val="0070C0"/>
                </a:solidFill>
              </a:rPr>
              <a:t> (Rep/A)</a:t>
            </a:r>
            <a:endParaRPr lang="pt-BR" b="1" i="0" dirty="0">
              <a:solidFill>
                <a:srgbClr val="0070C0"/>
              </a:solidFill>
            </a:endParaRPr>
          </a:p>
        </p:txBody>
      </p:sp>
      <p:sp>
        <p:nvSpPr>
          <p:cNvPr id="145" name="CaixaDeTexto 34">
            <a:extLst>
              <a:ext uri="{FF2B5EF4-FFF2-40B4-BE49-F238E27FC236}">
                <a16:creationId xmlns:a16="http://schemas.microsoft.com/office/drawing/2014/main" id="{C3B78F60-9085-47F6-98A2-8093CFA868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752" y="5647061"/>
            <a:ext cx="1872208" cy="584775"/>
          </a:xfrm>
          <a:prstGeom prst="rect">
            <a:avLst/>
          </a:prstGeom>
          <a:solidFill>
            <a:srgbClr val="FFDDFF"/>
          </a:solidFill>
          <a:ln w="9525">
            <a:solidFill>
              <a:srgbClr val="FF66CC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070C0"/>
                </a:solidFill>
              </a:rPr>
              <a:t>Resolvedor</a:t>
            </a:r>
            <a:r>
              <a:rPr lang="en-US" i="0" dirty="0">
                <a:solidFill>
                  <a:srgbClr val="0070C0"/>
                </a:solidFill>
              </a:rPr>
              <a:t> (Res)</a:t>
            </a:r>
            <a:r>
              <a:rPr lang="en-US" b="1" i="0" dirty="0">
                <a:solidFill>
                  <a:srgbClr val="0070C0"/>
                </a:solidFill>
              </a:rPr>
              <a:t> </a:t>
            </a:r>
            <a:r>
              <a:rPr lang="en-US" b="1" i="0" dirty="0">
                <a:solidFill>
                  <a:srgbClr val="FF0000"/>
                </a:solidFill>
              </a:rPr>
              <a:t>urlib.net</a:t>
            </a:r>
          </a:p>
        </p:txBody>
      </p:sp>
      <p:sp>
        <p:nvSpPr>
          <p:cNvPr id="146" name="Texto Explicativo: Linha 145">
            <a:extLst>
              <a:ext uri="{FF2B5EF4-FFF2-40B4-BE49-F238E27FC236}">
                <a16:creationId xmlns:a16="http://schemas.microsoft.com/office/drawing/2014/main" id="{4FBB2132-5174-4D6D-9B94-96BD849E9F2C}"/>
              </a:ext>
            </a:extLst>
          </p:cNvPr>
          <p:cNvSpPr/>
          <p:nvPr/>
        </p:nvSpPr>
        <p:spPr bwMode="auto">
          <a:xfrm>
            <a:off x="2124835" y="2635184"/>
            <a:ext cx="1367045" cy="284284"/>
          </a:xfrm>
          <a:prstGeom prst="borderCallout1">
            <a:avLst>
              <a:gd name="adj1" fmla="val 100647"/>
              <a:gd name="adj2" fmla="val 49405"/>
              <a:gd name="adj3" fmla="val 193955"/>
              <a:gd name="adj4" fmla="val 59082"/>
            </a:avLst>
          </a:prstGeom>
          <a:solidFill>
            <a:srgbClr val="FFDDFF"/>
          </a:solidFill>
          <a:ln w="9525">
            <a:solidFill>
              <a:srgbClr val="FF66CC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FF0000"/>
                </a:solidFill>
              </a:rPr>
              <a:t>AMI</a:t>
            </a:r>
            <a:r>
              <a:rPr lang="pt-BR" i="0" dirty="0">
                <a:solidFill>
                  <a:srgbClr val="0070C0"/>
                </a:solidFill>
              </a:rPr>
              <a:t> / </a:t>
            </a:r>
            <a:r>
              <a:rPr lang="pt-BR" i="0" dirty="0">
                <a:solidFill>
                  <a:srgbClr val="00B050"/>
                </a:solidFill>
              </a:rPr>
              <a:t>NIC.br</a:t>
            </a:r>
            <a:endParaRPr lang="en-US" i="0" dirty="0">
              <a:solidFill>
                <a:srgbClr val="00B050"/>
              </a:solidFill>
            </a:endParaRPr>
          </a:p>
        </p:txBody>
      </p:sp>
      <p:sp>
        <p:nvSpPr>
          <p:cNvPr id="147" name="Texto Explicativo: Linha 146">
            <a:extLst>
              <a:ext uri="{FF2B5EF4-FFF2-40B4-BE49-F238E27FC236}">
                <a16:creationId xmlns:a16="http://schemas.microsoft.com/office/drawing/2014/main" id="{0E2A05E2-B3D0-4F46-9E5D-44D30102A90D}"/>
              </a:ext>
            </a:extLst>
          </p:cNvPr>
          <p:cNvSpPr/>
          <p:nvPr/>
        </p:nvSpPr>
        <p:spPr bwMode="auto">
          <a:xfrm>
            <a:off x="2469875" y="2076677"/>
            <a:ext cx="1450000" cy="305865"/>
          </a:xfrm>
          <a:prstGeom prst="borderCallout1">
            <a:avLst>
              <a:gd name="adj1" fmla="val 50820"/>
              <a:gd name="adj2" fmla="val 100655"/>
              <a:gd name="adj3" fmla="val 109253"/>
              <a:gd name="adj4" fmla="val 131287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FF0000"/>
                </a:solidFill>
              </a:rPr>
              <a:t>IBICT</a:t>
            </a:r>
            <a:r>
              <a:rPr lang="pt-BR" i="0" dirty="0">
                <a:solidFill>
                  <a:srgbClr val="0070C0"/>
                </a:solidFill>
              </a:rPr>
              <a:t> / </a:t>
            </a:r>
            <a:r>
              <a:rPr lang="pt-BR" i="0" dirty="0">
                <a:solidFill>
                  <a:srgbClr val="00B050"/>
                </a:solidFill>
              </a:rPr>
              <a:t>IBICT</a:t>
            </a:r>
            <a:endParaRPr lang="en-US" i="0" dirty="0">
              <a:solidFill>
                <a:srgbClr val="00B050"/>
              </a:solidFill>
            </a:endParaRPr>
          </a:p>
        </p:txBody>
      </p:sp>
      <p:sp>
        <p:nvSpPr>
          <p:cNvPr id="148" name="CaixaDeTexto 34">
            <a:extLst>
              <a:ext uri="{FF2B5EF4-FFF2-40B4-BE49-F238E27FC236}">
                <a16:creationId xmlns:a16="http://schemas.microsoft.com/office/drawing/2014/main" id="{8D53C46C-2026-40DE-AD38-09E625747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5647061"/>
            <a:ext cx="19442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i="0" dirty="0" err="1">
                <a:solidFill>
                  <a:srgbClr val="0070C0"/>
                </a:solidFill>
              </a:rPr>
              <a:t>Navegador</a:t>
            </a:r>
            <a:r>
              <a:rPr lang="en-US" b="1" i="0" dirty="0">
                <a:solidFill>
                  <a:srgbClr val="0070C0"/>
                </a:solidFill>
              </a:rPr>
              <a:t> de um </a:t>
            </a:r>
            <a:r>
              <a:rPr lang="en-US" b="1" i="0" dirty="0" err="1">
                <a:solidFill>
                  <a:srgbClr val="0070C0"/>
                </a:solidFill>
              </a:rPr>
              <a:t>usuário</a:t>
            </a:r>
            <a:r>
              <a:rPr lang="en-US" i="0" dirty="0">
                <a:solidFill>
                  <a:srgbClr val="0070C0"/>
                </a:solidFill>
              </a:rPr>
              <a:t> (N)</a:t>
            </a:r>
            <a:endParaRPr lang="en-US" b="1" i="0" dirty="0">
              <a:solidFill>
                <a:srgbClr val="0070C0"/>
              </a:solidFill>
            </a:endParaRPr>
          </a:p>
        </p:txBody>
      </p:sp>
      <p:grpSp>
        <p:nvGrpSpPr>
          <p:cNvPr id="149" name="Agrupar 148">
            <a:extLst>
              <a:ext uri="{FF2B5EF4-FFF2-40B4-BE49-F238E27FC236}">
                <a16:creationId xmlns:a16="http://schemas.microsoft.com/office/drawing/2014/main" id="{30CF09A2-B940-442C-85DF-0B02D8E58FF0}"/>
              </a:ext>
            </a:extLst>
          </p:cNvPr>
          <p:cNvGrpSpPr/>
          <p:nvPr/>
        </p:nvGrpSpPr>
        <p:grpSpPr>
          <a:xfrm>
            <a:off x="576000" y="1232932"/>
            <a:ext cx="6125811" cy="4230036"/>
            <a:chOff x="576000" y="884730"/>
            <a:chExt cx="6125811" cy="4230036"/>
          </a:xfrm>
        </p:grpSpPr>
        <p:cxnSp>
          <p:nvCxnSpPr>
            <p:cNvPr id="150" name="Conector reto 149">
              <a:extLst>
                <a:ext uri="{FF2B5EF4-FFF2-40B4-BE49-F238E27FC236}">
                  <a16:creationId xmlns:a16="http://schemas.microsoft.com/office/drawing/2014/main" id="{021978E1-A5D2-4525-81B7-630BF65787F3}"/>
                </a:ext>
              </a:extLst>
            </p:cNvPr>
            <p:cNvCxnSpPr>
              <a:cxnSpLocks/>
            </p:cNvCxnSpPr>
            <p:nvPr/>
          </p:nvCxnSpPr>
          <p:spPr bwMode="auto">
            <a:xfrm rot="-2160000">
              <a:off x="3141236" y="3009786"/>
              <a:ext cx="1418089" cy="2706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51" name="Conector reto 150">
              <a:extLst>
                <a:ext uri="{FF2B5EF4-FFF2-40B4-BE49-F238E27FC236}">
                  <a16:creationId xmlns:a16="http://schemas.microsoft.com/office/drawing/2014/main" id="{9876765C-D614-44AC-B911-EB238919F4CA}"/>
                </a:ext>
              </a:extLst>
            </p:cNvPr>
            <p:cNvCxnSpPr>
              <a:cxnSpLocks/>
              <a:endCxn id="167" idx="2"/>
            </p:cNvCxnSpPr>
            <p:nvPr/>
          </p:nvCxnSpPr>
          <p:spPr bwMode="auto">
            <a:xfrm>
              <a:off x="4858262" y="2280059"/>
              <a:ext cx="928144" cy="2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52" name="Conector reto 151">
              <a:extLst>
                <a:ext uri="{FF2B5EF4-FFF2-40B4-BE49-F238E27FC236}">
                  <a16:creationId xmlns:a16="http://schemas.microsoft.com/office/drawing/2014/main" id="{03D30D56-EAA8-48BE-9CB1-70FDDC4A976A}"/>
                </a:ext>
              </a:extLst>
            </p:cNvPr>
            <p:cNvCxnSpPr>
              <a:cxnSpLocks/>
              <a:stCxn id="153" idx="6"/>
            </p:cNvCxnSpPr>
            <p:nvPr/>
          </p:nvCxnSpPr>
          <p:spPr bwMode="auto">
            <a:xfrm flipV="1">
              <a:off x="3977960" y="3434520"/>
              <a:ext cx="718758" cy="5820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53" name="Elipse 152">
              <a:extLst>
                <a:ext uri="{FF2B5EF4-FFF2-40B4-BE49-F238E27FC236}">
                  <a16:creationId xmlns:a16="http://schemas.microsoft.com/office/drawing/2014/main" id="{ECC644F3-706C-419B-84C3-A2D6D689B11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573960" y="2738340"/>
              <a:ext cx="1404000" cy="1404000"/>
            </a:xfrm>
            <a:prstGeom prst="ellipse">
              <a:avLst/>
            </a:prstGeom>
            <a:solidFill>
              <a:srgbClr val="FFDDFF"/>
            </a:solidFill>
            <a:ln w="9525">
              <a:solidFill>
                <a:srgbClr val="FF66CC"/>
              </a:solidFill>
              <a:miter lim="800000"/>
              <a:headEnd/>
              <a:tailEnd/>
            </a:ln>
          </p:spPr>
          <p:txBody>
            <a:bodyPr rtlCol="0" anchor="t" anchorCtr="0"/>
            <a:lstStyle/>
            <a:p>
              <a:pPr algn="ctr"/>
              <a:r>
                <a:rPr lang="pt-BR" i="0" dirty="0">
                  <a:solidFill>
                    <a:srgbClr val="0070C0"/>
                  </a:solidFill>
                </a:rPr>
                <a:t>Res</a:t>
              </a:r>
            </a:p>
          </p:txBody>
        </p:sp>
        <p:cxnSp>
          <p:nvCxnSpPr>
            <p:cNvPr id="154" name="Conector reto 153">
              <a:extLst>
                <a:ext uri="{FF2B5EF4-FFF2-40B4-BE49-F238E27FC236}">
                  <a16:creationId xmlns:a16="http://schemas.microsoft.com/office/drawing/2014/main" id="{8C443097-2CED-47AA-96DF-F2F5394A984D}"/>
                </a:ext>
              </a:extLst>
            </p:cNvPr>
            <p:cNvCxnSpPr>
              <a:cxnSpLocks/>
              <a:stCxn id="155" idx="6"/>
              <a:endCxn id="153" idx="2"/>
            </p:cNvCxnSpPr>
            <p:nvPr/>
          </p:nvCxnSpPr>
          <p:spPr bwMode="auto">
            <a:xfrm>
              <a:off x="1728000" y="3435298"/>
              <a:ext cx="845960" cy="5042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55" name="Elipse 154">
              <a:extLst>
                <a:ext uri="{FF2B5EF4-FFF2-40B4-BE49-F238E27FC236}">
                  <a16:creationId xmlns:a16="http://schemas.microsoft.com/office/drawing/2014/main" id="{29FD430C-FD1A-4882-A44A-22641CF2D9E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6000" y="2859298"/>
              <a:ext cx="1152000" cy="1152000"/>
            </a:xfrm>
            <a:prstGeom prst="ellipse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grpSp>
          <p:nvGrpSpPr>
            <p:cNvPr id="156" name="Agrupar 155">
              <a:extLst>
                <a:ext uri="{FF2B5EF4-FFF2-40B4-BE49-F238E27FC236}">
                  <a16:creationId xmlns:a16="http://schemas.microsoft.com/office/drawing/2014/main" id="{422C81B7-6B53-4945-8538-B996F1A6B755}"/>
                </a:ext>
              </a:extLst>
            </p:cNvPr>
            <p:cNvGrpSpPr/>
            <p:nvPr/>
          </p:nvGrpSpPr>
          <p:grpSpPr>
            <a:xfrm>
              <a:off x="4342468" y="4034766"/>
              <a:ext cx="1304522" cy="1080000"/>
              <a:chOff x="5012157" y="4073392"/>
              <a:chExt cx="1304522" cy="1080000"/>
            </a:xfrm>
          </p:grpSpPr>
          <p:sp>
            <p:nvSpPr>
              <p:cNvPr id="195" name="Elipse 194">
                <a:extLst>
                  <a:ext uri="{FF2B5EF4-FFF2-40B4-BE49-F238E27FC236}">
                    <a16:creationId xmlns:a16="http://schemas.microsoft.com/office/drawing/2014/main" id="{D8BE5E68-A3AE-4DDC-9741-865B62782E5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96" name="Elipse 195">
                <a:extLst>
                  <a:ext uri="{FF2B5EF4-FFF2-40B4-BE49-F238E27FC236}">
                    <a16:creationId xmlns:a16="http://schemas.microsoft.com/office/drawing/2014/main" id="{4D29B0AD-CC58-42D5-8C34-914E751294F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B1DFFF"/>
              </a:solidFill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pt-BR" i="0" dirty="0">
                  <a:solidFill>
                    <a:srgbClr val="003050"/>
                  </a:solidFill>
                </a:endParaRPr>
              </a:p>
            </p:txBody>
          </p:sp>
          <p:cxnSp>
            <p:nvCxnSpPr>
              <p:cNvPr id="197" name="Conector de Seta Reta 196">
                <a:extLst>
                  <a:ext uri="{FF2B5EF4-FFF2-40B4-BE49-F238E27FC236}">
                    <a16:creationId xmlns:a16="http://schemas.microsoft.com/office/drawing/2014/main" id="{4F9B8964-6622-4F64-A3C0-1E06162DBF93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157" name="Elipse 156">
              <a:extLst>
                <a:ext uri="{FF2B5EF4-FFF2-40B4-BE49-F238E27FC236}">
                  <a16:creationId xmlns:a16="http://schemas.microsoft.com/office/drawing/2014/main" id="{465D295F-9CC0-4177-A1E2-3B548D3B3844}"/>
                </a:ext>
              </a:extLst>
            </p:cNvPr>
            <p:cNvSpPr>
              <a:spLocks noChangeAspect="1"/>
            </p:cNvSpPr>
            <p:nvPr/>
          </p:nvSpPr>
          <p:spPr bwMode="auto">
            <a:xfrm rot="19440000">
              <a:off x="5551931" y="1317446"/>
              <a:ext cx="540000" cy="540000"/>
            </a:xfrm>
            <a:prstGeom prst="ellipse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sp>
          <p:nvSpPr>
            <p:cNvPr id="158" name="Elipse 157">
              <a:extLst>
                <a:ext uri="{FF2B5EF4-FFF2-40B4-BE49-F238E27FC236}">
                  <a16:creationId xmlns:a16="http://schemas.microsoft.com/office/drawing/2014/main" id="{0091A323-6CDF-493F-9473-FB594911790F}"/>
                </a:ext>
              </a:extLst>
            </p:cNvPr>
            <p:cNvSpPr>
              <a:spLocks noChangeAspect="1"/>
            </p:cNvSpPr>
            <p:nvPr/>
          </p:nvSpPr>
          <p:spPr bwMode="auto">
            <a:xfrm rot="19500000" flipV="1">
              <a:off x="4323220" y="1740061"/>
              <a:ext cx="1080000" cy="1080000"/>
            </a:xfrm>
            <a:prstGeom prst="ellipse">
              <a:avLst/>
            </a:prstGeom>
            <a:solidFill>
              <a:srgbClr val="B1DFFF"/>
            </a:solidFill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sp>
          <p:nvSpPr>
            <p:cNvPr id="159" name="Elipse 158">
              <a:extLst>
                <a:ext uri="{FF2B5EF4-FFF2-40B4-BE49-F238E27FC236}">
                  <a16:creationId xmlns:a16="http://schemas.microsoft.com/office/drawing/2014/main" id="{D4AEED42-CDC7-40D1-A316-689409AE960E}"/>
                </a:ext>
              </a:extLst>
            </p:cNvPr>
            <p:cNvSpPr>
              <a:spLocks noChangeAspect="1"/>
            </p:cNvSpPr>
            <p:nvPr/>
          </p:nvSpPr>
          <p:spPr bwMode="auto">
            <a:xfrm rot="17280000">
              <a:off x="4972050" y="884730"/>
              <a:ext cx="540000" cy="540000"/>
            </a:xfrm>
            <a:prstGeom prst="ellipse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sp>
          <p:nvSpPr>
            <p:cNvPr id="160" name="Arco 159">
              <a:extLst>
                <a:ext uri="{FF2B5EF4-FFF2-40B4-BE49-F238E27FC236}">
                  <a16:creationId xmlns:a16="http://schemas.microsoft.com/office/drawing/2014/main" id="{FA4638C4-5F7C-4CC4-BC0C-F554AF97B0E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79654" y="1104715"/>
              <a:ext cx="2376000" cy="2376000"/>
            </a:xfrm>
            <a:prstGeom prst="arc">
              <a:avLst>
                <a:gd name="adj1" fmla="val 20186790"/>
                <a:gd name="adj2" fmla="val 20814840"/>
              </a:avLst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497A"/>
                </a:solidFill>
                <a:effectLst/>
                <a:latin typeface="Arial" charset="0"/>
              </a:endParaRPr>
            </a:p>
          </p:txBody>
        </p:sp>
        <p:grpSp>
          <p:nvGrpSpPr>
            <p:cNvPr id="161" name="Agrupar 160">
              <a:extLst>
                <a:ext uri="{FF2B5EF4-FFF2-40B4-BE49-F238E27FC236}">
                  <a16:creationId xmlns:a16="http://schemas.microsoft.com/office/drawing/2014/main" id="{C4A11F49-F181-487E-8790-D177DB0E5F25}"/>
                </a:ext>
              </a:extLst>
            </p:cNvPr>
            <p:cNvGrpSpPr/>
            <p:nvPr/>
          </p:nvGrpSpPr>
          <p:grpSpPr>
            <a:xfrm rot="-1500000">
              <a:off x="4682350" y="2841708"/>
              <a:ext cx="1304522" cy="1080000"/>
              <a:chOff x="5012157" y="4073392"/>
              <a:chExt cx="1304522" cy="1080000"/>
            </a:xfrm>
          </p:grpSpPr>
          <p:cxnSp>
            <p:nvCxnSpPr>
              <p:cNvPr id="191" name="Conector reto 190">
                <a:extLst>
                  <a:ext uri="{FF2B5EF4-FFF2-40B4-BE49-F238E27FC236}">
                    <a16:creationId xmlns:a16="http://schemas.microsoft.com/office/drawing/2014/main" id="{2DCC2779-6A3E-4AD6-8D6D-D2806A3882C9}"/>
                  </a:ext>
                </a:extLst>
              </p:cNvPr>
              <p:cNvCxnSpPr>
                <a:cxnSpLocks/>
                <a:stCxn id="193" idx="2"/>
                <a:endCxn id="192" idx="4"/>
              </p:cNvCxnSpPr>
              <p:nvPr/>
            </p:nvCxnSpPr>
            <p:spPr bwMode="auto">
              <a:xfrm flipV="1">
                <a:off x="5012157" y="4611816"/>
                <a:ext cx="1081322" cy="1576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192" name="Elipse 191">
                <a:extLst>
                  <a:ext uri="{FF2B5EF4-FFF2-40B4-BE49-F238E27FC236}">
                    <a16:creationId xmlns:a16="http://schemas.microsoft.com/office/drawing/2014/main" id="{1C342232-1FF6-4070-9CE0-021C3D62A97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93" name="Elipse 192">
                <a:extLst>
                  <a:ext uri="{FF2B5EF4-FFF2-40B4-BE49-F238E27FC236}">
                    <a16:creationId xmlns:a16="http://schemas.microsoft.com/office/drawing/2014/main" id="{863F5DC6-171D-4F58-899D-41547CB1008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B1DFFF"/>
              </a:solidFill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pt-BR" i="0" dirty="0">
                  <a:solidFill>
                    <a:srgbClr val="003050"/>
                  </a:solidFill>
                </a:endParaRPr>
              </a:p>
            </p:txBody>
          </p:sp>
          <p:cxnSp>
            <p:nvCxnSpPr>
              <p:cNvPr id="194" name="Conector de Seta Reta 193">
                <a:extLst>
                  <a:ext uri="{FF2B5EF4-FFF2-40B4-BE49-F238E27FC236}">
                    <a16:creationId xmlns:a16="http://schemas.microsoft.com/office/drawing/2014/main" id="{9E4C48B8-C06F-47D6-AC8F-B5882746868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cxnSp>
          <p:nvCxnSpPr>
            <p:cNvPr id="162" name="Conector reto 161">
              <a:extLst>
                <a:ext uri="{FF2B5EF4-FFF2-40B4-BE49-F238E27FC236}">
                  <a16:creationId xmlns:a16="http://schemas.microsoft.com/office/drawing/2014/main" id="{9F22B48A-D7EB-4F1F-8670-070F004C6D0F}"/>
                </a:ext>
              </a:extLst>
            </p:cNvPr>
            <p:cNvCxnSpPr>
              <a:cxnSpLocks/>
              <a:endCxn id="169" idx="2"/>
            </p:cNvCxnSpPr>
            <p:nvPr/>
          </p:nvCxnSpPr>
          <p:spPr bwMode="auto">
            <a:xfrm>
              <a:off x="5769550" y="3427473"/>
              <a:ext cx="392261" cy="6192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63" name="Conector reto 162">
              <a:extLst>
                <a:ext uri="{FF2B5EF4-FFF2-40B4-BE49-F238E27FC236}">
                  <a16:creationId xmlns:a16="http://schemas.microsoft.com/office/drawing/2014/main" id="{28D888C0-F51B-440C-8C12-9FAE5BB0D82B}"/>
                </a:ext>
              </a:extLst>
            </p:cNvPr>
            <p:cNvCxnSpPr>
              <a:cxnSpLocks/>
              <a:stCxn id="158" idx="6"/>
              <a:endCxn id="157" idx="2"/>
            </p:cNvCxnSpPr>
            <p:nvPr/>
          </p:nvCxnSpPr>
          <p:spPr bwMode="auto">
            <a:xfrm flipV="1">
              <a:off x="5305562" y="1746148"/>
              <a:ext cx="297934" cy="224182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64" name="Conector reto 163">
              <a:extLst>
                <a:ext uri="{FF2B5EF4-FFF2-40B4-BE49-F238E27FC236}">
                  <a16:creationId xmlns:a16="http://schemas.microsoft.com/office/drawing/2014/main" id="{5BC825A8-0579-41A5-8AF9-B513F173F80E}"/>
                </a:ext>
              </a:extLst>
            </p:cNvPr>
            <p:cNvCxnSpPr>
              <a:cxnSpLocks/>
              <a:endCxn id="159" idx="2"/>
            </p:cNvCxnSpPr>
            <p:nvPr/>
          </p:nvCxnSpPr>
          <p:spPr bwMode="auto">
            <a:xfrm flipV="1">
              <a:off x="5030850" y="1411515"/>
              <a:ext cx="127765" cy="355604"/>
            </a:xfrm>
            <a:prstGeom prst="line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grpSp>
          <p:nvGrpSpPr>
            <p:cNvPr id="165" name="Agrupar 164">
              <a:extLst>
                <a:ext uri="{FF2B5EF4-FFF2-40B4-BE49-F238E27FC236}">
                  <a16:creationId xmlns:a16="http://schemas.microsoft.com/office/drawing/2014/main" id="{2D556DEF-2671-4A52-9ED2-DC04C3A37D2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771800" y="3284984"/>
              <a:ext cx="1008000" cy="329989"/>
              <a:chOff x="5218572" y="2905629"/>
              <a:chExt cx="3464652" cy="1134201"/>
            </a:xfrm>
          </p:grpSpPr>
          <p:sp>
            <p:nvSpPr>
              <p:cNvPr id="189" name="Trapezoide 188">
                <a:extLst>
                  <a:ext uri="{FF2B5EF4-FFF2-40B4-BE49-F238E27FC236}">
                    <a16:creationId xmlns:a16="http://schemas.microsoft.com/office/drawing/2014/main" id="{C8035C07-BDC1-4747-82B4-54E3C651CC1F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90" name="Retângulo 189">
                <a:extLst>
                  <a:ext uri="{FF2B5EF4-FFF2-40B4-BE49-F238E27FC236}">
                    <a16:creationId xmlns:a16="http://schemas.microsoft.com/office/drawing/2014/main" id="{C304CB4A-A520-4213-8C14-721AA6A2200C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166" name="Agrupar 165">
              <a:extLst>
                <a:ext uri="{FF2B5EF4-FFF2-40B4-BE49-F238E27FC236}">
                  <a16:creationId xmlns:a16="http://schemas.microsoft.com/office/drawing/2014/main" id="{C33A9EA5-DCA8-492F-9599-18C8A39268E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67220" y="2132859"/>
              <a:ext cx="792000" cy="259279"/>
              <a:chOff x="5218572" y="2905628"/>
              <a:chExt cx="3464652" cy="1134202"/>
            </a:xfrm>
          </p:grpSpPr>
          <p:sp>
            <p:nvSpPr>
              <p:cNvPr id="187" name="Trapezoide 186">
                <a:extLst>
                  <a:ext uri="{FF2B5EF4-FFF2-40B4-BE49-F238E27FC236}">
                    <a16:creationId xmlns:a16="http://schemas.microsoft.com/office/drawing/2014/main" id="{62D2BC1C-7493-40AE-9DF4-82C0525B613A}"/>
                  </a:ext>
                </a:extLst>
              </p:cNvPr>
              <p:cNvSpPr/>
              <p:nvPr/>
            </p:nvSpPr>
            <p:spPr bwMode="auto">
              <a:xfrm>
                <a:off x="5218572" y="2905628"/>
                <a:ext cx="3464652" cy="852111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88" name="Retângulo 187">
                <a:extLst>
                  <a:ext uri="{FF2B5EF4-FFF2-40B4-BE49-F238E27FC236}">
                    <a16:creationId xmlns:a16="http://schemas.microsoft.com/office/drawing/2014/main" id="{48CE2A0D-64CE-4EE1-8C6B-0E55E627B2C6}"/>
                  </a:ext>
                </a:extLst>
              </p:cNvPr>
              <p:cNvSpPr/>
              <p:nvPr/>
            </p:nvSpPr>
            <p:spPr bwMode="auto">
              <a:xfrm>
                <a:off x="5218572" y="3717031"/>
                <a:ext cx="3464652" cy="322799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sp>
          <p:nvSpPr>
            <p:cNvPr id="167" name="Elipse 166">
              <a:extLst>
                <a:ext uri="{FF2B5EF4-FFF2-40B4-BE49-F238E27FC236}">
                  <a16:creationId xmlns:a16="http://schemas.microsoft.com/office/drawing/2014/main" id="{99C1D6EF-EC0B-44A3-A1F3-D04039B1AFA5}"/>
                </a:ext>
              </a:extLst>
            </p:cNvPr>
            <p:cNvSpPr>
              <a:spLocks noChangeAspect="1"/>
            </p:cNvSpPr>
            <p:nvPr/>
          </p:nvSpPr>
          <p:spPr bwMode="auto">
            <a:xfrm rot="21600000">
              <a:off x="5786406" y="2010061"/>
              <a:ext cx="540000" cy="540000"/>
            </a:xfrm>
            <a:prstGeom prst="ellipse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grpSp>
          <p:nvGrpSpPr>
            <p:cNvPr id="168" name="Agrupar 167">
              <a:extLst>
                <a:ext uri="{FF2B5EF4-FFF2-40B4-BE49-F238E27FC236}">
                  <a16:creationId xmlns:a16="http://schemas.microsoft.com/office/drawing/2014/main" id="{9DE26B66-7C1F-4B92-9C38-3E28E5B2BE0D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858406" y="2215239"/>
              <a:ext cx="396000" cy="129642"/>
              <a:chOff x="5218572" y="2905629"/>
              <a:chExt cx="3464652" cy="1134201"/>
            </a:xfrm>
          </p:grpSpPr>
          <p:sp>
            <p:nvSpPr>
              <p:cNvPr id="185" name="Trapezoide 184">
                <a:extLst>
                  <a:ext uri="{FF2B5EF4-FFF2-40B4-BE49-F238E27FC236}">
                    <a16:creationId xmlns:a16="http://schemas.microsoft.com/office/drawing/2014/main" id="{5E6AD530-B491-4468-902F-154CD7B6261D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86" name="Retângulo 185">
                <a:extLst>
                  <a:ext uri="{FF2B5EF4-FFF2-40B4-BE49-F238E27FC236}">
                    <a16:creationId xmlns:a16="http://schemas.microsoft.com/office/drawing/2014/main" id="{4773756E-39D7-4520-BA7B-E4F6C22A6255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sp>
          <p:nvSpPr>
            <p:cNvPr id="169" name="Elipse 168">
              <a:extLst>
                <a:ext uri="{FF2B5EF4-FFF2-40B4-BE49-F238E27FC236}">
                  <a16:creationId xmlns:a16="http://schemas.microsoft.com/office/drawing/2014/main" id="{89E85B3F-A5FA-45FD-B454-C16D8C73973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161811" y="3163665"/>
              <a:ext cx="540000" cy="540000"/>
            </a:xfrm>
            <a:prstGeom prst="ellipse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grpSp>
          <p:nvGrpSpPr>
            <p:cNvPr id="170" name="Agrupar 169">
              <a:extLst>
                <a:ext uri="{FF2B5EF4-FFF2-40B4-BE49-F238E27FC236}">
                  <a16:creationId xmlns:a16="http://schemas.microsoft.com/office/drawing/2014/main" id="{B07D80CB-E995-4A54-B96C-02C50EDB59D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233811" y="3381234"/>
              <a:ext cx="396000" cy="129642"/>
              <a:chOff x="5218572" y="2991961"/>
              <a:chExt cx="3464652" cy="1134201"/>
            </a:xfrm>
          </p:grpSpPr>
          <p:sp>
            <p:nvSpPr>
              <p:cNvPr id="183" name="Trapezoide 182">
                <a:extLst>
                  <a:ext uri="{FF2B5EF4-FFF2-40B4-BE49-F238E27FC236}">
                    <a16:creationId xmlns:a16="http://schemas.microsoft.com/office/drawing/2014/main" id="{07561A1D-0781-47C9-87C9-C11A21FA618A}"/>
                  </a:ext>
                </a:extLst>
              </p:cNvPr>
              <p:cNvSpPr/>
              <p:nvPr/>
            </p:nvSpPr>
            <p:spPr bwMode="auto">
              <a:xfrm>
                <a:off x="5218572" y="2991961"/>
                <a:ext cx="3464652" cy="852116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84" name="Retângulo 183">
                <a:extLst>
                  <a:ext uri="{FF2B5EF4-FFF2-40B4-BE49-F238E27FC236}">
                    <a16:creationId xmlns:a16="http://schemas.microsoft.com/office/drawing/2014/main" id="{5C7AC2B2-1644-45FD-AA86-0841A5250BDC}"/>
                  </a:ext>
                </a:extLst>
              </p:cNvPr>
              <p:cNvSpPr/>
              <p:nvPr/>
            </p:nvSpPr>
            <p:spPr bwMode="auto">
              <a:xfrm>
                <a:off x="5218572" y="3803361"/>
                <a:ext cx="3464652" cy="322801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171" name="Agrupar 170">
              <a:extLst>
                <a:ext uri="{FF2B5EF4-FFF2-40B4-BE49-F238E27FC236}">
                  <a16:creationId xmlns:a16="http://schemas.microsoft.com/office/drawing/2014/main" id="{CA9127EE-116A-44CF-9E52-83C02DA0E80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623931" y="1522625"/>
              <a:ext cx="396000" cy="129642"/>
              <a:chOff x="5218572" y="2905629"/>
              <a:chExt cx="3464652" cy="1134201"/>
            </a:xfrm>
          </p:grpSpPr>
          <p:sp>
            <p:nvSpPr>
              <p:cNvPr id="181" name="Trapezoide 180">
                <a:extLst>
                  <a:ext uri="{FF2B5EF4-FFF2-40B4-BE49-F238E27FC236}">
                    <a16:creationId xmlns:a16="http://schemas.microsoft.com/office/drawing/2014/main" id="{2438C5D9-302F-475A-9477-3716CA8BE9FE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82" name="Retângulo 181">
                <a:extLst>
                  <a:ext uri="{FF2B5EF4-FFF2-40B4-BE49-F238E27FC236}">
                    <a16:creationId xmlns:a16="http://schemas.microsoft.com/office/drawing/2014/main" id="{8B81C1EC-BEA5-4A40-82E1-13468305FAF9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172" name="Agrupar 171">
              <a:extLst>
                <a:ext uri="{FF2B5EF4-FFF2-40B4-BE49-F238E27FC236}">
                  <a16:creationId xmlns:a16="http://schemas.microsoft.com/office/drawing/2014/main" id="{A42C40D4-57C8-4848-9CDB-164AC65E805E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044050" y="1089909"/>
              <a:ext cx="396000" cy="129642"/>
              <a:chOff x="5218572" y="2905629"/>
              <a:chExt cx="3464652" cy="1134201"/>
            </a:xfrm>
          </p:grpSpPr>
          <p:sp>
            <p:nvSpPr>
              <p:cNvPr id="179" name="Trapezoide 178">
                <a:extLst>
                  <a:ext uri="{FF2B5EF4-FFF2-40B4-BE49-F238E27FC236}">
                    <a16:creationId xmlns:a16="http://schemas.microsoft.com/office/drawing/2014/main" id="{4FDDFF8D-39B4-49E7-B65A-F04012B703F8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80" name="Retângulo 179">
                <a:extLst>
                  <a:ext uri="{FF2B5EF4-FFF2-40B4-BE49-F238E27FC236}">
                    <a16:creationId xmlns:a16="http://schemas.microsoft.com/office/drawing/2014/main" id="{CEE49224-FA8F-4C61-B959-944473B6E21E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173" name="Agrupar 172">
              <a:extLst>
                <a:ext uri="{FF2B5EF4-FFF2-40B4-BE49-F238E27FC236}">
                  <a16:creationId xmlns:a16="http://schemas.microsoft.com/office/drawing/2014/main" id="{96A09FC6-2D4A-407A-B215-4347BEF778A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860120" y="3313737"/>
              <a:ext cx="792000" cy="259279"/>
              <a:chOff x="5218572" y="2905629"/>
              <a:chExt cx="3464652" cy="1134201"/>
            </a:xfrm>
          </p:grpSpPr>
          <p:sp>
            <p:nvSpPr>
              <p:cNvPr id="177" name="Trapezoide 176">
                <a:extLst>
                  <a:ext uri="{FF2B5EF4-FFF2-40B4-BE49-F238E27FC236}">
                    <a16:creationId xmlns:a16="http://schemas.microsoft.com/office/drawing/2014/main" id="{0450F068-528C-4F26-8CD3-78ACA3A98B6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78" name="Retângulo 177">
                <a:extLst>
                  <a:ext uri="{FF2B5EF4-FFF2-40B4-BE49-F238E27FC236}">
                    <a16:creationId xmlns:a16="http://schemas.microsoft.com/office/drawing/2014/main" id="{E76174A0-CC20-42B3-87C3-DEC7E940E0BB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  <p:grpSp>
          <p:nvGrpSpPr>
            <p:cNvPr id="174" name="Agrupar 173">
              <a:extLst>
                <a:ext uri="{FF2B5EF4-FFF2-40B4-BE49-F238E27FC236}">
                  <a16:creationId xmlns:a16="http://schemas.microsoft.com/office/drawing/2014/main" id="{98211E5F-E515-4E81-84D9-D59C033AED2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99992" y="4465865"/>
              <a:ext cx="792000" cy="259279"/>
              <a:chOff x="5218572" y="2905629"/>
              <a:chExt cx="3464652" cy="1134201"/>
            </a:xfrm>
          </p:grpSpPr>
          <p:sp>
            <p:nvSpPr>
              <p:cNvPr id="175" name="Trapezoide 174">
                <a:extLst>
                  <a:ext uri="{FF2B5EF4-FFF2-40B4-BE49-F238E27FC236}">
                    <a16:creationId xmlns:a16="http://schemas.microsoft.com/office/drawing/2014/main" id="{DA865E4E-36C5-4DA8-94BC-207AD6E277E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sp>
            <p:nvSpPr>
              <p:cNvPr id="176" name="Retângulo 175">
                <a:extLst>
                  <a:ext uri="{FF2B5EF4-FFF2-40B4-BE49-F238E27FC236}">
                    <a16:creationId xmlns:a16="http://schemas.microsoft.com/office/drawing/2014/main" id="{E7494B85-0836-42C9-B9F5-38120D1AFE56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</p:grpSp>
      </p:grpSp>
      <p:sp>
        <p:nvSpPr>
          <p:cNvPr id="198" name="Texto Explicativo: Linha 197">
            <a:extLst>
              <a:ext uri="{FF2B5EF4-FFF2-40B4-BE49-F238E27FC236}">
                <a16:creationId xmlns:a16="http://schemas.microsoft.com/office/drawing/2014/main" id="{B5EF41DC-7DED-451E-A88D-DA8EC72369B7}"/>
              </a:ext>
            </a:extLst>
          </p:cNvPr>
          <p:cNvSpPr/>
          <p:nvPr/>
        </p:nvSpPr>
        <p:spPr bwMode="auto">
          <a:xfrm>
            <a:off x="6142660" y="4331247"/>
            <a:ext cx="2160240" cy="305865"/>
          </a:xfrm>
          <a:prstGeom prst="borderCallout1">
            <a:avLst>
              <a:gd name="adj1" fmla="val 48329"/>
              <a:gd name="adj2" fmla="val 281"/>
              <a:gd name="adj3" fmla="val -65137"/>
              <a:gd name="adj4" fmla="val -23007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FF0000"/>
                </a:solidFill>
              </a:rPr>
              <a:t>Pesquisador 1</a:t>
            </a:r>
            <a:r>
              <a:rPr lang="pt-BR" i="0" dirty="0">
                <a:solidFill>
                  <a:srgbClr val="0070C0"/>
                </a:solidFill>
              </a:rPr>
              <a:t> / </a:t>
            </a:r>
            <a:r>
              <a:rPr lang="pt-BR" i="0" dirty="0">
                <a:solidFill>
                  <a:srgbClr val="00B050"/>
                </a:solidFill>
              </a:rPr>
              <a:t>INPE</a:t>
            </a:r>
            <a:endParaRPr lang="en-US" i="0" dirty="0">
              <a:solidFill>
                <a:srgbClr val="00B050"/>
              </a:solidFill>
            </a:endParaRPr>
          </a:p>
        </p:txBody>
      </p:sp>
      <p:sp>
        <p:nvSpPr>
          <p:cNvPr id="199" name="Texto Explicativo: Linha 198">
            <a:extLst>
              <a:ext uri="{FF2B5EF4-FFF2-40B4-BE49-F238E27FC236}">
                <a16:creationId xmlns:a16="http://schemas.microsoft.com/office/drawing/2014/main" id="{6E7B6318-94AA-4161-92FA-B3B2C9CDD4AE}"/>
              </a:ext>
            </a:extLst>
          </p:cNvPr>
          <p:cNvSpPr/>
          <p:nvPr/>
        </p:nvSpPr>
        <p:spPr bwMode="auto">
          <a:xfrm>
            <a:off x="6804248" y="3927580"/>
            <a:ext cx="2160240" cy="305865"/>
          </a:xfrm>
          <a:prstGeom prst="borderCallout1">
            <a:avLst>
              <a:gd name="adj1" fmla="val 48329"/>
              <a:gd name="adj2" fmla="val 281"/>
              <a:gd name="adj3" fmla="val 9602"/>
              <a:gd name="adj4" fmla="val -7134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FF0000"/>
                </a:solidFill>
              </a:rPr>
              <a:t>Pesquisador 2</a:t>
            </a:r>
            <a:r>
              <a:rPr lang="pt-BR" i="0" dirty="0">
                <a:solidFill>
                  <a:srgbClr val="0070C0"/>
                </a:solidFill>
              </a:rPr>
              <a:t> / </a:t>
            </a:r>
            <a:r>
              <a:rPr lang="pt-BR" i="0" dirty="0">
                <a:solidFill>
                  <a:srgbClr val="00B050"/>
                </a:solidFill>
              </a:rPr>
              <a:t>INPE</a:t>
            </a:r>
            <a:endParaRPr lang="en-US" i="0" dirty="0">
              <a:solidFill>
                <a:srgbClr val="00B050"/>
              </a:solidFill>
            </a:endParaRPr>
          </a:p>
        </p:txBody>
      </p:sp>
      <p:sp>
        <p:nvSpPr>
          <p:cNvPr id="200" name="Texto Explicativo: Linha 199">
            <a:extLst>
              <a:ext uri="{FF2B5EF4-FFF2-40B4-BE49-F238E27FC236}">
                <a16:creationId xmlns:a16="http://schemas.microsoft.com/office/drawing/2014/main" id="{ADCF9C94-4859-4B92-A47E-1A0C44450B8F}"/>
              </a:ext>
            </a:extLst>
          </p:cNvPr>
          <p:cNvSpPr/>
          <p:nvPr/>
        </p:nvSpPr>
        <p:spPr bwMode="auto">
          <a:xfrm>
            <a:off x="6752393" y="1419352"/>
            <a:ext cx="1618822" cy="340365"/>
          </a:xfrm>
          <a:prstGeom prst="borderCallout1">
            <a:avLst>
              <a:gd name="adj1" fmla="val 48329"/>
              <a:gd name="adj2" fmla="val 281"/>
              <a:gd name="adj3" fmla="val 47529"/>
              <a:gd name="adj4" fmla="val -76726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 err="1">
                <a:solidFill>
                  <a:srgbClr val="FF0000"/>
                </a:solidFill>
              </a:rPr>
              <a:t>Univap</a:t>
            </a:r>
            <a:r>
              <a:rPr lang="pt-BR" i="0" dirty="0">
                <a:solidFill>
                  <a:srgbClr val="0070C0"/>
                </a:solidFill>
              </a:rPr>
              <a:t> / </a:t>
            </a:r>
            <a:r>
              <a:rPr lang="pt-BR" i="0" dirty="0">
                <a:solidFill>
                  <a:srgbClr val="00B050"/>
                </a:solidFill>
              </a:rPr>
              <a:t>IBICT</a:t>
            </a:r>
          </a:p>
        </p:txBody>
      </p:sp>
      <p:sp>
        <p:nvSpPr>
          <p:cNvPr id="201" name="Texto Explicativo: Linha 200">
            <a:extLst>
              <a:ext uri="{FF2B5EF4-FFF2-40B4-BE49-F238E27FC236}">
                <a16:creationId xmlns:a16="http://schemas.microsoft.com/office/drawing/2014/main" id="{1BB18060-0DA7-411D-81D3-568964621EEF}"/>
              </a:ext>
            </a:extLst>
          </p:cNvPr>
          <p:cNvSpPr/>
          <p:nvPr/>
        </p:nvSpPr>
        <p:spPr bwMode="auto">
          <a:xfrm>
            <a:off x="6890577" y="1892449"/>
            <a:ext cx="1350554" cy="305865"/>
          </a:xfrm>
          <a:prstGeom prst="borderCallout1">
            <a:avLst>
              <a:gd name="adj1" fmla="val 48329"/>
              <a:gd name="adj2" fmla="val 281"/>
              <a:gd name="adj3" fmla="val 78188"/>
              <a:gd name="adj4" fmla="val -19463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FF0000"/>
                </a:solidFill>
              </a:rPr>
              <a:t>INPE</a:t>
            </a:r>
            <a:r>
              <a:rPr lang="pt-BR" i="0" dirty="0">
                <a:solidFill>
                  <a:srgbClr val="0070C0"/>
                </a:solidFill>
              </a:rPr>
              <a:t> / </a:t>
            </a:r>
            <a:r>
              <a:rPr lang="pt-BR" i="0" dirty="0">
                <a:solidFill>
                  <a:srgbClr val="00B050"/>
                </a:solidFill>
              </a:rPr>
              <a:t>INPE</a:t>
            </a:r>
            <a:endParaRPr lang="en-US" i="0" dirty="0">
              <a:solidFill>
                <a:srgbClr val="00B050"/>
              </a:solidFill>
            </a:endParaRPr>
          </a:p>
        </p:txBody>
      </p:sp>
      <p:sp>
        <p:nvSpPr>
          <p:cNvPr id="202" name="CaixaDeTexto 201">
            <a:extLst>
              <a:ext uri="{FF2B5EF4-FFF2-40B4-BE49-F238E27FC236}">
                <a16:creationId xmlns:a16="http://schemas.microsoft.com/office/drawing/2014/main" id="{09F933DB-AF4E-4141-900C-854E6441D510}"/>
              </a:ext>
            </a:extLst>
          </p:cNvPr>
          <p:cNvSpPr txBox="1"/>
          <p:nvPr/>
        </p:nvSpPr>
        <p:spPr>
          <a:xfrm>
            <a:off x="6175400" y="173578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i="0" dirty="0"/>
              <a:t>1</a:t>
            </a:r>
            <a:endParaRPr lang="en-GB" sz="1400" i="0" dirty="0"/>
          </a:p>
        </p:txBody>
      </p:sp>
      <p:sp>
        <p:nvSpPr>
          <p:cNvPr id="203" name="CaixaDeTexto 202">
            <a:extLst>
              <a:ext uri="{FF2B5EF4-FFF2-40B4-BE49-F238E27FC236}">
                <a16:creationId xmlns:a16="http://schemas.microsoft.com/office/drawing/2014/main" id="{8424318A-6C29-41FE-8489-3A953CEF388B}"/>
              </a:ext>
            </a:extLst>
          </p:cNvPr>
          <p:cNvSpPr txBox="1"/>
          <p:nvPr/>
        </p:nvSpPr>
        <p:spPr>
          <a:xfrm>
            <a:off x="6296569" y="2349390"/>
            <a:ext cx="38343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pt-BR" sz="1400" i="0" dirty="0"/>
              <a:t>15</a:t>
            </a:r>
            <a:endParaRPr lang="en-GB" sz="1400" i="0" dirty="0"/>
          </a:p>
        </p:txBody>
      </p:sp>
      <p:sp>
        <p:nvSpPr>
          <p:cNvPr id="204" name="Texto Explicativo: Linha 203">
            <a:extLst>
              <a:ext uri="{FF2B5EF4-FFF2-40B4-BE49-F238E27FC236}">
                <a16:creationId xmlns:a16="http://schemas.microsoft.com/office/drawing/2014/main" id="{52532DB3-9D63-4758-8074-CBA32B786C56}"/>
              </a:ext>
            </a:extLst>
          </p:cNvPr>
          <p:cNvSpPr/>
          <p:nvPr/>
        </p:nvSpPr>
        <p:spPr bwMode="auto">
          <a:xfrm>
            <a:off x="6012160" y="5061875"/>
            <a:ext cx="1475390" cy="305865"/>
          </a:xfrm>
          <a:prstGeom prst="borderCallout1">
            <a:avLst>
              <a:gd name="adj1" fmla="val 48329"/>
              <a:gd name="adj2" fmla="val 281"/>
              <a:gd name="adj3" fmla="val 4618"/>
              <a:gd name="adj4" fmla="val -43990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FF0000"/>
                </a:solidFill>
              </a:rPr>
              <a:t>SBC</a:t>
            </a:r>
            <a:r>
              <a:rPr lang="pt-BR" i="0" dirty="0">
                <a:solidFill>
                  <a:srgbClr val="0070C0"/>
                </a:solidFill>
              </a:rPr>
              <a:t> / </a:t>
            </a:r>
            <a:r>
              <a:rPr lang="pt-BR" i="0" dirty="0">
                <a:solidFill>
                  <a:srgbClr val="00B050"/>
                </a:solidFill>
              </a:rPr>
              <a:t>INPE</a:t>
            </a:r>
            <a:endParaRPr lang="en-US" i="0" dirty="0">
              <a:solidFill>
                <a:srgbClr val="00B050"/>
              </a:solidFill>
            </a:endParaRPr>
          </a:p>
        </p:txBody>
      </p:sp>
      <p:grpSp>
        <p:nvGrpSpPr>
          <p:cNvPr id="206" name="Agrupar 205">
            <a:extLst>
              <a:ext uri="{FF2B5EF4-FFF2-40B4-BE49-F238E27FC236}">
                <a16:creationId xmlns:a16="http://schemas.microsoft.com/office/drawing/2014/main" id="{859CC9CA-75CF-4E8C-A09B-880C8F9C6AE6}"/>
              </a:ext>
            </a:extLst>
          </p:cNvPr>
          <p:cNvGrpSpPr>
            <a:grpSpLocks noChangeAspect="1"/>
          </p:cNvGrpSpPr>
          <p:nvPr/>
        </p:nvGrpSpPr>
        <p:grpSpPr>
          <a:xfrm>
            <a:off x="738000" y="3497734"/>
            <a:ext cx="828000" cy="573862"/>
            <a:chOff x="2952750" y="2291852"/>
            <a:chExt cx="3246318" cy="2249899"/>
          </a:xfrm>
        </p:grpSpPr>
        <p:grpSp>
          <p:nvGrpSpPr>
            <p:cNvPr id="207" name="Agrupar 206">
              <a:extLst>
                <a:ext uri="{FF2B5EF4-FFF2-40B4-BE49-F238E27FC236}">
                  <a16:creationId xmlns:a16="http://schemas.microsoft.com/office/drawing/2014/main" id="{2D964F4D-DB7D-4EE6-8B33-07E2A71116E2}"/>
                </a:ext>
              </a:extLst>
            </p:cNvPr>
            <p:cNvGrpSpPr/>
            <p:nvPr/>
          </p:nvGrpSpPr>
          <p:grpSpPr>
            <a:xfrm>
              <a:off x="3287885" y="2291852"/>
              <a:ext cx="2578400" cy="1614670"/>
              <a:chOff x="166848" y="805413"/>
              <a:chExt cx="2578400" cy="1614670"/>
            </a:xfrm>
          </p:grpSpPr>
          <p:sp>
            <p:nvSpPr>
              <p:cNvPr id="210" name="Retângulo: Cantos Arredondados 209">
                <a:extLst>
                  <a:ext uri="{FF2B5EF4-FFF2-40B4-BE49-F238E27FC236}">
                    <a16:creationId xmlns:a16="http://schemas.microsoft.com/office/drawing/2014/main" id="{8E3009F4-000F-4F3C-AC55-F304C1796F24}"/>
                  </a:ext>
                </a:extLst>
              </p:cNvPr>
              <p:cNvSpPr/>
              <p:nvPr/>
            </p:nvSpPr>
            <p:spPr bwMode="auto">
              <a:xfrm>
                <a:off x="166848" y="805413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GB" i="0" dirty="0">
                  <a:solidFill>
                    <a:srgbClr val="003050"/>
                  </a:solidFill>
                </a:endParaRPr>
              </a:p>
            </p:txBody>
          </p:sp>
          <p:pic>
            <p:nvPicPr>
              <p:cNvPr id="211" name="Imagem 210">
                <a:extLst>
                  <a:ext uri="{FF2B5EF4-FFF2-40B4-BE49-F238E27FC236}">
                    <a16:creationId xmlns:a16="http://schemas.microsoft.com/office/drawing/2014/main" id="{6769B95D-4774-4A18-81BF-772ACAAA993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2" y="900000"/>
                <a:ext cx="2412000" cy="1362747"/>
              </a:xfrm>
              <a:prstGeom prst="rect">
                <a:avLst/>
              </a:prstGeom>
            </p:spPr>
          </p:pic>
        </p:grpSp>
        <p:sp>
          <p:nvSpPr>
            <p:cNvPr id="208" name="Trapezoide 207">
              <a:extLst>
                <a:ext uri="{FF2B5EF4-FFF2-40B4-BE49-F238E27FC236}">
                  <a16:creationId xmlns:a16="http://schemas.microsoft.com/office/drawing/2014/main" id="{8E9FD8E2-E95B-4FD9-AA47-C1AE415DF459}"/>
                </a:ext>
              </a:extLst>
            </p:cNvPr>
            <p:cNvSpPr/>
            <p:nvPr/>
          </p:nvSpPr>
          <p:spPr bwMode="auto">
            <a:xfrm>
              <a:off x="2952750" y="3913168"/>
              <a:ext cx="3246318" cy="575248"/>
            </a:xfrm>
            <a:prstGeom prst="trapezoid">
              <a:avLst>
                <a:gd name="adj" fmla="val 56663"/>
              </a:avLst>
            </a:prstGeom>
            <a:solidFill>
              <a:schemeClr val="tx1">
                <a:lumMod val="75000"/>
                <a:lumOff val="2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3050"/>
                </a:solidFill>
              </a:endParaRPr>
            </a:p>
          </p:txBody>
        </p:sp>
        <p:sp>
          <p:nvSpPr>
            <p:cNvPr id="209" name="Retângulo: Cantos Arredondados 208">
              <a:extLst>
                <a:ext uri="{FF2B5EF4-FFF2-40B4-BE49-F238E27FC236}">
                  <a16:creationId xmlns:a16="http://schemas.microsoft.com/office/drawing/2014/main" id="{9AD8707B-2B0C-4CB8-887F-1F7363BB932F}"/>
                </a:ext>
              </a:extLst>
            </p:cNvPr>
            <p:cNvSpPr/>
            <p:nvPr/>
          </p:nvSpPr>
          <p:spPr bwMode="auto">
            <a:xfrm>
              <a:off x="2952750" y="4477008"/>
              <a:ext cx="3229586" cy="64743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3050"/>
                </a:solidFill>
              </a:endParaRPr>
            </a:p>
          </p:txBody>
        </p:sp>
      </p:grpSp>
      <p:sp>
        <p:nvSpPr>
          <p:cNvPr id="212" name="Texto Explicativo: Linha 211">
            <a:extLst>
              <a:ext uri="{FF2B5EF4-FFF2-40B4-BE49-F238E27FC236}">
                <a16:creationId xmlns:a16="http://schemas.microsoft.com/office/drawing/2014/main" id="{87AE9071-4742-4053-A4FC-BD191B5D54BF}"/>
              </a:ext>
            </a:extLst>
          </p:cNvPr>
          <p:cNvSpPr/>
          <p:nvPr/>
        </p:nvSpPr>
        <p:spPr bwMode="auto">
          <a:xfrm>
            <a:off x="629816" y="1322935"/>
            <a:ext cx="2376264" cy="305865"/>
          </a:xfrm>
          <a:prstGeom prst="borderCallout1">
            <a:avLst>
              <a:gd name="adj1" fmla="val 48329"/>
              <a:gd name="adj2" fmla="val 281"/>
              <a:gd name="adj3" fmla="val 46971"/>
              <a:gd name="adj4" fmla="val 530"/>
            </a:avLst>
          </a:prstGeom>
          <a:solidFill>
            <a:srgbClr val="C1E6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r>
              <a:rPr lang="pt-BR" i="0" dirty="0">
                <a:solidFill>
                  <a:srgbClr val="FF0000"/>
                </a:solidFill>
              </a:rPr>
              <a:t>Operador</a:t>
            </a:r>
            <a:r>
              <a:rPr lang="pt-BR" i="0" dirty="0">
                <a:solidFill>
                  <a:srgbClr val="0070C0"/>
                </a:solidFill>
              </a:rPr>
              <a:t> / </a:t>
            </a:r>
            <a:r>
              <a:rPr lang="pt-BR" i="0" dirty="0">
                <a:solidFill>
                  <a:srgbClr val="00B050"/>
                </a:solidFill>
              </a:rPr>
              <a:t>Hospedeiro</a:t>
            </a:r>
            <a:endParaRPr lang="en-US" i="0" dirty="0">
              <a:solidFill>
                <a:srgbClr val="00B050"/>
              </a:solidFill>
            </a:endParaRPr>
          </a:p>
        </p:txBody>
      </p:sp>
      <p:sp>
        <p:nvSpPr>
          <p:cNvPr id="213" name="Chave Direita 212">
            <a:extLst>
              <a:ext uri="{FF2B5EF4-FFF2-40B4-BE49-F238E27FC236}">
                <a16:creationId xmlns:a16="http://schemas.microsoft.com/office/drawing/2014/main" id="{337F64C0-C2D3-45E8-915A-32789F911EF4}"/>
              </a:ext>
            </a:extLst>
          </p:cNvPr>
          <p:cNvSpPr/>
          <p:nvPr/>
        </p:nvSpPr>
        <p:spPr bwMode="auto">
          <a:xfrm rot="-1140000">
            <a:off x="6434016" y="1661474"/>
            <a:ext cx="216000" cy="1008000"/>
          </a:xfrm>
          <a:prstGeom prst="rightBrace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14" name="CaixaDeTexto 213">
            <a:extLst>
              <a:ext uri="{FF2B5EF4-FFF2-40B4-BE49-F238E27FC236}">
                <a16:creationId xmlns:a16="http://schemas.microsoft.com/office/drawing/2014/main" id="{73AF75C3-CE15-4452-99DE-11E73EEE539B}"/>
              </a:ext>
            </a:extLst>
          </p:cNvPr>
          <p:cNvSpPr txBox="1"/>
          <p:nvPr/>
        </p:nvSpPr>
        <p:spPr>
          <a:xfrm rot="10800000" flipH="1" flipV="1">
            <a:off x="4839128" y="3348885"/>
            <a:ext cx="8020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0" dirty="0">
                <a:solidFill>
                  <a:srgbClr val="0070C0"/>
                </a:solidFill>
              </a:rPr>
              <a:t>Rep/A</a:t>
            </a:r>
            <a:endParaRPr lang="en-GB" i="0" dirty="0">
              <a:solidFill>
                <a:srgbClr val="0070C0"/>
              </a:solidFill>
            </a:endParaRPr>
          </a:p>
        </p:txBody>
      </p:sp>
      <p:sp>
        <p:nvSpPr>
          <p:cNvPr id="215" name="CaixaDeTexto 214">
            <a:extLst>
              <a:ext uri="{FF2B5EF4-FFF2-40B4-BE49-F238E27FC236}">
                <a16:creationId xmlns:a16="http://schemas.microsoft.com/office/drawing/2014/main" id="{A43E3005-6F5B-49EB-B838-02409F22AE3B}"/>
              </a:ext>
            </a:extLst>
          </p:cNvPr>
          <p:cNvSpPr txBox="1"/>
          <p:nvPr/>
        </p:nvSpPr>
        <p:spPr>
          <a:xfrm rot="10800000" flipH="1" flipV="1">
            <a:off x="4572000" y="2199388"/>
            <a:ext cx="571832" cy="33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0" dirty="0">
                <a:solidFill>
                  <a:srgbClr val="0070C0"/>
                </a:solidFill>
              </a:rPr>
              <a:t>Rep</a:t>
            </a:r>
            <a:endParaRPr lang="en-GB" i="0" dirty="0">
              <a:solidFill>
                <a:srgbClr val="0070C0"/>
              </a:solidFill>
            </a:endParaRPr>
          </a:p>
        </p:txBody>
      </p:sp>
      <p:sp>
        <p:nvSpPr>
          <p:cNvPr id="216" name="CaixaDeTexto 215">
            <a:extLst>
              <a:ext uri="{FF2B5EF4-FFF2-40B4-BE49-F238E27FC236}">
                <a16:creationId xmlns:a16="http://schemas.microsoft.com/office/drawing/2014/main" id="{B7EE6326-B0CA-45E0-8798-24BDE667A13E}"/>
              </a:ext>
            </a:extLst>
          </p:cNvPr>
          <p:cNvSpPr txBox="1"/>
          <p:nvPr/>
        </p:nvSpPr>
        <p:spPr>
          <a:xfrm rot="10800000" flipH="1" flipV="1">
            <a:off x="4499993" y="4525129"/>
            <a:ext cx="8020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0" dirty="0">
                <a:solidFill>
                  <a:srgbClr val="0070C0"/>
                </a:solidFill>
              </a:rPr>
              <a:t>Rep/A</a:t>
            </a:r>
            <a:endParaRPr lang="en-GB" i="0" dirty="0">
              <a:solidFill>
                <a:srgbClr val="0070C0"/>
              </a:solidFill>
            </a:endParaRPr>
          </a:p>
        </p:txBody>
      </p:sp>
      <p:sp>
        <p:nvSpPr>
          <p:cNvPr id="217" name="CaixaDeTexto 216">
            <a:extLst>
              <a:ext uri="{FF2B5EF4-FFF2-40B4-BE49-F238E27FC236}">
                <a16:creationId xmlns:a16="http://schemas.microsoft.com/office/drawing/2014/main" id="{E6B2FEA9-22DF-4556-8617-2D61E80C98B9}"/>
              </a:ext>
            </a:extLst>
          </p:cNvPr>
          <p:cNvSpPr txBox="1"/>
          <p:nvPr/>
        </p:nvSpPr>
        <p:spPr>
          <a:xfrm rot="10800000" flipH="1" flipV="1">
            <a:off x="5133600" y="1191277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i="0" dirty="0">
                <a:solidFill>
                  <a:srgbClr val="0070C0"/>
                </a:solidFill>
              </a:rPr>
              <a:t>A</a:t>
            </a:r>
            <a:endParaRPr lang="en-GB" sz="1400" i="0" dirty="0">
              <a:solidFill>
                <a:srgbClr val="0070C0"/>
              </a:solidFill>
            </a:endParaRPr>
          </a:p>
        </p:txBody>
      </p:sp>
      <p:sp>
        <p:nvSpPr>
          <p:cNvPr id="218" name="CaixaDeTexto 217">
            <a:extLst>
              <a:ext uri="{FF2B5EF4-FFF2-40B4-BE49-F238E27FC236}">
                <a16:creationId xmlns:a16="http://schemas.microsoft.com/office/drawing/2014/main" id="{4781B500-81F1-4865-9790-11B7AFDEAFCE}"/>
              </a:ext>
            </a:extLst>
          </p:cNvPr>
          <p:cNvSpPr txBox="1"/>
          <p:nvPr/>
        </p:nvSpPr>
        <p:spPr>
          <a:xfrm rot="10800000" flipH="1" flipV="1">
            <a:off x="5720254" y="1623325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i="0" dirty="0">
                <a:solidFill>
                  <a:srgbClr val="0070C0"/>
                </a:solidFill>
              </a:rPr>
              <a:t>A</a:t>
            </a:r>
            <a:endParaRPr lang="en-GB" sz="1400" i="0" dirty="0">
              <a:solidFill>
                <a:srgbClr val="0070C0"/>
              </a:solidFill>
            </a:endParaRPr>
          </a:p>
        </p:txBody>
      </p:sp>
      <p:sp>
        <p:nvSpPr>
          <p:cNvPr id="219" name="CaixaDeTexto 218">
            <a:extLst>
              <a:ext uri="{FF2B5EF4-FFF2-40B4-BE49-F238E27FC236}">
                <a16:creationId xmlns:a16="http://schemas.microsoft.com/office/drawing/2014/main" id="{3FEA306E-F2BA-488F-B645-8A430D93692B}"/>
              </a:ext>
            </a:extLst>
          </p:cNvPr>
          <p:cNvSpPr txBox="1"/>
          <p:nvPr/>
        </p:nvSpPr>
        <p:spPr>
          <a:xfrm rot="10800000" flipH="1" flipV="1">
            <a:off x="5961600" y="2323659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i="0" dirty="0">
                <a:solidFill>
                  <a:srgbClr val="0070C0"/>
                </a:solidFill>
              </a:rPr>
              <a:t>A</a:t>
            </a:r>
            <a:endParaRPr lang="en-GB" sz="1400" i="0" dirty="0">
              <a:solidFill>
                <a:srgbClr val="0070C0"/>
              </a:solidFill>
            </a:endParaRPr>
          </a:p>
        </p:txBody>
      </p:sp>
      <p:sp>
        <p:nvSpPr>
          <p:cNvPr id="220" name="CaixaDeTexto 219">
            <a:extLst>
              <a:ext uri="{FF2B5EF4-FFF2-40B4-BE49-F238E27FC236}">
                <a16:creationId xmlns:a16="http://schemas.microsoft.com/office/drawing/2014/main" id="{0FABAC88-EA8F-47C4-9869-0A45FA55864D}"/>
              </a:ext>
            </a:extLst>
          </p:cNvPr>
          <p:cNvSpPr txBox="1"/>
          <p:nvPr/>
        </p:nvSpPr>
        <p:spPr>
          <a:xfrm rot="10800000" flipH="1" flipV="1">
            <a:off x="6336000" y="3495532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i="0" dirty="0">
                <a:solidFill>
                  <a:srgbClr val="0070C0"/>
                </a:solidFill>
              </a:rPr>
              <a:t>A</a:t>
            </a:r>
            <a:endParaRPr lang="en-GB" sz="1400" i="0" dirty="0">
              <a:solidFill>
                <a:srgbClr val="0070C0"/>
              </a:solidFill>
            </a:endParaRPr>
          </a:p>
        </p:txBody>
      </p:sp>
      <p:sp>
        <p:nvSpPr>
          <p:cNvPr id="221" name="CaixaDeTexto 220">
            <a:extLst>
              <a:ext uri="{FF2B5EF4-FFF2-40B4-BE49-F238E27FC236}">
                <a16:creationId xmlns:a16="http://schemas.microsoft.com/office/drawing/2014/main" id="{BA9AE0CC-3655-4A01-B9D6-91EE45449674}"/>
              </a:ext>
            </a:extLst>
          </p:cNvPr>
          <p:cNvSpPr txBox="1"/>
          <p:nvPr/>
        </p:nvSpPr>
        <p:spPr>
          <a:xfrm rot="10800000" flipH="1" flipV="1">
            <a:off x="1008000" y="3198532"/>
            <a:ext cx="288031" cy="33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0" dirty="0">
                <a:solidFill>
                  <a:srgbClr val="0070C0"/>
                </a:solidFill>
              </a:rPr>
              <a:t>N</a:t>
            </a:r>
            <a:endParaRPr lang="en-GB" i="0" dirty="0">
              <a:solidFill>
                <a:srgbClr val="0070C0"/>
              </a:solidFill>
            </a:endParaRPr>
          </a:p>
        </p:txBody>
      </p:sp>
      <p:sp>
        <p:nvSpPr>
          <p:cNvPr id="89" name="Rectangle 10">
            <a:extLst>
              <a:ext uri="{FF2B5EF4-FFF2-40B4-BE49-F238E27FC236}">
                <a16:creationId xmlns:a16="http://schemas.microsoft.com/office/drawing/2014/main" id="{1FC29750-91F4-45E3-9B8F-5E9656A7E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90" name="Rectangle 9">
            <a:extLst>
              <a:ext uri="{FF2B5EF4-FFF2-40B4-BE49-F238E27FC236}">
                <a16:creationId xmlns:a16="http://schemas.microsoft.com/office/drawing/2014/main" id="{04443AC2-11CA-4A13-98ED-E1DACA7A1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87" name="CaixaDeTexto 86">
            <a:extLst>
              <a:ext uri="{FF2B5EF4-FFF2-40B4-BE49-F238E27FC236}">
                <a16:creationId xmlns:a16="http://schemas.microsoft.com/office/drawing/2014/main" id="{B6AD6B6A-1606-418B-9E2A-B4BBF1489E3D}"/>
              </a:ext>
            </a:extLst>
          </p:cNvPr>
          <p:cNvSpPr txBox="1"/>
          <p:nvPr/>
        </p:nvSpPr>
        <p:spPr>
          <a:xfrm>
            <a:off x="281047" y="5147900"/>
            <a:ext cx="41252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0" dirty="0">
                <a:solidFill>
                  <a:srgbClr val="0070C0"/>
                </a:solidFill>
              </a:rPr>
              <a:t>(AMI: A</a:t>
            </a:r>
            <a:r>
              <a:rPr lang="pt-BR" i="0" dirty="0">
                <a:solidFill>
                  <a:srgbClr val="0070C0"/>
                </a:solidFill>
              </a:rPr>
              <a:t>ssociação para </a:t>
            </a:r>
            <a:r>
              <a:rPr lang="pt-BR" b="1" i="0" dirty="0">
                <a:solidFill>
                  <a:srgbClr val="0070C0"/>
                </a:solidFill>
              </a:rPr>
              <a:t>M</a:t>
            </a:r>
            <a:r>
              <a:rPr lang="pt-BR" i="0" dirty="0">
                <a:solidFill>
                  <a:srgbClr val="0070C0"/>
                </a:solidFill>
              </a:rPr>
              <a:t>anutenção de </a:t>
            </a:r>
            <a:r>
              <a:rPr lang="pt-BR" b="1" i="0" dirty="0">
                <a:solidFill>
                  <a:srgbClr val="0070C0"/>
                </a:solidFill>
              </a:rPr>
              <a:t>I</a:t>
            </a:r>
            <a:r>
              <a:rPr lang="pt-BR" i="0" dirty="0">
                <a:solidFill>
                  <a:srgbClr val="0070C0"/>
                </a:solidFill>
              </a:rPr>
              <a:t>BI</a:t>
            </a:r>
            <a:r>
              <a:rPr lang="pt-BR" b="1" i="0" dirty="0">
                <a:solidFill>
                  <a:srgbClr val="0070C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85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0B4C405F-5A57-406F-826A-C009655F2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1862826"/>
            <a:ext cx="7884368" cy="3132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6FBA"/>
                </a:solidFill>
              </a:rPr>
              <a:t>Resumo</a:t>
            </a: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2000" i="0" dirty="0">
                <a:solidFill>
                  <a:srgbClr val="006FBA"/>
                </a:solidFill>
              </a:rPr>
              <a:t>A REDE IBI é uma Rede de Informação que dá suporte de identificação e à localização dos ITENS DE INFORMAÇÃO a ela associados, e que residem nos diversos ARQUIVOS que, por sua vez, atuam como servidores a ela associados. O presente roteiro de demonstração consiste em ativar uma série de vínculos (URL) de acesso Rede IBI de forma a ilustrar alguns aspectos importantes do seu funcionamento.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6D62A063-E9AE-4C40-971A-39E4222E6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5C144D74-AC10-4B20-A713-1134D5F98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4781379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AF8B2638-67B3-4C9A-8675-ADEE6CF30F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5556" y="3002243"/>
            <a:ext cx="5992887" cy="853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5812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Texto explicativo retangular com cantos arredondados 11">
            <a:extLst>
              <a:ext uri="{FF2B5EF4-FFF2-40B4-BE49-F238E27FC236}">
                <a16:creationId xmlns:a16="http://schemas.microsoft.com/office/drawing/2014/main" id="{F155A73D-9095-4514-874E-B46C65C3AA8D}"/>
              </a:ext>
            </a:extLst>
          </p:cNvPr>
          <p:cNvSpPr/>
          <p:nvPr/>
        </p:nvSpPr>
        <p:spPr bwMode="auto">
          <a:xfrm>
            <a:off x="611560" y="1628800"/>
            <a:ext cx="5040560" cy="1022820"/>
          </a:xfrm>
          <a:prstGeom prst="wedgeRoundRectCallout">
            <a:avLst>
              <a:gd name="adj1" fmla="val 42363"/>
              <a:gd name="adj2" fmla="val 97717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400" i="0" dirty="0" err="1">
                <a:solidFill>
                  <a:srgbClr val="006FBA"/>
                </a:solidFill>
              </a:rPr>
              <a:t>Metadados</a:t>
            </a:r>
            <a:r>
              <a:rPr lang="en-US" sz="2400" i="0" dirty="0">
                <a:solidFill>
                  <a:srgbClr val="006FBA"/>
                </a:solidFill>
              </a:rPr>
              <a:t> </a:t>
            </a:r>
            <a:r>
              <a:rPr lang="en-US" sz="2400" i="0" dirty="0" err="1">
                <a:solidFill>
                  <a:srgbClr val="006FBA"/>
                </a:solidFill>
              </a:rPr>
              <a:t>associados</a:t>
            </a:r>
            <a:r>
              <a:rPr lang="en-US" sz="2400" i="0" dirty="0">
                <a:solidFill>
                  <a:srgbClr val="006FBA"/>
                </a:solidFill>
              </a:rPr>
              <a:t> </a:t>
            </a:r>
            <a:r>
              <a:rPr lang="en-US" sz="2400" i="0" dirty="0" err="1">
                <a:solidFill>
                  <a:srgbClr val="006FBA"/>
                </a:solidFill>
              </a:rPr>
              <a:t>ao</a:t>
            </a:r>
            <a:r>
              <a:rPr lang="en-US" sz="2400" i="0" dirty="0">
                <a:solidFill>
                  <a:srgbClr val="006FBA"/>
                </a:solidFill>
              </a:rPr>
              <a:t> IBI </a:t>
            </a:r>
            <a:r>
              <a:rPr lang="en-US" sz="2400" i="0" dirty="0" err="1">
                <a:solidFill>
                  <a:srgbClr val="006FBA"/>
                </a:solidFill>
              </a:rPr>
              <a:t>atribuido</a:t>
            </a:r>
            <a:r>
              <a:rPr lang="en-US" sz="2400" i="0" dirty="0">
                <a:solidFill>
                  <a:srgbClr val="006FBA"/>
                </a:solidFill>
              </a:rPr>
              <a:t> </a:t>
            </a:r>
            <a:r>
              <a:rPr lang="en-US" sz="2400" i="0" dirty="0" err="1">
                <a:solidFill>
                  <a:srgbClr val="006FBA"/>
                </a:solidFill>
              </a:rPr>
              <a:t>ao</a:t>
            </a:r>
            <a:r>
              <a:rPr lang="en-US" sz="2400" i="0" dirty="0">
                <a:solidFill>
                  <a:srgbClr val="006FBA"/>
                </a:solidFill>
              </a:rPr>
              <a:t> </a:t>
            </a:r>
            <a:r>
              <a:rPr lang="en-US" sz="2400" i="0" dirty="0" err="1">
                <a:solidFill>
                  <a:srgbClr val="CC00CC"/>
                </a:solidFill>
              </a:rPr>
              <a:t>Relatório</a:t>
            </a:r>
            <a:r>
              <a:rPr lang="en-US" sz="2400" i="0" dirty="0">
                <a:solidFill>
                  <a:srgbClr val="CC00CC"/>
                </a:solidFill>
              </a:rPr>
              <a:t> INPE 16668</a:t>
            </a:r>
            <a:endParaRPr lang="pt-BR" sz="2400" i="0" dirty="0">
              <a:solidFill>
                <a:srgbClr val="CC00CC"/>
              </a:solidFill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374C5F9-6C43-4D2A-AAF7-3995AAF9AC2B}"/>
              </a:ext>
            </a:extLst>
          </p:cNvPr>
          <p:cNvSpPr txBox="1"/>
          <p:nvPr/>
        </p:nvSpPr>
        <p:spPr>
          <a:xfrm>
            <a:off x="395536" y="3284984"/>
            <a:ext cx="83529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8JMKD3MGP7W/36TNG2E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CC00CC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</a:t>
            </a:r>
            <a:endParaRPr lang="pt-BR" sz="2400" u="sng" dirty="0">
              <a:solidFill>
                <a:srgbClr val="CC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4765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EA49E099-2F02-49D7-AC42-D1870CE939E4}"/>
              </a:ext>
            </a:extLst>
          </p:cNvPr>
          <p:cNvSpPr txBox="1"/>
          <p:nvPr/>
        </p:nvSpPr>
        <p:spPr>
          <a:xfrm>
            <a:off x="971600" y="1536174"/>
            <a:ext cx="720080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70C0"/>
                </a:solidFill>
              </a:rPr>
              <a:t>Metadados</a:t>
            </a:r>
          </a:p>
          <a:p>
            <a:endParaRPr lang="pt-BR" dirty="0">
              <a:solidFill>
                <a:srgbClr val="0070C0"/>
              </a:solidFill>
            </a:endParaRPr>
          </a:p>
          <a:p>
            <a:pPr algn="l"/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Área de identificação	</a:t>
            </a:r>
          </a:p>
          <a:p>
            <a:pPr algn="l"/>
            <a:endParaRPr lang="pt-BR" b="1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Área de contextualização</a:t>
            </a:r>
          </a:p>
          <a:p>
            <a:pPr algn="l"/>
            <a:endParaRPr lang="pt-BR" b="1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Área de conteúdo e estrutura	</a:t>
            </a:r>
          </a:p>
          <a:p>
            <a:pPr algn="l"/>
            <a:endParaRPr lang="pt-BR" b="1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Área de condições de acesso e uso</a:t>
            </a:r>
          </a:p>
          <a:p>
            <a:pPr algn="l"/>
            <a:endParaRPr lang="pt-BR" b="1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Área de fontes relacionadas	</a:t>
            </a:r>
          </a:p>
          <a:p>
            <a:pPr algn="l"/>
            <a:endParaRPr lang="pt-BR" b="1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Área de notas</a:t>
            </a:r>
          </a:p>
          <a:p>
            <a:pPr algn="l"/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algn="l"/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Área de controle da descrição</a:t>
            </a:r>
            <a:r>
              <a: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</p:txBody>
      </p:sp>
      <p:sp>
        <p:nvSpPr>
          <p:cNvPr id="5" name="Texto explicativo retangular com cantos arredondados 11">
            <a:extLst>
              <a:ext uri="{FF2B5EF4-FFF2-40B4-BE49-F238E27FC236}">
                <a16:creationId xmlns:a16="http://schemas.microsoft.com/office/drawing/2014/main" id="{B398BBCD-DE2B-4ACB-8B86-A645D020E309}"/>
              </a:ext>
            </a:extLst>
          </p:cNvPr>
          <p:cNvSpPr/>
          <p:nvPr/>
        </p:nvSpPr>
        <p:spPr bwMode="auto">
          <a:xfrm>
            <a:off x="5508104" y="1124744"/>
            <a:ext cx="3312368" cy="950812"/>
          </a:xfrm>
          <a:prstGeom prst="wedgeRoundRectCallout">
            <a:avLst>
              <a:gd name="adj1" fmla="val -60937"/>
              <a:gd name="adj2" fmla="val 127586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400" i="0" dirty="0" err="1">
                <a:solidFill>
                  <a:srgbClr val="006FBA"/>
                </a:solidFill>
              </a:rPr>
              <a:t>Descrição</a:t>
            </a:r>
            <a:r>
              <a:rPr lang="en-US" sz="2400" i="0" dirty="0">
                <a:solidFill>
                  <a:srgbClr val="006FBA"/>
                </a:solidFill>
              </a:rPr>
              <a:t> </a:t>
            </a:r>
            <a:r>
              <a:rPr lang="en-US" sz="2400" i="0" dirty="0" err="1">
                <a:solidFill>
                  <a:srgbClr val="006FBA"/>
                </a:solidFill>
              </a:rPr>
              <a:t>arquivística</a:t>
            </a:r>
            <a:r>
              <a:rPr lang="en-US" sz="2400" i="0" dirty="0">
                <a:solidFill>
                  <a:srgbClr val="006FBA"/>
                </a:solidFill>
              </a:rPr>
              <a:t> ISAD(G)</a:t>
            </a:r>
            <a:endParaRPr lang="pt-BR" sz="2400" i="0" dirty="0">
              <a:solidFill>
                <a:srgbClr val="006FB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5761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EA49E099-2F02-49D7-AC42-D1870CE939E4}"/>
              </a:ext>
            </a:extLst>
          </p:cNvPr>
          <p:cNvSpPr txBox="1"/>
          <p:nvPr/>
        </p:nvSpPr>
        <p:spPr>
          <a:xfrm>
            <a:off x="899592" y="980728"/>
            <a:ext cx="734481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70C0"/>
                </a:solidFill>
              </a:rPr>
              <a:t>Metadados</a:t>
            </a:r>
          </a:p>
          <a:p>
            <a:endParaRPr lang="pt-BR" dirty="0">
              <a:solidFill>
                <a:srgbClr val="0070C0"/>
              </a:solidFill>
            </a:endParaRPr>
          </a:p>
          <a:p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Área de identificação</a:t>
            </a:r>
            <a:endParaRPr lang="pt-BR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13" name="Tabela 12">
            <a:extLst>
              <a:ext uri="{FF2B5EF4-FFF2-40B4-BE49-F238E27FC236}">
                <a16:creationId xmlns:a16="http://schemas.microsoft.com/office/drawing/2014/main" id="{B3455CA5-0905-4784-8735-445480F6BD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141910"/>
              </p:ext>
            </p:extLst>
          </p:nvPr>
        </p:nvGraphicFramePr>
        <p:xfrm>
          <a:off x="611560" y="2425040"/>
          <a:ext cx="7920881" cy="2804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4336">
                  <a:extLst>
                    <a:ext uri="{9D8B030D-6E8A-4147-A177-3AD203B41FA5}">
                      <a16:colId xmlns:a16="http://schemas.microsoft.com/office/drawing/2014/main" val="531492197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428759730"/>
                    </a:ext>
                  </a:extLst>
                </a:gridCol>
                <a:gridCol w="4680521">
                  <a:extLst>
                    <a:ext uri="{9D8B030D-6E8A-4147-A177-3AD203B41FA5}">
                      <a16:colId xmlns:a16="http://schemas.microsoft.com/office/drawing/2014/main" val="5143243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Tipo de Referência</a:t>
                      </a:r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Report</a:t>
                      </a:r>
                      <a:endParaRPr lang="pt-BR" sz="2000" i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805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Identificador</a:t>
                      </a:r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8JMKD3MGP7W/36TNG2E</a:t>
                      </a:r>
                      <a:endParaRPr lang="pt-BR" sz="2000" dirty="0">
                        <a:solidFill>
                          <a:srgbClr val="00B05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098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Título</a:t>
                      </a:r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Uso de imagens de satélites de sensoriamento remoto para mapear a área cultivada com cana-de-açúcar no Estado de São Paulo - Safra 2009/10 </a:t>
                      </a:r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104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Ano</a:t>
                      </a:r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2010</a:t>
                      </a:r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596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91167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033F8FA6-5F6E-4079-A25F-2D4340BB8C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763659"/>
              </p:ext>
            </p:extLst>
          </p:nvPr>
        </p:nvGraphicFramePr>
        <p:xfrm>
          <a:off x="611559" y="2420888"/>
          <a:ext cx="7920881" cy="2011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4336">
                  <a:extLst>
                    <a:ext uri="{9D8B030D-6E8A-4147-A177-3AD203B41FA5}">
                      <a16:colId xmlns:a16="http://schemas.microsoft.com/office/drawing/2014/main" val="531492197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428759730"/>
                    </a:ext>
                  </a:extLst>
                </a:gridCol>
                <a:gridCol w="4680521">
                  <a:extLst>
                    <a:ext uri="{9D8B030D-6E8A-4147-A177-3AD203B41FA5}">
                      <a16:colId xmlns:a16="http://schemas.microsoft.com/office/drawing/2014/main" val="5143243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Autor</a:t>
                      </a:r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Rudorff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, Bernardo Friedrich Theodor</a:t>
                      </a:r>
                    </a:p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2 ...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805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Afiliação</a:t>
                      </a:r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 Instituto Nacional de Pesquisas Espaciais</a:t>
                      </a:r>
                    </a:p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2 ...</a:t>
                      </a:r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098798"/>
                  </a:ext>
                </a:extLst>
              </a:tr>
            </a:tbl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AEAF7498-ADCA-4DD0-B417-BC478BAC913F}"/>
              </a:ext>
            </a:extLst>
          </p:cNvPr>
          <p:cNvSpPr txBox="1"/>
          <p:nvPr/>
        </p:nvSpPr>
        <p:spPr>
          <a:xfrm>
            <a:off x="539552" y="980728"/>
            <a:ext cx="806489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70C0"/>
                </a:solidFill>
              </a:rPr>
              <a:t>Metadados</a:t>
            </a:r>
          </a:p>
          <a:p>
            <a:endParaRPr lang="pt-BR" dirty="0">
              <a:solidFill>
                <a:srgbClr val="0070C0"/>
              </a:solidFill>
            </a:endParaRPr>
          </a:p>
          <a:p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Área de contextualização</a:t>
            </a:r>
          </a:p>
        </p:txBody>
      </p:sp>
    </p:spTree>
    <p:extLst>
      <p:ext uri="{BB962C8B-B14F-4D97-AF65-F5344CB8AC3E}">
        <p14:creationId xmlns:p14="http://schemas.microsoft.com/office/powerpoint/2010/main" val="2234526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A7D6D9D5-6346-443A-B090-E8638D631D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394707"/>
              </p:ext>
            </p:extLst>
          </p:nvPr>
        </p:nvGraphicFramePr>
        <p:xfrm>
          <a:off x="611559" y="2420888"/>
          <a:ext cx="7920881" cy="2712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4336">
                  <a:extLst>
                    <a:ext uri="{9D8B030D-6E8A-4147-A177-3AD203B41FA5}">
                      <a16:colId xmlns:a16="http://schemas.microsoft.com/office/drawing/2014/main" val="531492197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428759730"/>
                    </a:ext>
                  </a:extLst>
                </a:gridCol>
                <a:gridCol w="4680521">
                  <a:extLst>
                    <a:ext uri="{9D8B030D-6E8A-4147-A177-3AD203B41FA5}">
                      <a16:colId xmlns:a16="http://schemas.microsoft.com/office/drawing/2014/main" val="5143243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É a matriz ou uma cópia?</a:t>
                      </a:r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0" lang="pt-BR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é a matriz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805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Palavras-Chave</a:t>
                      </a:r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cana-de-açúcar, monitoramento,</a:t>
                      </a:r>
                    </a:p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sensoriamento remoto.</a:t>
                      </a:r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098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Arranjo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urlib.net</a:t>
                      </a:r>
                      <a:r>
                        <a:rPr lang="pt-BR" sz="200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2000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 </a:t>
                      </a:r>
                      <a:r>
                        <a:rPr lang="pt-BR" sz="200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BDMCI</a:t>
                      </a:r>
                      <a:r>
                        <a:rPr lang="pt-BR" sz="2000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&gt; </a:t>
                      </a:r>
                      <a:r>
                        <a:rPr lang="pt-BR" sz="200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Fonds</a:t>
                      </a:r>
                      <a:r>
                        <a:rPr lang="pt-BR" sz="2000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&gt; </a:t>
                      </a:r>
                      <a:r>
                        <a:rPr lang="pt-BR" sz="200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Produção</a:t>
                      </a:r>
                      <a:r>
                        <a:rPr lang="pt-BR" sz="2000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&gt; </a:t>
                      </a:r>
                      <a:r>
                        <a:rPr lang="pt-BR" sz="200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DIDSR</a:t>
                      </a:r>
                      <a:r>
                        <a:rPr lang="pt-BR" sz="2000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&gt;</a:t>
                      </a:r>
                    </a:p>
                    <a:p>
                      <a:r>
                        <a:rPr lang="pt-BR" sz="2000" dirty="0">
                          <a:solidFill>
                            <a:srgbClr val="CC00CC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Uso de imagens...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3711045"/>
                  </a:ext>
                </a:extLst>
              </a:tr>
            </a:tbl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F3DEE382-B1CE-4610-B2B4-5E43958DDDDF}"/>
              </a:ext>
            </a:extLst>
          </p:cNvPr>
          <p:cNvSpPr txBox="1"/>
          <p:nvPr/>
        </p:nvSpPr>
        <p:spPr>
          <a:xfrm>
            <a:off x="107504" y="980728"/>
            <a:ext cx="892899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70C0"/>
                </a:solidFill>
              </a:rPr>
              <a:t>Metadados</a:t>
            </a:r>
          </a:p>
          <a:p>
            <a:endParaRPr lang="pt-BR" dirty="0">
              <a:solidFill>
                <a:srgbClr val="0070C0"/>
              </a:solidFill>
            </a:endParaRPr>
          </a:p>
          <a:p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Área de conteúdo e estrutura</a:t>
            </a:r>
          </a:p>
        </p:txBody>
      </p:sp>
      <p:sp>
        <p:nvSpPr>
          <p:cNvPr id="9" name="Texto explicativo retangular com cantos arredondados 11">
            <a:extLst>
              <a:ext uri="{FF2B5EF4-FFF2-40B4-BE49-F238E27FC236}">
                <a16:creationId xmlns:a16="http://schemas.microsoft.com/office/drawing/2014/main" id="{59FD459D-F9D1-4639-8B7A-18EAECD5E970}"/>
              </a:ext>
            </a:extLst>
          </p:cNvPr>
          <p:cNvSpPr/>
          <p:nvPr/>
        </p:nvSpPr>
        <p:spPr bwMode="auto">
          <a:xfrm>
            <a:off x="6588224" y="5226923"/>
            <a:ext cx="2232248" cy="1031696"/>
          </a:xfrm>
          <a:prstGeom prst="wedgeRoundRectCallout">
            <a:avLst>
              <a:gd name="adj1" fmla="val -43200"/>
              <a:gd name="adj2" fmla="val -86911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400" i="0" dirty="0" err="1">
                <a:solidFill>
                  <a:srgbClr val="006FBA"/>
                </a:solidFill>
              </a:rPr>
              <a:t>Estrutura</a:t>
            </a:r>
            <a:r>
              <a:rPr lang="en-US" sz="2400" i="0" dirty="0">
                <a:solidFill>
                  <a:srgbClr val="006FBA"/>
                </a:solidFill>
              </a:rPr>
              <a:t> de </a:t>
            </a:r>
            <a:r>
              <a:rPr lang="en-US" sz="2400" i="0" dirty="0" err="1">
                <a:solidFill>
                  <a:srgbClr val="006FBA"/>
                </a:solidFill>
              </a:rPr>
              <a:t>organização</a:t>
            </a:r>
            <a:endParaRPr lang="pt-BR" sz="2400" i="0" dirty="0">
              <a:solidFill>
                <a:srgbClr val="006FB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27327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EDB18626-65A7-49AB-8FC9-12B306B6B0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4304666"/>
              </p:ext>
            </p:extLst>
          </p:nvPr>
        </p:nvGraphicFramePr>
        <p:xfrm>
          <a:off x="611558" y="2420888"/>
          <a:ext cx="7920881" cy="2407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4336">
                  <a:extLst>
                    <a:ext uri="{9D8B030D-6E8A-4147-A177-3AD203B41FA5}">
                      <a16:colId xmlns:a16="http://schemas.microsoft.com/office/drawing/2014/main" val="531492197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428759730"/>
                    </a:ext>
                  </a:extLst>
                </a:gridCol>
                <a:gridCol w="4680521">
                  <a:extLst>
                    <a:ext uri="{9D8B030D-6E8A-4147-A177-3AD203B41FA5}">
                      <a16:colId xmlns:a16="http://schemas.microsoft.com/office/drawing/2014/main" val="5143243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URL dos dados</a:t>
                      </a:r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urlib.net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rep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8JMKD3MGP7W/36TNG2E</a:t>
                      </a:r>
                      <a:endParaRPr kumimoji="0" lang="pt-BR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805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URL dos dados zipados</a:t>
                      </a:r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0" lang="pt-BR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http://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urlib.net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/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zip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/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8JMKD3MGP7W/36TNG2E</a:t>
                      </a:r>
                      <a:endParaRPr lang="pt-BR" sz="2000" dirty="0">
                        <a:solidFill>
                          <a:srgbClr val="00B05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098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Permissão de Leitura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solidFill>
                          <a:srgbClr val="0070C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2000" i="1" dirty="0" err="1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allow</a:t>
                      </a:r>
                      <a:r>
                        <a:rPr lang="pt-BR" sz="2000" i="1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2000" i="1" dirty="0" err="1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</a:t>
                      </a:r>
                      <a:r>
                        <a:rPr lang="pt-BR" sz="2000" i="1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2000" i="1" dirty="0" err="1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all</a:t>
                      </a:r>
                      <a:endParaRPr lang="pt-BR" sz="2000" i="1" dirty="0">
                        <a:solidFill>
                          <a:srgbClr val="0070C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2285701"/>
                  </a:ext>
                </a:extLst>
              </a:tr>
            </a:tbl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2EFAA95C-1026-4676-8007-8AA9BA8C8814}"/>
              </a:ext>
            </a:extLst>
          </p:cNvPr>
          <p:cNvSpPr txBox="1"/>
          <p:nvPr/>
        </p:nvSpPr>
        <p:spPr>
          <a:xfrm>
            <a:off x="107504" y="980728"/>
            <a:ext cx="892899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70C0"/>
                </a:solidFill>
              </a:rPr>
              <a:t>Metadados</a:t>
            </a:r>
          </a:p>
          <a:p>
            <a:endParaRPr lang="pt-BR" dirty="0">
              <a:solidFill>
                <a:srgbClr val="0070C0"/>
              </a:solidFill>
            </a:endParaRPr>
          </a:p>
          <a:p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Área de condições de acesso e uso</a:t>
            </a:r>
          </a:p>
        </p:txBody>
      </p:sp>
    </p:spTree>
    <p:extLst>
      <p:ext uri="{BB962C8B-B14F-4D97-AF65-F5344CB8AC3E}">
        <p14:creationId xmlns:p14="http://schemas.microsoft.com/office/powerpoint/2010/main" val="29841725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7B00C9EE-382A-4256-ABE9-8822AFBE12B4}"/>
              </a:ext>
            </a:extLst>
          </p:cNvPr>
          <p:cNvSpPr txBox="1"/>
          <p:nvPr/>
        </p:nvSpPr>
        <p:spPr>
          <a:xfrm>
            <a:off x="5004048" y="3471196"/>
            <a:ext cx="16133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Produção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CC00CC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BF98B415-C76B-4EC9-9EB7-6B6C95F64695}"/>
              </a:ext>
            </a:extLst>
          </p:cNvPr>
          <p:cNvSpPr>
            <a:spLocks noChangeAspect="1"/>
          </p:cNvSpPr>
          <p:nvPr/>
        </p:nvSpPr>
        <p:spPr bwMode="auto">
          <a:xfrm>
            <a:off x="4446000" y="1268760"/>
            <a:ext cx="252000" cy="252000"/>
          </a:xfrm>
          <a:prstGeom prst="ellips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4870FA2-C8F0-4BA1-97AE-074049C6C284}"/>
              </a:ext>
            </a:extLst>
          </p:cNvPr>
          <p:cNvSpPr txBox="1"/>
          <p:nvPr/>
        </p:nvSpPr>
        <p:spPr>
          <a:xfrm>
            <a:off x="5004048" y="1923222"/>
            <a:ext cx="16133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BDMCI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CC00CC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BF7730E3-FAB3-499E-B7CF-D4A00214E3F2}"/>
              </a:ext>
            </a:extLst>
          </p:cNvPr>
          <p:cNvSpPr txBox="1"/>
          <p:nvPr/>
        </p:nvSpPr>
        <p:spPr>
          <a:xfrm>
            <a:off x="5004048" y="1149779"/>
            <a:ext cx="16133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CC00CC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578EF4F8-24DB-4EDD-A327-1939E887E78E}"/>
              </a:ext>
            </a:extLst>
          </p:cNvPr>
          <p:cNvSpPr>
            <a:spLocks noChangeAspect="1"/>
          </p:cNvSpPr>
          <p:nvPr/>
        </p:nvSpPr>
        <p:spPr bwMode="auto">
          <a:xfrm>
            <a:off x="4446000" y="2022688"/>
            <a:ext cx="252000" cy="252000"/>
          </a:xfrm>
          <a:prstGeom prst="ellips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EEDCA7AC-4DFF-482E-970C-6096998558FB}"/>
              </a:ext>
            </a:extLst>
          </p:cNvPr>
          <p:cNvSpPr>
            <a:spLocks noChangeAspect="1"/>
          </p:cNvSpPr>
          <p:nvPr/>
        </p:nvSpPr>
        <p:spPr bwMode="auto">
          <a:xfrm>
            <a:off x="4446000" y="2776616"/>
            <a:ext cx="252000" cy="252000"/>
          </a:xfrm>
          <a:prstGeom prst="ellips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BB9DAD03-5A4A-4C38-ADAB-2017101A52B9}"/>
              </a:ext>
            </a:extLst>
          </p:cNvPr>
          <p:cNvSpPr txBox="1"/>
          <p:nvPr/>
        </p:nvSpPr>
        <p:spPr>
          <a:xfrm>
            <a:off x="5042145" y="5018331"/>
            <a:ext cx="298623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Uso de imagens...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CFE1FAB2-CB42-4865-B290-92C48FADFB67}"/>
              </a:ext>
            </a:extLst>
          </p:cNvPr>
          <p:cNvSpPr txBox="1"/>
          <p:nvPr/>
        </p:nvSpPr>
        <p:spPr>
          <a:xfrm>
            <a:off x="5004048" y="2697504"/>
            <a:ext cx="16133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Fonds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CC00CC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982D35AF-D299-499F-9D02-724E642B56CA}"/>
              </a:ext>
            </a:extLst>
          </p:cNvPr>
          <p:cNvSpPr>
            <a:spLocks noChangeAspect="1"/>
          </p:cNvSpPr>
          <p:nvPr/>
        </p:nvSpPr>
        <p:spPr bwMode="auto">
          <a:xfrm>
            <a:off x="4446000" y="3530544"/>
            <a:ext cx="252000" cy="252000"/>
          </a:xfrm>
          <a:prstGeom prst="ellips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C3DBCE97-D3F2-49C8-ABEB-497BC1EA5B65}"/>
              </a:ext>
            </a:extLst>
          </p:cNvPr>
          <p:cNvSpPr txBox="1"/>
          <p:nvPr/>
        </p:nvSpPr>
        <p:spPr>
          <a:xfrm>
            <a:off x="5042145" y="4244888"/>
            <a:ext cx="16133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DIDSR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CC00CC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7CADA43A-0FB5-48AD-A5AF-2757685F77BA}"/>
              </a:ext>
            </a:extLst>
          </p:cNvPr>
          <p:cNvSpPr>
            <a:spLocks noChangeAspect="1"/>
          </p:cNvSpPr>
          <p:nvPr/>
        </p:nvSpPr>
        <p:spPr bwMode="auto">
          <a:xfrm>
            <a:off x="4446000" y="4286481"/>
            <a:ext cx="252000" cy="252000"/>
          </a:xfrm>
          <a:prstGeom prst="ellips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7A1176F5-F178-4E0C-8B79-33AA5CDED34D}"/>
              </a:ext>
            </a:extLst>
          </p:cNvPr>
          <p:cNvSpPr>
            <a:spLocks noChangeAspect="1"/>
          </p:cNvSpPr>
          <p:nvPr/>
        </p:nvSpPr>
        <p:spPr bwMode="auto">
          <a:xfrm>
            <a:off x="4446000" y="5042418"/>
            <a:ext cx="252000" cy="252000"/>
          </a:xfrm>
          <a:prstGeom prst="ellips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cxnSp>
        <p:nvCxnSpPr>
          <p:cNvPr id="21" name="Conector reto 20">
            <a:extLst>
              <a:ext uri="{FF2B5EF4-FFF2-40B4-BE49-F238E27FC236}">
                <a16:creationId xmlns:a16="http://schemas.microsoft.com/office/drawing/2014/main" id="{FAEA87F6-0BB1-493E-BFBA-31FD61EC8D09}"/>
              </a:ext>
            </a:extLst>
          </p:cNvPr>
          <p:cNvCxnSpPr>
            <a:cxnSpLocks/>
            <a:stCxn id="5" idx="4"/>
            <a:endCxn id="11" idx="0"/>
          </p:cNvCxnSpPr>
          <p:nvPr/>
        </p:nvCxnSpPr>
        <p:spPr bwMode="auto">
          <a:xfrm>
            <a:off x="4572000" y="1520760"/>
            <a:ext cx="0" cy="501928"/>
          </a:xfrm>
          <a:prstGeom prst="line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3" name="Conector reto 22">
            <a:extLst>
              <a:ext uri="{FF2B5EF4-FFF2-40B4-BE49-F238E27FC236}">
                <a16:creationId xmlns:a16="http://schemas.microsoft.com/office/drawing/2014/main" id="{C4F1A8B4-775C-463C-96D5-F1BDC78F4CD2}"/>
              </a:ext>
            </a:extLst>
          </p:cNvPr>
          <p:cNvCxnSpPr>
            <a:cxnSpLocks/>
          </p:cNvCxnSpPr>
          <p:nvPr/>
        </p:nvCxnSpPr>
        <p:spPr bwMode="auto">
          <a:xfrm>
            <a:off x="4572000" y="2274688"/>
            <a:ext cx="0" cy="501928"/>
          </a:xfrm>
          <a:prstGeom prst="line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" name="Conector reto 23">
            <a:extLst>
              <a:ext uri="{FF2B5EF4-FFF2-40B4-BE49-F238E27FC236}">
                <a16:creationId xmlns:a16="http://schemas.microsoft.com/office/drawing/2014/main" id="{43682948-70E5-4524-A303-CD509FF31D6A}"/>
              </a:ext>
            </a:extLst>
          </p:cNvPr>
          <p:cNvCxnSpPr>
            <a:cxnSpLocks/>
          </p:cNvCxnSpPr>
          <p:nvPr/>
        </p:nvCxnSpPr>
        <p:spPr bwMode="auto">
          <a:xfrm>
            <a:off x="4572000" y="3028616"/>
            <a:ext cx="0" cy="501928"/>
          </a:xfrm>
          <a:prstGeom prst="line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5" name="Conector reto 24">
            <a:extLst>
              <a:ext uri="{FF2B5EF4-FFF2-40B4-BE49-F238E27FC236}">
                <a16:creationId xmlns:a16="http://schemas.microsoft.com/office/drawing/2014/main" id="{A2C89905-15B5-4352-BFE7-41931B3D4E60}"/>
              </a:ext>
            </a:extLst>
          </p:cNvPr>
          <p:cNvCxnSpPr>
            <a:cxnSpLocks/>
          </p:cNvCxnSpPr>
          <p:nvPr/>
        </p:nvCxnSpPr>
        <p:spPr bwMode="auto">
          <a:xfrm>
            <a:off x="4572000" y="3784553"/>
            <a:ext cx="0" cy="501928"/>
          </a:xfrm>
          <a:prstGeom prst="line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6" name="Conector reto 25">
            <a:extLst>
              <a:ext uri="{FF2B5EF4-FFF2-40B4-BE49-F238E27FC236}">
                <a16:creationId xmlns:a16="http://schemas.microsoft.com/office/drawing/2014/main" id="{8DE4D9C6-176A-483D-8863-734760900DFA}"/>
              </a:ext>
            </a:extLst>
          </p:cNvPr>
          <p:cNvCxnSpPr>
            <a:cxnSpLocks/>
          </p:cNvCxnSpPr>
          <p:nvPr/>
        </p:nvCxnSpPr>
        <p:spPr bwMode="auto">
          <a:xfrm>
            <a:off x="4572000" y="4540490"/>
            <a:ext cx="0" cy="501928"/>
          </a:xfrm>
          <a:prstGeom prst="line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4DDF510A-5A15-4FF1-8A81-E43398646C09}"/>
              </a:ext>
            </a:extLst>
          </p:cNvPr>
          <p:cNvSpPr txBox="1"/>
          <p:nvPr/>
        </p:nvSpPr>
        <p:spPr>
          <a:xfrm>
            <a:off x="2015745" y="1962016"/>
            <a:ext cx="221423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70C0"/>
                </a:solidFill>
              </a:rPr>
              <a:t>Acervo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3DB5DC0B-AD59-41EA-A261-8936418EF784}"/>
              </a:ext>
            </a:extLst>
          </p:cNvPr>
          <p:cNvSpPr txBox="1"/>
          <p:nvPr/>
        </p:nvSpPr>
        <p:spPr>
          <a:xfrm>
            <a:off x="1993805" y="2706229"/>
            <a:ext cx="221423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70C0"/>
                </a:solidFill>
              </a:rPr>
              <a:t>Fundo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AA7DCE1C-39B5-43BF-8735-15A61B264346}"/>
              </a:ext>
            </a:extLst>
          </p:cNvPr>
          <p:cNvSpPr txBox="1"/>
          <p:nvPr/>
        </p:nvSpPr>
        <p:spPr>
          <a:xfrm>
            <a:off x="1993805" y="3487267"/>
            <a:ext cx="221423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 err="1">
                <a:solidFill>
                  <a:srgbClr val="0070C0"/>
                </a:solidFill>
              </a:rPr>
              <a:t>Subfundo</a:t>
            </a:r>
            <a:endParaRPr lang="pt-BR" dirty="0">
              <a:solidFill>
                <a:srgbClr val="0070C0"/>
              </a:solidFill>
            </a:endParaRP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12184EC0-50A6-4459-AABA-D6792E140504}"/>
              </a:ext>
            </a:extLst>
          </p:cNvPr>
          <p:cNvSpPr txBox="1"/>
          <p:nvPr/>
        </p:nvSpPr>
        <p:spPr>
          <a:xfrm>
            <a:off x="1993805" y="4238529"/>
            <a:ext cx="221423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70C0"/>
                </a:solidFill>
              </a:rPr>
              <a:t>Série</a:t>
            </a: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C43DF80C-9E26-45F4-B588-62D9DD173548}"/>
              </a:ext>
            </a:extLst>
          </p:cNvPr>
          <p:cNvSpPr txBox="1"/>
          <p:nvPr/>
        </p:nvSpPr>
        <p:spPr>
          <a:xfrm>
            <a:off x="1993805" y="5003622"/>
            <a:ext cx="221423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70C0"/>
                </a:solidFill>
              </a:rPr>
              <a:t>Relatório</a:t>
            </a:r>
          </a:p>
        </p:txBody>
      </p:sp>
      <p:sp>
        <p:nvSpPr>
          <p:cNvPr id="33" name="Texto explicativo retangular com cantos arredondados 11">
            <a:extLst>
              <a:ext uri="{FF2B5EF4-FFF2-40B4-BE49-F238E27FC236}">
                <a16:creationId xmlns:a16="http://schemas.microsoft.com/office/drawing/2014/main" id="{7BE62F30-4771-426D-B653-1DAE64334EF3}"/>
              </a:ext>
            </a:extLst>
          </p:cNvPr>
          <p:cNvSpPr/>
          <p:nvPr/>
        </p:nvSpPr>
        <p:spPr bwMode="auto">
          <a:xfrm>
            <a:off x="6655477" y="1052736"/>
            <a:ext cx="2232248" cy="1073624"/>
          </a:xfrm>
          <a:prstGeom prst="wedgeRoundRectCallout">
            <a:avLst>
              <a:gd name="adj1" fmla="val -76701"/>
              <a:gd name="adj2" fmla="val 43515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Biblioteca Digital da Memória Científica do INPE</a:t>
            </a:r>
          </a:p>
        </p:txBody>
      </p:sp>
      <p:sp>
        <p:nvSpPr>
          <p:cNvPr id="34" name="Texto explicativo retangular com cantos arredondados 11">
            <a:extLst>
              <a:ext uri="{FF2B5EF4-FFF2-40B4-BE49-F238E27FC236}">
                <a16:creationId xmlns:a16="http://schemas.microsoft.com/office/drawing/2014/main" id="{7EB6DBFE-B476-4C4E-A4DF-76754CEA591E}"/>
              </a:ext>
            </a:extLst>
          </p:cNvPr>
          <p:cNvSpPr/>
          <p:nvPr/>
        </p:nvSpPr>
        <p:spPr bwMode="auto">
          <a:xfrm>
            <a:off x="1274838" y="793554"/>
            <a:ext cx="2687472" cy="518363"/>
          </a:xfrm>
          <a:prstGeom prst="wedgeRoundRectCallout">
            <a:avLst>
              <a:gd name="adj1" fmla="val 66037"/>
              <a:gd name="adj2" fmla="val 54426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Resolvedor da Rede IBI</a:t>
            </a:r>
          </a:p>
        </p:txBody>
      </p:sp>
    </p:spTree>
    <p:extLst>
      <p:ext uri="{BB962C8B-B14F-4D97-AF65-F5344CB8AC3E}">
        <p14:creationId xmlns:p14="http://schemas.microsoft.com/office/powerpoint/2010/main" val="34787085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779D2AF-BAD8-4FA7-BFE8-2E618C99E076}"/>
              </a:ext>
            </a:extLst>
          </p:cNvPr>
          <p:cNvSpPr txBox="1"/>
          <p:nvPr/>
        </p:nvSpPr>
        <p:spPr>
          <a:xfrm>
            <a:off x="2286000" y="2598618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>
                <a:solidFill>
                  <a:srgbClr val="CC00CC"/>
                </a:solidFill>
              </a:rPr>
              <a:t>imagens </a:t>
            </a:r>
            <a:r>
              <a:rPr lang="pt-BR" sz="2400" i="0" dirty="0" err="1">
                <a:solidFill>
                  <a:srgbClr val="CC00CC"/>
                </a:solidFill>
              </a:rPr>
              <a:t>noaa</a:t>
            </a:r>
            <a:r>
              <a:rPr lang="pt-BR" sz="2400" i="0" dirty="0">
                <a:solidFill>
                  <a:srgbClr val="CC00CC"/>
                </a:solidFill>
              </a:rPr>
              <a:t> candeias 1993</a:t>
            </a:r>
          </a:p>
        </p:txBody>
      </p:sp>
      <p:sp>
        <p:nvSpPr>
          <p:cNvPr id="7" name="Texto explicativo retangular com cantos arredondados 11">
            <a:extLst>
              <a:ext uri="{FF2B5EF4-FFF2-40B4-BE49-F238E27FC236}">
                <a16:creationId xmlns:a16="http://schemas.microsoft.com/office/drawing/2014/main" id="{F155A73D-9095-4514-874E-B46C65C3AA8D}"/>
              </a:ext>
            </a:extLst>
          </p:cNvPr>
          <p:cNvSpPr/>
          <p:nvPr/>
        </p:nvSpPr>
        <p:spPr bwMode="auto">
          <a:xfrm>
            <a:off x="5868144" y="1340768"/>
            <a:ext cx="1800200" cy="950812"/>
          </a:xfrm>
          <a:prstGeom prst="wedgeRoundRectCallout">
            <a:avLst>
              <a:gd name="adj1" fmla="val -54139"/>
              <a:gd name="adj2" fmla="val 79969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400" i="0" dirty="0" err="1">
                <a:solidFill>
                  <a:srgbClr val="006FBA"/>
                </a:solidFill>
              </a:rPr>
              <a:t>Expressão</a:t>
            </a:r>
            <a:r>
              <a:rPr lang="en-US" sz="2400" i="0" dirty="0">
                <a:solidFill>
                  <a:srgbClr val="006FBA"/>
                </a:solidFill>
              </a:rPr>
              <a:t> de </a:t>
            </a:r>
            <a:r>
              <a:rPr lang="en-US" sz="2400" i="0" dirty="0" err="1">
                <a:solidFill>
                  <a:srgbClr val="006FBA"/>
                </a:solidFill>
              </a:rPr>
              <a:t>busca</a:t>
            </a:r>
            <a:endParaRPr lang="pt-BR" sz="2400" i="0" dirty="0">
              <a:solidFill>
                <a:srgbClr val="006FBA"/>
              </a:solidFill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91BF87A2-FFCF-4B24-B03B-51F644FFFDC1}"/>
              </a:ext>
            </a:extLst>
          </p:cNvPr>
          <p:cNvSpPr txBox="1"/>
          <p:nvPr/>
        </p:nvSpPr>
        <p:spPr>
          <a:xfrm>
            <a:off x="3167844" y="4286965"/>
            <a:ext cx="28083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kumimoji="0" lang="pt-BR" sz="24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endParaRPr lang="pt-BR" sz="2400" u="sng" dirty="0">
              <a:solidFill>
                <a:srgbClr val="FF0000"/>
              </a:solidFill>
            </a:endParaRPr>
          </a:p>
        </p:txBody>
      </p:sp>
      <p:sp>
        <p:nvSpPr>
          <p:cNvPr id="9" name="Seta: para Baixo 8">
            <a:extLst>
              <a:ext uri="{FF2B5EF4-FFF2-40B4-BE49-F238E27FC236}">
                <a16:creationId xmlns:a16="http://schemas.microsoft.com/office/drawing/2014/main" id="{0FB21E0F-0C40-464C-8136-68A6FCA12D74}"/>
              </a:ext>
            </a:extLst>
          </p:cNvPr>
          <p:cNvSpPr/>
          <p:nvPr/>
        </p:nvSpPr>
        <p:spPr bwMode="auto">
          <a:xfrm>
            <a:off x="4355976" y="3284984"/>
            <a:ext cx="432048" cy="648072"/>
          </a:xfrm>
          <a:prstGeom prst="downArrow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10" name="Texto explicativo retangular com cantos arredondados 11">
            <a:extLst>
              <a:ext uri="{FF2B5EF4-FFF2-40B4-BE49-F238E27FC236}">
                <a16:creationId xmlns:a16="http://schemas.microsoft.com/office/drawing/2014/main" id="{630383DE-17DF-408A-9400-F01BA5DC19BC}"/>
              </a:ext>
            </a:extLst>
          </p:cNvPr>
          <p:cNvSpPr/>
          <p:nvPr/>
        </p:nvSpPr>
        <p:spPr bwMode="auto">
          <a:xfrm>
            <a:off x="5619320" y="3180766"/>
            <a:ext cx="2625087" cy="968314"/>
          </a:xfrm>
          <a:prstGeom prst="wedgeRoundRectCallout">
            <a:avLst>
              <a:gd name="adj1" fmla="val -75624"/>
              <a:gd name="adj2" fmla="val 680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Busca a partir do </a:t>
            </a:r>
            <a:r>
              <a:rPr lang="pt-BR" sz="1800" i="0" dirty="0">
                <a:solidFill>
                  <a:srgbClr val="FF0000"/>
                </a:solidFill>
              </a:rPr>
              <a:t>Resolvedor</a:t>
            </a:r>
          </a:p>
        </p:txBody>
      </p:sp>
    </p:spTree>
    <p:extLst>
      <p:ext uri="{BB962C8B-B14F-4D97-AF65-F5344CB8AC3E}">
        <p14:creationId xmlns:p14="http://schemas.microsoft.com/office/powerpoint/2010/main" val="6015674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A7D6D9D5-6346-443A-B090-E8638D631D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8604553"/>
              </p:ext>
            </p:extLst>
          </p:nvPr>
        </p:nvGraphicFramePr>
        <p:xfrm>
          <a:off x="611559" y="2420888"/>
          <a:ext cx="7920881" cy="3017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4336">
                  <a:extLst>
                    <a:ext uri="{9D8B030D-6E8A-4147-A177-3AD203B41FA5}">
                      <a16:colId xmlns:a16="http://schemas.microsoft.com/office/drawing/2014/main" val="531492197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428759730"/>
                    </a:ext>
                  </a:extLst>
                </a:gridCol>
                <a:gridCol w="4680521">
                  <a:extLst>
                    <a:ext uri="{9D8B030D-6E8A-4147-A177-3AD203B41FA5}">
                      <a16:colId xmlns:a16="http://schemas.microsoft.com/office/drawing/2014/main" val="5143243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Palavras-Chave</a:t>
                      </a:r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morfologia matemática,</a:t>
                      </a:r>
                    </a:p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imagem NOAA,</a:t>
                      </a:r>
                    </a:p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sensoriamento remoto.</a:t>
                      </a:r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098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Arranjo 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urlib.net</a:t>
                      </a:r>
                      <a:r>
                        <a:rPr lang="pt-BR" sz="200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2000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 </a:t>
                      </a:r>
                      <a:r>
                        <a:rPr lang="pt-BR" sz="200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BDMCI</a:t>
                      </a:r>
                      <a:r>
                        <a:rPr lang="pt-BR" sz="2000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&gt; </a:t>
                      </a:r>
                      <a:r>
                        <a:rPr lang="pt-BR" sz="200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Fonds</a:t>
                      </a:r>
                      <a:r>
                        <a:rPr lang="pt-BR" sz="2000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&gt; </a:t>
                      </a:r>
                      <a:r>
                        <a:rPr lang="pt-BR" sz="200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Produção</a:t>
                      </a:r>
                      <a:r>
                        <a:rPr lang="pt-BR" sz="2000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&gt; </a:t>
                      </a:r>
                      <a:r>
                        <a:rPr lang="pt-BR" sz="200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7"/>
                        </a:rPr>
                        <a:t>DIDPI</a:t>
                      </a:r>
                      <a:r>
                        <a:rPr lang="pt-BR" sz="2000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&gt; </a:t>
                      </a:r>
                      <a:r>
                        <a:rPr lang="pt-BR" sz="2000" dirty="0">
                          <a:solidFill>
                            <a:srgbClr val="CC00CC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Restauração de imagens...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3711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Arranjo 2</a:t>
                      </a:r>
                    </a:p>
                    <a:p>
                      <a:pPr algn="r"/>
                      <a:endParaRPr lang="pt-BR" sz="2000" dirty="0">
                        <a:solidFill>
                          <a:srgbClr val="0070C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urlib.net</a:t>
                      </a:r>
                      <a:r>
                        <a:rPr lang="pt-BR" sz="200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2000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 </a:t>
                      </a:r>
                      <a:r>
                        <a:rPr lang="pt-BR" sz="200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SDLA</a:t>
                      </a:r>
                      <a:r>
                        <a:rPr lang="pt-BR" sz="2000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&gt;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SIBGRAPI 93</a:t>
                      </a:r>
                      <a:r>
                        <a:rPr lang="pt-BR" sz="2000" dirty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&gt;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solidFill>
                            <a:srgbClr val="CC00CC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Restauração de imagens...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90245"/>
                  </a:ext>
                </a:extLst>
              </a:tr>
            </a:tbl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F3DEE382-B1CE-4610-B2B4-5E43958DDDDF}"/>
              </a:ext>
            </a:extLst>
          </p:cNvPr>
          <p:cNvSpPr txBox="1"/>
          <p:nvPr/>
        </p:nvSpPr>
        <p:spPr>
          <a:xfrm>
            <a:off x="107504" y="980728"/>
            <a:ext cx="892899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70C0"/>
                </a:solidFill>
              </a:rPr>
              <a:t>Metadados</a:t>
            </a:r>
          </a:p>
          <a:p>
            <a:endParaRPr lang="pt-BR" dirty="0">
              <a:solidFill>
                <a:srgbClr val="0070C0"/>
              </a:solidFill>
            </a:endParaRPr>
          </a:p>
          <a:p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Área de conteúdo e estrutura</a:t>
            </a:r>
          </a:p>
        </p:txBody>
      </p:sp>
      <p:sp>
        <p:nvSpPr>
          <p:cNvPr id="9" name="Texto explicativo retangular com cantos arredondados 11">
            <a:extLst>
              <a:ext uri="{FF2B5EF4-FFF2-40B4-BE49-F238E27FC236}">
                <a16:creationId xmlns:a16="http://schemas.microsoft.com/office/drawing/2014/main" id="{59FD459D-F9D1-4639-8B7A-18EAECD5E970}"/>
              </a:ext>
            </a:extLst>
          </p:cNvPr>
          <p:cNvSpPr/>
          <p:nvPr/>
        </p:nvSpPr>
        <p:spPr bwMode="auto">
          <a:xfrm>
            <a:off x="467544" y="5437553"/>
            <a:ext cx="2232248" cy="520480"/>
          </a:xfrm>
          <a:prstGeom prst="wedgeRoundRectCallout">
            <a:avLst>
              <a:gd name="adj1" fmla="val 40415"/>
              <a:gd name="adj2" fmla="val -98770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400" i="0" dirty="0" err="1">
                <a:solidFill>
                  <a:srgbClr val="006FBA"/>
                </a:solidFill>
              </a:rPr>
              <a:t>Dois</a:t>
            </a:r>
            <a:r>
              <a:rPr lang="en-US" sz="2400" i="0" dirty="0">
                <a:solidFill>
                  <a:srgbClr val="006FBA"/>
                </a:solidFill>
              </a:rPr>
              <a:t> </a:t>
            </a:r>
            <a:r>
              <a:rPr lang="en-US" sz="2400" i="0" dirty="0" err="1">
                <a:solidFill>
                  <a:srgbClr val="006FBA"/>
                </a:solidFill>
              </a:rPr>
              <a:t>arranjos</a:t>
            </a:r>
            <a:endParaRPr lang="pt-BR" sz="2400" i="0" dirty="0">
              <a:solidFill>
                <a:srgbClr val="006FBA"/>
              </a:solidFill>
            </a:endParaRPr>
          </a:p>
        </p:txBody>
      </p:sp>
      <p:sp>
        <p:nvSpPr>
          <p:cNvPr id="7" name="Texto explicativo retangular com cantos arredondados 11">
            <a:extLst>
              <a:ext uri="{FF2B5EF4-FFF2-40B4-BE49-F238E27FC236}">
                <a16:creationId xmlns:a16="http://schemas.microsoft.com/office/drawing/2014/main" id="{F354E3D3-078C-494F-B024-6C9227217D96}"/>
              </a:ext>
            </a:extLst>
          </p:cNvPr>
          <p:cNvSpPr/>
          <p:nvPr/>
        </p:nvSpPr>
        <p:spPr bwMode="auto">
          <a:xfrm>
            <a:off x="90484" y="692696"/>
            <a:ext cx="3402391" cy="493713"/>
          </a:xfrm>
          <a:prstGeom prst="wedgeRoundRectCallout">
            <a:avLst>
              <a:gd name="adj1" fmla="val 32744"/>
              <a:gd name="adj2" fmla="val -19194"/>
              <a:gd name="adj3" fmla="val 16667"/>
            </a:avLst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Exemplo de múltiplos arranjos</a:t>
            </a:r>
          </a:p>
        </p:txBody>
      </p:sp>
    </p:spTree>
    <p:extLst>
      <p:ext uri="{BB962C8B-B14F-4D97-AF65-F5344CB8AC3E}">
        <p14:creationId xmlns:p14="http://schemas.microsoft.com/office/powerpoint/2010/main" val="163349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0B4C405F-5A57-406F-826A-C009655F2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1700808"/>
            <a:ext cx="788436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6FBA"/>
                </a:solidFill>
              </a:rPr>
              <a:t>Alerta</a:t>
            </a: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6D62A063-E9AE-4C40-971A-39E4222E6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5C144D74-AC10-4B20-A713-1134D5F98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40A9D3A3-02BD-4B62-B6F2-B7B10C83F9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546874"/>
              </p:ext>
            </p:extLst>
          </p:nvPr>
        </p:nvGraphicFramePr>
        <p:xfrm>
          <a:off x="1331640" y="2886184"/>
          <a:ext cx="5328592" cy="1838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2328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ARQUIVO ou </a:t>
                      </a:r>
                      <a:r>
                        <a:rPr kumimoji="0" lang="pt-B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Arquivo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(~ repositório digital) 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pt-BR" dirty="0"/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Archive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802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arquivo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file</a:t>
                      </a:r>
                      <a:endParaRPr lang="pt-BR" i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8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566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37609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EDB18626-65A7-49AB-8FC9-12B306B6B0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550234"/>
              </p:ext>
            </p:extLst>
          </p:nvPr>
        </p:nvGraphicFramePr>
        <p:xfrm>
          <a:off x="611558" y="2420888"/>
          <a:ext cx="7920881" cy="1706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4336">
                  <a:extLst>
                    <a:ext uri="{9D8B030D-6E8A-4147-A177-3AD203B41FA5}">
                      <a16:colId xmlns:a16="http://schemas.microsoft.com/office/drawing/2014/main" val="531492197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428759730"/>
                    </a:ext>
                  </a:extLst>
                </a:gridCol>
                <a:gridCol w="4680521">
                  <a:extLst>
                    <a:ext uri="{9D8B030D-6E8A-4147-A177-3AD203B41FA5}">
                      <a16:colId xmlns:a16="http://schemas.microsoft.com/office/drawing/2014/main" val="5143243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URL dos dados</a:t>
                      </a:r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urlib.net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rep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83LX3pFwXQZeBBx/AryH</a:t>
                      </a:r>
                      <a:endParaRPr kumimoji="0" lang="pt-BR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805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URL dos dados zipados</a:t>
                      </a:r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0" lang="pt-BR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urlib.net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zip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83LX3pFwXQZeBBx/AryH</a:t>
                      </a:r>
                      <a:endParaRPr lang="pt-BR" sz="2000" dirty="0">
                        <a:solidFill>
                          <a:srgbClr val="00B05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098798"/>
                  </a:ext>
                </a:extLst>
              </a:tr>
            </a:tbl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2EFAA95C-1026-4676-8007-8AA9BA8C8814}"/>
              </a:ext>
            </a:extLst>
          </p:cNvPr>
          <p:cNvSpPr txBox="1"/>
          <p:nvPr/>
        </p:nvSpPr>
        <p:spPr>
          <a:xfrm>
            <a:off x="107504" y="980728"/>
            <a:ext cx="892899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70C0"/>
                </a:solidFill>
              </a:rPr>
              <a:t>Metadados</a:t>
            </a:r>
          </a:p>
          <a:p>
            <a:endParaRPr lang="pt-BR" dirty="0">
              <a:solidFill>
                <a:srgbClr val="0070C0"/>
              </a:solidFill>
            </a:endParaRPr>
          </a:p>
          <a:p>
            <a:r>
              <a:rPr lang="pt-BR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Área de condições de acesso e uso</a:t>
            </a:r>
          </a:p>
        </p:txBody>
      </p:sp>
    </p:spTree>
    <p:extLst>
      <p:ext uri="{BB962C8B-B14F-4D97-AF65-F5344CB8AC3E}">
        <p14:creationId xmlns:p14="http://schemas.microsoft.com/office/powerpoint/2010/main" val="285651631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Conector reto 43">
            <a:extLst>
              <a:ext uri="{FF2B5EF4-FFF2-40B4-BE49-F238E27FC236}">
                <a16:creationId xmlns:a16="http://schemas.microsoft.com/office/drawing/2014/main" id="{CD495B25-4169-4758-8BCC-EF2167ECC93B}"/>
              </a:ext>
            </a:extLst>
          </p:cNvPr>
          <p:cNvCxnSpPr>
            <a:cxnSpLocks/>
          </p:cNvCxnSpPr>
          <p:nvPr/>
        </p:nvCxnSpPr>
        <p:spPr bwMode="auto">
          <a:xfrm rot="21000000" flipH="1">
            <a:off x="4078800" y="1512000"/>
            <a:ext cx="486040" cy="501928"/>
          </a:xfrm>
          <a:prstGeom prst="line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7B00C9EE-382A-4256-ABE9-8822AFBE12B4}"/>
              </a:ext>
            </a:extLst>
          </p:cNvPr>
          <p:cNvSpPr txBox="1"/>
          <p:nvPr/>
        </p:nvSpPr>
        <p:spPr>
          <a:xfrm>
            <a:off x="5724128" y="3471196"/>
            <a:ext cx="16133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Produção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CC00CC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4870FA2-C8F0-4BA1-97AE-074049C6C284}"/>
              </a:ext>
            </a:extLst>
          </p:cNvPr>
          <p:cNvSpPr txBox="1"/>
          <p:nvPr/>
        </p:nvSpPr>
        <p:spPr>
          <a:xfrm>
            <a:off x="5724128" y="1923222"/>
            <a:ext cx="16133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BDMCI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CC00CC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BF7730E3-FAB3-499E-B7CF-D4A00214E3F2}"/>
              </a:ext>
            </a:extLst>
          </p:cNvPr>
          <p:cNvSpPr txBox="1"/>
          <p:nvPr/>
        </p:nvSpPr>
        <p:spPr>
          <a:xfrm>
            <a:off x="5004048" y="1149779"/>
            <a:ext cx="16133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CC00CC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578EF4F8-24DB-4EDD-A327-1939E887E78E}"/>
              </a:ext>
            </a:extLst>
          </p:cNvPr>
          <p:cNvSpPr>
            <a:spLocks noChangeAspect="1"/>
          </p:cNvSpPr>
          <p:nvPr/>
        </p:nvSpPr>
        <p:spPr bwMode="auto">
          <a:xfrm>
            <a:off x="4932040" y="2022688"/>
            <a:ext cx="252000" cy="252000"/>
          </a:xfrm>
          <a:prstGeom prst="ellips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EEDCA7AC-4DFF-482E-970C-6096998558FB}"/>
              </a:ext>
            </a:extLst>
          </p:cNvPr>
          <p:cNvSpPr>
            <a:spLocks noChangeAspect="1"/>
          </p:cNvSpPr>
          <p:nvPr/>
        </p:nvSpPr>
        <p:spPr bwMode="auto">
          <a:xfrm>
            <a:off x="4932040" y="2776616"/>
            <a:ext cx="252000" cy="252000"/>
          </a:xfrm>
          <a:prstGeom prst="ellips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BB9DAD03-5A4A-4C38-ADAB-2017101A52B9}"/>
              </a:ext>
            </a:extLst>
          </p:cNvPr>
          <p:cNvSpPr txBox="1"/>
          <p:nvPr/>
        </p:nvSpPr>
        <p:spPr>
          <a:xfrm>
            <a:off x="5762225" y="5018331"/>
            <a:ext cx="298623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Restauração de imagens...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CFE1FAB2-CB42-4865-B290-92C48FADFB67}"/>
              </a:ext>
            </a:extLst>
          </p:cNvPr>
          <p:cNvSpPr txBox="1"/>
          <p:nvPr/>
        </p:nvSpPr>
        <p:spPr>
          <a:xfrm>
            <a:off x="5724128" y="2697504"/>
            <a:ext cx="16133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Fonds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CC00CC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982D35AF-D299-499F-9D02-724E642B56CA}"/>
              </a:ext>
            </a:extLst>
          </p:cNvPr>
          <p:cNvSpPr>
            <a:spLocks noChangeAspect="1"/>
          </p:cNvSpPr>
          <p:nvPr/>
        </p:nvSpPr>
        <p:spPr bwMode="auto">
          <a:xfrm>
            <a:off x="4932040" y="3530544"/>
            <a:ext cx="252000" cy="252000"/>
          </a:xfrm>
          <a:prstGeom prst="ellips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C3DBCE97-D3F2-49C8-ABEB-497BC1EA5B65}"/>
              </a:ext>
            </a:extLst>
          </p:cNvPr>
          <p:cNvSpPr txBox="1"/>
          <p:nvPr/>
        </p:nvSpPr>
        <p:spPr>
          <a:xfrm>
            <a:off x="5762225" y="4244888"/>
            <a:ext cx="16133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DIDPI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7CADA43A-0FB5-48AD-A5AF-2757685F77BA}"/>
              </a:ext>
            </a:extLst>
          </p:cNvPr>
          <p:cNvSpPr>
            <a:spLocks noChangeAspect="1"/>
          </p:cNvSpPr>
          <p:nvPr/>
        </p:nvSpPr>
        <p:spPr bwMode="auto">
          <a:xfrm>
            <a:off x="4932040" y="4286481"/>
            <a:ext cx="252000" cy="252000"/>
          </a:xfrm>
          <a:prstGeom prst="ellips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7A1176F5-F178-4E0C-8B79-33AA5CDED34D}"/>
              </a:ext>
            </a:extLst>
          </p:cNvPr>
          <p:cNvSpPr>
            <a:spLocks noChangeAspect="1"/>
          </p:cNvSpPr>
          <p:nvPr/>
        </p:nvSpPr>
        <p:spPr bwMode="auto">
          <a:xfrm>
            <a:off x="4932040" y="5042418"/>
            <a:ext cx="252000" cy="252000"/>
          </a:xfrm>
          <a:prstGeom prst="ellipse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cxnSp>
        <p:nvCxnSpPr>
          <p:cNvPr id="21" name="Conector reto 20">
            <a:extLst>
              <a:ext uri="{FF2B5EF4-FFF2-40B4-BE49-F238E27FC236}">
                <a16:creationId xmlns:a16="http://schemas.microsoft.com/office/drawing/2014/main" id="{FAEA87F6-0BB1-493E-BFBA-31FD61EC8D09}"/>
              </a:ext>
            </a:extLst>
          </p:cNvPr>
          <p:cNvCxnSpPr>
            <a:cxnSpLocks/>
          </p:cNvCxnSpPr>
          <p:nvPr/>
        </p:nvCxnSpPr>
        <p:spPr bwMode="auto">
          <a:xfrm rot="600000">
            <a:off x="4572000" y="1520760"/>
            <a:ext cx="486040" cy="501928"/>
          </a:xfrm>
          <a:prstGeom prst="line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3" name="Conector reto 22">
            <a:extLst>
              <a:ext uri="{FF2B5EF4-FFF2-40B4-BE49-F238E27FC236}">
                <a16:creationId xmlns:a16="http://schemas.microsoft.com/office/drawing/2014/main" id="{C4F1A8B4-775C-463C-96D5-F1BDC78F4CD2}"/>
              </a:ext>
            </a:extLst>
          </p:cNvPr>
          <p:cNvCxnSpPr>
            <a:cxnSpLocks/>
          </p:cNvCxnSpPr>
          <p:nvPr/>
        </p:nvCxnSpPr>
        <p:spPr bwMode="auto">
          <a:xfrm>
            <a:off x="5058040" y="2274688"/>
            <a:ext cx="0" cy="501928"/>
          </a:xfrm>
          <a:prstGeom prst="line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" name="Conector reto 23">
            <a:extLst>
              <a:ext uri="{FF2B5EF4-FFF2-40B4-BE49-F238E27FC236}">
                <a16:creationId xmlns:a16="http://schemas.microsoft.com/office/drawing/2014/main" id="{43682948-70E5-4524-A303-CD509FF31D6A}"/>
              </a:ext>
            </a:extLst>
          </p:cNvPr>
          <p:cNvCxnSpPr>
            <a:cxnSpLocks/>
          </p:cNvCxnSpPr>
          <p:nvPr/>
        </p:nvCxnSpPr>
        <p:spPr bwMode="auto">
          <a:xfrm>
            <a:off x="5058040" y="3028616"/>
            <a:ext cx="0" cy="501928"/>
          </a:xfrm>
          <a:prstGeom prst="line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5" name="Conector reto 24">
            <a:extLst>
              <a:ext uri="{FF2B5EF4-FFF2-40B4-BE49-F238E27FC236}">
                <a16:creationId xmlns:a16="http://schemas.microsoft.com/office/drawing/2014/main" id="{A2C89905-15B5-4352-BFE7-41931B3D4E60}"/>
              </a:ext>
            </a:extLst>
          </p:cNvPr>
          <p:cNvCxnSpPr>
            <a:cxnSpLocks/>
          </p:cNvCxnSpPr>
          <p:nvPr/>
        </p:nvCxnSpPr>
        <p:spPr bwMode="auto">
          <a:xfrm>
            <a:off x="5058040" y="3784553"/>
            <a:ext cx="0" cy="501928"/>
          </a:xfrm>
          <a:prstGeom prst="line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6" name="Conector reto 25">
            <a:extLst>
              <a:ext uri="{FF2B5EF4-FFF2-40B4-BE49-F238E27FC236}">
                <a16:creationId xmlns:a16="http://schemas.microsoft.com/office/drawing/2014/main" id="{8DE4D9C6-176A-483D-8863-734760900DFA}"/>
              </a:ext>
            </a:extLst>
          </p:cNvPr>
          <p:cNvCxnSpPr>
            <a:cxnSpLocks/>
          </p:cNvCxnSpPr>
          <p:nvPr/>
        </p:nvCxnSpPr>
        <p:spPr bwMode="auto">
          <a:xfrm>
            <a:off x="5058040" y="4540490"/>
            <a:ext cx="0" cy="501928"/>
          </a:xfrm>
          <a:prstGeom prst="line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3" name="Texto explicativo retangular com cantos arredondados 11">
            <a:extLst>
              <a:ext uri="{FF2B5EF4-FFF2-40B4-BE49-F238E27FC236}">
                <a16:creationId xmlns:a16="http://schemas.microsoft.com/office/drawing/2014/main" id="{7BE62F30-4771-426D-B653-1DAE64334EF3}"/>
              </a:ext>
            </a:extLst>
          </p:cNvPr>
          <p:cNvSpPr/>
          <p:nvPr/>
        </p:nvSpPr>
        <p:spPr bwMode="auto">
          <a:xfrm>
            <a:off x="6617380" y="892584"/>
            <a:ext cx="2232248" cy="1073624"/>
          </a:xfrm>
          <a:prstGeom prst="wedgeRoundRectCallout">
            <a:avLst>
              <a:gd name="adj1" fmla="val -66566"/>
              <a:gd name="adj2" fmla="val 45271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Biblioteca Digital da Memória Científica do INPE</a:t>
            </a:r>
          </a:p>
        </p:txBody>
      </p:sp>
      <p:sp>
        <p:nvSpPr>
          <p:cNvPr id="34" name="Texto explicativo retangular com cantos arredondados 11">
            <a:extLst>
              <a:ext uri="{FF2B5EF4-FFF2-40B4-BE49-F238E27FC236}">
                <a16:creationId xmlns:a16="http://schemas.microsoft.com/office/drawing/2014/main" id="{7EB6DBFE-B476-4C4E-A4DF-76754CEA591E}"/>
              </a:ext>
            </a:extLst>
          </p:cNvPr>
          <p:cNvSpPr/>
          <p:nvPr/>
        </p:nvSpPr>
        <p:spPr bwMode="auto">
          <a:xfrm>
            <a:off x="1274838" y="793554"/>
            <a:ext cx="2687472" cy="518363"/>
          </a:xfrm>
          <a:prstGeom prst="wedgeRoundRectCallout">
            <a:avLst>
              <a:gd name="adj1" fmla="val 66037"/>
              <a:gd name="adj2" fmla="val 54426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Resolvedor da Rede IBI</a:t>
            </a:r>
          </a:p>
        </p:txBody>
      </p:sp>
      <p:grpSp>
        <p:nvGrpSpPr>
          <p:cNvPr id="20" name="Agrupar 19">
            <a:extLst>
              <a:ext uri="{FF2B5EF4-FFF2-40B4-BE49-F238E27FC236}">
                <a16:creationId xmlns:a16="http://schemas.microsoft.com/office/drawing/2014/main" id="{98DA702E-0F16-4E76-9DD1-F3B739AC81F2}"/>
              </a:ext>
            </a:extLst>
          </p:cNvPr>
          <p:cNvGrpSpPr/>
          <p:nvPr/>
        </p:nvGrpSpPr>
        <p:grpSpPr>
          <a:xfrm>
            <a:off x="3960000" y="2029478"/>
            <a:ext cx="252000" cy="3271730"/>
            <a:chOff x="3923928" y="2029478"/>
            <a:chExt cx="252000" cy="3271730"/>
          </a:xfrm>
        </p:grpSpPr>
        <p:sp>
          <p:nvSpPr>
            <p:cNvPr id="35" name="Elipse 34">
              <a:extLst>
                <a:ext uri="{FF2B5EF4-FFF2-40B4-BE49-F238E27FC236}">
                  <a16:creationId xmlns:a16="http://schemas.microsoft.com/office/drawing/2014/main" id="{FFC4731B-CE20-4B2C-B7FF-83328515668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923928" y="2029478"/>
              <a:ext cx="252000" cy="25200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sp>
          <p:nvSpPr>
            <p:cNvPr id="37" name="Elipse 36">
              <a:extLst>
                <a:ext uri="{FF2B5EF4-FFF2-40B4-BE49-F238E27FC236}">
                  <a16:creationId xmlns:a16="http://schemas.microsoft.com/office/drawing/2014/main" id="{BB5E3FF3-CF72-4AE6-BD0A-535C2D167B0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923928" y="3537334"/>
              <a:ext cx="252000" cy="25200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sp>
          <p:nvSpPr>
            <p:cNvPr id="39" name="Elipse 38">
              <a:extLst>
                <a:ext uri="{FF2B5EF4-FFF2-40B4-BE49-F238E27FC236}">
                  <a16:creationId xmlns:a16="http://schemas.microsoft.com/office/drawing/2014/main" id="{EBFBB0F2-B9D6-477B-9D3A-D0115862E06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923928" y="5049208"/>
              <a:ext cx="252000" cy="25200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3050"/>
                </a:solidFill>
              </a:endParaRPr>
            </a:p>
          </p:txBody>
        </p:sp>
        <p:cxnSp>
          <p:nvCxnSpPr>
            <p:cNvPr id="40" name="Conector reto 39">
              <a:extLst>
                <a:ext uri="{FF2B5EF4-FFF2-40B4-BE49-F238E27FC236}">
                  <a16:creationId xmlns:a16="http://schemas.microsoft.com/office/drawing/2014/main" id="{4A639EC2-C866-4B42-82D4-697B82096090}"/>
                </a:ext>
              </a:extLst>
            </p:cNvPr>
            <p:cNvCxnSpPr>
              <a:cxnSpLocks/>
              <a:endCxn id="37" idx="0"/>
            </p:cNvCxnSpPr>
            <p:nvPr/>
          </p:nvCxnSpPr>
          <p:spPr bwMode="auto">
            <a:xfrm>
              <a:off x="4049928" y="2281478"/>
              <a:ext cx="0" cy="1255856"/>
            </a:xfrm>
            <a:prstGeom prst="line">
              <a:avLst/>
            </a:prstGeom>
            <a:noFill/>
            <a:ln w="254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43" name="Conector reto 42">
              <a:extLst>
                <a:ext uri="{FF2B5EF4-FFF2-40B4-BE49-F238E27FC236}">
                  <a16:creationId xmlns:a16="http://schemas.microsoft.com/office/drawing/2014/main" id="{734217B1-E93F-4DA4-A631-52E937805427}"/>
                </a:ext>
              </a:extLst>
            </p:cNvPr>
            <p:cNvCxnSpPr>
              <a:cxnSpLocks/>
              <a:stCxn id="37" idx="4"/>
            </p:cNvCxnSpPr>
            <p:nvPr/>
          </p:nvCxnSpPr>
          <p:spPr bwMode="auto">
            <a:xfrm>
              <a:off x="4049928" y="3789334"/>
              <a:ext cx="0" cy="1259874"/>
            </a:xfrm>
            <a:prstGeom prst="line">
              <a:avLst/>
            </a:prstGeom>
            <a:noFill/>
            <a:ln w="254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sp>
        <p:nvSpPr>
          <p:cNvPr id="5" name="Elipse 4">
            <a:extLst>
              <a:ext uri="{FF2B5EF4-FFF2-40B4-BE49-F238E27FC236}">
                <a16:creationId xmlns:a16="http://schemas.microsoft.com/office/drawing/2014/main" id="{BF98B415-C76B-4EC9-9EB7-6B6C95F64695}"/>
              </a:ext>
            </a:extLst>
          </p:cNvPr>
          <p:cNvSpPr>
            <a:spLocks noChangeAspect="1"/>
          </p:cNvSpPr>
          <p:nvPr/>
        </p:nvSpPr>
        <p:spPr bwMode="auto">
          <a:xfrm>
            <a:off x="4446000" y="1268760"/>
            <a:ext cx="252000" cy="252000"/>
          </a:xfrm>
          <a:prstGeom prst="ellips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22" name="Elipse 21">
            <a:extLst>
              <a:ext uri="{FF2B5EF4-FFF2-40B4-BE49-F238E27FC236}">
                <a16:creationId xmlns:a16="http://schemas.microsoft.com/office/drawing/2014/main" id="{772D091F-47C2-45D3-922B-83B80B494894}"/>
              </a:ext>
            </a:extLst>
          </p:cNvPr>
          <p:cNvSpPr/>
          <p:nvPr/>
        </p:nvSpPr>
        <p:spPr bwMode="auto">
          <a:xfrm>
            <a:off x="3707904" y="4860000"/>
            <a:ext cx="1728160" cy="646575"/>
          </a:xfrm>
          <a:prstGeom prst="ellipse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45" name="CaixaDeTexto 44">
            <a:extLst>
              <a:ext uri="{FF2B5EF4-FFF2-40B4-BE49-F238E27FC236}">
                <a16:creationId xmlns:a16="http://schemas.microsoft.com/office/drawing/2014/main" id="{BC30BA9F-D581-43FE-98A1-39CD841BB48C}"/>
              </a:ext>
            </a:extLst>
          </p:cNvPr>
          <p:cNvSpPr txBox="1"/>
          <p:nvPr/>
        </p:nvSpPr>
        <p:spPr>
          <a:xfrm>
            <a:off x="1806540" y="1923222"/>
            <a:ext cx="16133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SDLA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46" name="CaixaDeTexto 45">
            <a:extLst>
              <a:ext uri="{FF2B5EF4-FFF2-40B4-BE49-F238E27FC236}">
                <a16:creationId xmlns:a16="http://schemas.microsoft.com/office/drawing/2014/main" id="{C358BD51-3F6A-4F48-8849-E0AC2CDE56D4}"/>
              </a:ext>
            </a:extLst>
          </p:cNvPr>
          <p:cNvSpPr txBox="1"/>
          <p:nvPr/>
        </p:nvSpPr>
        <p:spPr>
          <a:xfrm>
            <a:off x="1403650" y="3456248"/>
            <a:ext cx="20162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SIBGRAPI 93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47" name="Texto explicativo retangular com cantos arredondados 11">
            <a:extLst>
              <a:ext uri="{FF2B5EF4-FFF2-40B4-BE49-F238E27FC236}">
                <a16:creationId xmlns:a16="http://schemas.microsoft.com/office/drawing/2014/main" id="{BBAADC90-0D92-4FC4-9706-BDEB5076E128}"/>
              </a:ext>
            </a:extLst>
          </p:cNvPr>
          <p:cNvSpPr/>
          <p:nvPr/>
        </p:nvSpPr>
        <p:spPr bwMode="auto">
          <a:xfrm>
            <a:off x="755576" y="2501555"/>
            <a:ext cx="2232248" cy="783429"/>
          </a:xfrm>
          <a:prstGeom prst="wedgeRoundRectCallout">
            <a:avLst>
              <a:gd name="adj1" fmla="val 38587"/>
              <a:gd name="adj2" fmla="val -72650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SIBGRAPI Digital Library </a:t>
            </a:r>
            <a:r>
              <a:rPr lang="pt-BR" sz="1800" i="0" dirty="0" err="1">
                <a:solidFill>
                  <a:srgbClr val="006FBA"/>
                </a:solidFill>
              </a:rPr>
              <a:t>Archive</a:t>
            </a:r>
            <a:endParaRPr lang="pt-BR" sz="1800" i="0" dirty="0">
              <a:solidFill>
                <a:srgbClr val="006FBA"/>
              </a:solidFill>
            </a:endParaRPr>
          </a:p>
        </p:txBody>
      </p:sp>
      <p:sp>
        <p:nvSpPr>
          <p:cNvPr id="48" name="Texto explicativo retangular com cantos arredondados 11">
            <a:extLst>
              <a:ext uri="{FF2B5EF4-FFF2-40B4-BE49-F238E27FC236}">
                <a16:creationId xmlns:a16="http://schemas.microsoft.com/office/drawing/2014/main" id="{72D50B28-9B15-43BC-A778-7638F1ABECDD}"/>
              </a:ext>
            </a:extLst>
          </p:cNvPr>
          <p:cNvSpPr/>
          <p:nvPr/>
        </p:nvSpPr>
        <p:spPr bwMode="auto">
          <a:xfrm>
            <a:off x="937437" y="4084345"/>
            <a:ext cx="1738205" cy="560653"/>
          </a:xfrm>
          <a:prstGeom prst="wedgeRoundRectCallout">
            <a:avLst>
              <a:gd name="adj1" fmla="val 39129"/>
              <a:gd name="adj2" fmla="val -82738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Anais de 1993</a:t>
            </a:r>
          </a:p>
        </p:txBody>
      </p:sp>
      <p:sp>
        <p:nvSpPr>
          <p:cNvPr id="49" name="Texto explicativo retangular com cantos arredondados 11">
            <a:extLst>
              <a:ext uri="{FF2B5EF4-FFF2-40B4-BE49-F238E27FC236}">
                <a16:creationId xmlns:a16="http://schemas.microsoft.com/office/drawing/2014/main" id="{AEA097DD-8D16-4769-91D6-1440D209865F}"/>
              </a:ext>
            </a:extLst>
          </p:cNvPr>
          <p:cNvSpPr/>
          <p:nvPr/>
        </p:nvSpPr>
        <p:spPr bwMode="auto">
          <a:xfrm>
            <a:off x="3419873" y="5594658"/>
            <a:ext cx="936104" cy="518363"/>
          </a:xfrm>
          <a:prstGeom prst="wedgeRoundRectCallout">
            <a:avLst>
              <a:gd name="adj1" fmla="val 21003"/>
              <a:gd name="adj2" fmla="val -97287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matriz</a:t>
            </a:r>
          </a:p>
        </p:txBody>
      </p:sp>
      <p:sp>
        <p:nvSpPr>
          <p:cNvPr id="50" name="Texto explicativo retangular com cantos arredondados 11">
            <a:extLst>
              <a:ext uri="{FF2B5EF4-FFF2-40B4-BE49-F238E27FC236}">
                <a16:creationId xmlns:a16="http://schemas.microsoft.com/office/drawing/2014/main" id="{0C434BAD-5EE4-4E2B-88A4-78730C1D2911}"/>
              </a:ext>
            </a:extLst>
          </p:cNvPr>
          <p:cNvSpPr/>
          <p:nvPr/>
        </p:nvSpPr>
        <p:spPr bwMode="auto">
          <a:xfrm>
            <a:off x="4788024" y="5590607"/>
            <a:ext cx="936104" cy="518363"/>
          </a:xfrm>
          <a:prstGeom prst="wedgeRoundRectCallout">
            <a:avLst>
              <a:gd name="adj1" fmla="val -19278"/>
              <a:gd name="adj2" fmla="val -99105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cópia</a:t>
            </a:r>
          </a:p>
        </p:txBody>
      </p:sp>
      <p:sp>
        <p:nvSpPr>
          <p:cNvPr id="51" name="Texto explicativo retangular com cantos arredondados 11">
            <a:extLst>
              <a:ext uri="{FF2B5EF4-FFF2-40B4-BE49-F238E27FC236}">
                <a16:creationId xmlns:a16="http://schemas.microsoft.com/office/drawing/2014/main" id="{0502EA1B-ED1F-45D7-A7B8-775E662322B6}"/>
              </a:ext>
            </a:extLst>
          </p:cNvPr>
          <p:cNvSpPr/>
          <p:nvPr/>
        </p:nvSpPr>
        <p:spPr bwMode="auto">
          <a:xfrm>
            <a:off x="125518" y="4865196"/>
            <a:ext cx="3168356" cy="1028394"/>
          </a:xfrm>
          <a:prstGeom prst="wedgeRoundRectCallout">
            <a:avLst>
              <a:gd name="adj1" fmla="val 36945"/>
              <a:gd name="adj2" fmla="val -27550"/>
              <a:gd name="adj3" fmla="val 16667"/>
            </a:avLst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Existe um acordo bilateral de </a:t>
            </a:r>
            <a:r>
              <a:rPr lang="pt-BR" sz="1800" b="1" i="0" dirty="0">
                <a:solidFill>
                  <a:srgbClr val="006FBA"/>
                </a:solidFill>
              </a:rPr>
              <a:t>compartilhamento</a:t>
            </a:r>
            <a:r>
              <a:rPr lang="pt-BR" sz="1800" i="0" dirty="0">
                <a:solidFill>
                  <a:srgbClr val="006FBA"/>
                </a:solidFill>
              </a:rPr>
              <a:t> entre os Acervos SDLA e BDMCI</a:t>
            </a:r>
          </a:p>
        </p:txBody>
      </p:sp>
      <p:sp>
        <p:nvSpPr>
          <p:cNvPr id="52" name="Texto explicativo retangular com cantos arredondados 11">
            <a:extLst>
              <a:ext uri="{FF2B5EF4-FFF2-40B4-BE49-F238E27FC236}">
                <a16:creationId xmlns:a16="http://schemas.microsoft.com/office/drawing/2014/main" id="{F58C32C4-A07E-446D-85E1-8FBCE1AE016F}"/>
              </a:ext>
            </a:extLst>
          </p:cNvPr>
          <p:cNvSpPr/>
          <p:nvPr/>
        </p:nvSpPr>
        <p:spPr bwMode="auto">
          <a:xfrm>
            <a:off x="90484" y="1402509"/>
            <a:ext cx="3402391" cy="493713"/>
          </a:xfrm>
          <a:prstGeom prst="wedgeRoundRectCallout">
            <a:avLst>
              <a:gd name="adj1" fmla="val 32744"/>
              <a:gd name="adj2" fmla="val -19194"/>
              <a:gd name="adj3" fmla="val 16667"/>
            </a:avLst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Exemplo de múltiplos arranjos</a:t>
            </a:r>
          </a:p>
        </p:txBody>
      </p:sp>
    </p:spTree>
    <p:extLst>
      <p:ext uri="{BB962C8B-B14F-4D97-AF65-F5344CB8AC3E}">
        <p14:creationId xmlns:p14="http://schemas.microsoft.com/office/powerpoint/2010/main" val="105585509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3400" y="2852738"/>
            <a:ext cx="80772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Obrigado!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78328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50032"/>
            <a:ext cx="7772400" cy="1066800"/>
          </a:xfrm>
        </p:spPr>
        <p:txBody>
          <a:bodyPr/>
          <a:lstStyle/>
          <a:p>
            <a:pPr eaLnBrk="1" hangingPunct="1"/>
            <a:r>
              <a:rPr lang="pt-BR" sz="2800" b="1" i="1" dirty="0">
                <a:solidFill>
                  <a:srgbClr val="006FBA"/>
                </a:solidFill>
                <a:latin typeface="Arial" charset="0"/>
              </a:rPr>
              <a:t>Referência</a:t>
            </a:r>
            <a:endParaRPr lang="pt-BR" sz="18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29816" y="2276872"/>
            <a:ext cx="7884368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 algn="l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l">
              <a:spcBef>
                <a:spcPts val="0"/>
              </a:spcBef>
            </a:pPr>
            <a:r>
              <a:rPr lang="pt-BR" sz="2000" i="0" dirty="0">
                <a:solidFill>
                  <a:srgbClr val="006FBA"/>
                </a:solidFill>
              </a:rPr>
              <a:t> BANON, G. J. F. Acesso persistente a itens de informação: Proposta de sustentabilidade para a solução adotada pelo INPE. São José dos Campos: Instituto Nacional e Pesquisas Espaciais (INPE), 2017. I SEMINÁRIO TEMÁTICO DA REDE RBP DE 2017, 2017-05-25, São José dos Campos. 32 transparências. Disponível em: &lt;</a:t>
            </a:r>
            <a:r>
              <a:rPr lang="pt-BR" sz="2000" i="0" dirty="0">
                <a:solidFill>
                  <a:srgbClr val="006FBA"/>
                </a:solidFill>
                <a:hlinkClick r:id="rId2"/>
              </a:rPr>
              <a:t>http://urlib.net/J8LNKB5R7W/3NKH24H</a:t>
            </a:r>
            <a:r>
              <a:rPr lang="pt-BR" sz="2000" i="0" dirty="0">
                <a:solidFill>
                  <a:srgbClr val="006FBA"/>
                </a:solidFill>
              </a:rPr>
              <a:t>&gt;. </a:t>
            </a:r>
          </a:p>
          <a:p>
            <a:pPr marL="0" lvl="1" algn="l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l">
              <a:spcBef>
                <a:spcPts val="0"/>
              </a:spcBef>
            </a:pPr>
            <a:endParaRPr lang="en-US" sz="2000" i="0" dirty="0">
              <a:solidFill>
                <a:srgbClr val="006FBA"/>
              </a:solidFill>
            </a:endParaRP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A832D50A-B4B2-410C-84C4-CD299DA831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B983BF-0DA3-456D-AD8A-5FA01BAC63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1416915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Agrupar 6">
            <a:extLst>
              <a:ext uri="{FF2B5EF4-FFF2-40B4-BE49-F238E27FC236}">
                <a16:creationId xmlns:a16="http://schemas.microsoft.com/office/drawing/2014/main" id="{617A6DF9-AE9A-44C5-8004-65AC028873CF}"/>
              </a:ext>
            </a:extLst>
          </p:cNvPr>
          <p:cNvGrpSpPr/>
          <p:nvPr/>
        </p:nvGrpSpPr>
        <p:grpSpPr>
          <a:xfrm>
            <a:off x="1143000" y="1700808"/>
            <a:ext cx="6858000" cy="3456384"/>
            <a:chOff x="1219200" y="2060848"/>
            <a:chExt cx="6858000" cy="3096344"/>
          </a:xfrm>
        </p:grpSpPr>
        <p:sp>
          <p:nvSpPr>
            <p:cNvPr id="4098" name="Rectangle 11" descr="25%"/>
            <p:cNvSpPr>
              <a:spLocks noChangeArrowheads="1"/>
            </p:cNvSpPr>
            <p:nvPr/>
          </p:nvSpPr>
          <p:spPr bwMode="auto">
            <a:xfrm>
              <a:off x="1219200" y="2670448"/>
              <a:ext cx="6848475" cy="2486744"/>
            </a:xfrm>
            <a:prstGeom prst="rect">
              <a:avLst/>
            </a:prstGeom>
            <a:pattFill prst="pct25">
              <a:fgClr>
                <a:srgbClr val="3BB1FF"/>
              </a:fgClr>
              <a:bgClr>
                <a:schemeClr val="bg1"/>
              </a:bgClr>
            </a:patt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540000" lvl="0" indent="-342900" algn="l">
                <a:spcBef>
                  <a:spcPct val="20000"/>
                </a:spcBef>
              </a:pPr>
              <a:r>
                <a:rPr lang="pt-BR" sz="3200" b="1" i="0" kern="0" dirty="0">
                  <a:solidFill>
                    <a:srgbClr val="006FBA"/>
                  </a:solidFill>
                </a:rPr>
                <a:t>Resolução de IBI</a:t>
              </a:r>
            </a:p>
            <a:p>
              <a:pPr marL="540000" lvl="0" indent="-342900" algn="l">
                <a:spcBef>
                  <a:spcPct val="20000"/>
                </a:spcBef>
              </a:pPr>
              <a:r>
                <a:rPr lang="pt-BR" sz="3200" b="1" i="0" kern="0" dirty="0">
                  <a:solidFill>
                    <a:srgbClr val="006FBA"/>
                  </a:solidFill>
                  <a:cs typeface="Arial" charset="0"/>
                </a:rPr>
                <a:t>Geração de IBI</a:t>
              </a:r>
            </a:p>
            <a:p>
              <a:pPr marL="540000" lvl="0" indent="-342900" algn="l">
                <a:spcBef>
                  <a:spcPct val="20000"/>
                </a:spcBef>
              </a:pPr>
              <a:r>
                <a:rPr lang="pt-BR" sz="3200" b="1" i="0" kern="0" dirty="0">
                  <a:solidFill>
                    <a:srgbClr val="006FBA"/>
                  </a:solidFill>
                  <a:cs typeface="Arial" charset="0"/>
                </a:rPr>
                <a:t>Rede IBI piloto</a:t>
              </a:r>
            </a:p>
            <a:p>
              <a:pPr marL="540000" lvl="0" indent="-342900" algn="l">
                <a:spcBef>
                  <a:spcPct val="20000"/>
                </a:spcBef>
              </a:pPr>
              <a:r>
                <a:rPr lang="pt-BR" sz="3200" b="1" i="0" kern="0" dirty="0">
                  <a:solidFill>
                    <a:srgbClr val="006FBA"/>
                  </a:solidFill>
                  <a:cs typeface="Arial" charset="0"/>
                </a:rPr>
                <a:t>Organização e Busca por IBI</a:t>
              </a:r>
            </a:p>
          </p:txBody>
        </p:sp>
        <p:grpSp>
          <p:nvGrpSpPr>
            <p:cNvPr id="6" name="Agrupar 5">
              <a:extLst>
                <a:ext uri="{FF2B5EF4-FFF2-40B4-BE49-F238E27FC236}">
                  <a16:creationId xmlns:a16="http://schemas.microsoft.com/office/drawing/2014/main" id="{47E525E7-6766-4BC2-B16D-3FDAFAA0BD6E}"/>
                </a:ext>
              </a:extLst>
            </p:cNvPr>
            <p:cNvGrpSpPr/>
            <p:nvPr/>
          </p:nvGrpSpPr>
          <p:grpSpPr>
            <a:xfrm>
              <a:off x="1219200" y="2060848"/>
              <a:ext cx="6858000" cy="609600"/>
              <a:chOff x="1219200" y="2060848"/>
              <a:chExt cx="6858000" cy="609600"/>
            </a:xfrm>
          </p:grpSpPr>
          <p:sp>
            <p:nvSpPr>
              <p:cNvPr id="4100" name="Rectangle 10"/>
              <p:cNvSpPr>
                <a:spLocks noChangeArrowheads="1"/>
              </p:cNvSpPr>
              <p:nvPr/>
            </p:nvSpPr>
            <p:spPr bwMode="auto">
              <a:xfrm>
                <a:off x="1219200" y="2365648"/>
                <a:ext cx="6858000" cy="304800"/>
              </a:xfrm>
              <a:prstGeom prst="rect">
                <a:avLst/>
              </a:prstGeom>
              <a:solidFill>
                <a:srgbClr val="006FB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1" name="AutoShape 6"/>
              <p:cNvSpPr>
                <a:spLocks noChangeArrowheads="1"/>
              </p:cNvSpPr>
              <p:nvPr/>
            </p:nvSpPr>
            <p:spPr bwMode="auto">
              <a:xfrm>
                <a:off x="1219200" y="2060848"/>
                <a:ext cx="6858000" cy="609600"/>
              </a:xfrm>
              <a:prstGeom prst="roundRect">
                <a:avLst>
                  <a:gd name="adj" fmla="val 16667"/>
                </a:avLst>
              </a:prstGeom>
              <a:solidFill>
                <a:srgbClr val="006FB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2" name="Rectangle 4"/>
              <p:cNvSpPr>
                <a:spLocks noChangeArrowheads="1"/>
              </p:cNvSpPr>
              <p:nvPr/>
            </p:nvSpPr>
            <p:spPr bwMode="auto">
              <a:xfrm>
                <a:off x="1268413" y="2137048"/>
                <a:ext cx="1857375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>
                  <a:spcBef>
                    <a:spcPct val="20000"/>
                  </a:spcBef>
                </a:pPr>
                <a:r>
                  <a:rPr lang="pt-BR" sz="2400" b="1" i="0" dirty="0">
                    <a:solidFill>
                      <a:srgbClr val="006FBA"/>
                    </a:solidFill>
                  </a:rPr>
                  <a:t>   </a:t>
                </a:r>
                <a:r>
                  <a:rPr lang="pt-BR" sz="2400" b="1" i="0" dirty="0">
                    <a:solidFill>
                      <a:srgbClr val="B0E0FE"/>
                    </a:solidFill>
                  </a:rPr>
                  <a:t>Conteúdo</a:t>
                </a:r>
              </a:p>
            </p:txBody>
          </p:sp>
        </p:grpSp>
      </p:grpSp>
      <p:sp>
        <p:nvSpPr>
          <p:cNvPr id="12" name="Rectangle 10">
            <a:extLst>
              <a:ext uri="{FF2B5EF4-FFF2-40B4-BE49-F238E27FC236}">
                <a16:creationId xmlns:a16="http://schemas.microsoft.com/office/drawing/2014/main" id="{04C1BD2C-3215-4432-9236-91E6434B4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DE607BD5-8973-41AE-9997-811DD5C15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E10FCEF-2DC7-41B3-9951-136BCA223C52}"/>
              </a:ext>
            </a:extLst>
          </p:cNvPr>
          <p:cNvSpPr txBox="1"/>
          <p:nvPr/>
        </p:nvSpPr>
        <p:spPr>
          <a:xfrm>
            <a:off x="2636912" y="3136613"/>
            <a:ext cx="387017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00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1" i="0" u="none" strike="noStrike" kern="0" cap="none" spc="0" normalizeH="0" baseline="0" noProof="0" dirty="0">
                <a:ln>
                  <a:noFill/>
                </a:ln>
                <a:solidFill>
                  <a:srgbClr val="006FBA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Resolução de IBI</a:t>
            </a:r>
          </a:p>
        </p:txBody>
      </p:sp>
    </p:spTree>
    <p:extLst>
      <p:ext uri="{BB962C8B-B14F-4D97-AF65-F5344CB8AC3E}">
        <p14:creationId xmlns:p14="http://schemas.microsoft.com/office/powerpoint/2010/main" val="3755635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DC142EE3-43F5-483A-86FC-6246C61C3335}"/>
              </a:ext>
            </a:extLst>
          </p:cNvPr>
          <p:cNvSpPr txBox="1"/>
          <p:nvPr/>
        </p:nvSpPr>
        <p:spPr>
          <a:xfrm>
            <a:off x="287524" y="1556792"/>
            <a:ext cx="85689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kumimoji="0" lang="pt-BR" sz="2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dx.doi.org</a:t>
            </a:r>
            <a:r>
              <a:rPr kumimoji="0" lang="pt-BR" sz="2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kumimoji="0" lang="pt-BR" sz="24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10.1590/1809-4422ASOC675V1812015en</a:t>
            </a:r>
            <a:endParaRPr lang="pt-BR" sz="2400" dirty="0">
              <a:solidFill>
                <a:srgbClr val="00B050"/>
              </a:solidFill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300586B7-CD2A-40A1-95B0-4EBF35771B96}"/>
              </a:ext>
            </a:extLst>
          </p:cNvPr>
          <p:cNvSpPr txBox="1"/>
          <p:nvPr/>
        </p:nvSpPr>
        <p:spPr>
          <a:xfrm>
            <a:off x="395536" y="3068960"/>
            <a:ext cx="83529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400" b="0" i="0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http://ciagri.iea.sp.gov.br/bancoiea/indices_new.aspx</a:t>
            </a:r>
            <a:endParaRPr lang="pt-BR" sz="2400" dirty="0">
              <a:solidFill>
                <a:srgbClr val="0070C0"/>
              </a:solidFill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80F50269-534E-4FA7-BFC7-21C3F32CE536}"/>
              </a:ext>
            </a:extLst>
          </p:cNvPr>
          <p:cNvSpPr txBox="1"/>
          <p:nvPr/>
        </p:nvSpPr>
        <p:spPr>
          <a:xfrm>
            <a:off x="395536" y="4621383"/>
            <a:ext cx="83529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sid.inpe.br/mtc-m19@80/2010/02.09.18.47</a:t>
            </a:r>
            <a:endParaRPr lang="pt-BR" sz="2400" dirty="0">
              <a:solidFill>
                <a:srgbClr val="00B050"/>
              </a:solidFill>
            </a:endParaRPr>
          </a:p>
        </p:txBody>
      </p:sp>
      <p:sp>
        <p:nvSpPr>
          <p:cNvPr id="13" name="Texto explicativo retangular com cantos arredondados 11">
            <a:extLst>
              <a:ext uri="{FF2B5EF4-FFF2-40B4-BE49-F238E27FC236}">
                <a16:creationId xmlns:a16="http://schemas.microsoft.com/office/drawing/2014/main" id="{53E4554B-EFE5-47D0-B72D-5FF2804D572C}"/>
              </a:ext>
            </a:extLst>
          </p:cNvPr>
          <p:cNvSpPr/>
          <p:nvPr/>
        </p:nvSpPr>
        <p:spPr bwMode="auto">
          <a:xfrm>
            <a:off x="7483897" y="548680"/>
            <a:ext cx="1008112" cy="601905"/>
          </a:xfrm>
          <a:prstGeom prst="wedgeRoundRectCallout">
            <a:avLst>
              <a:gd name="adj1" fmla="val -42951"/>
              <a:gd name="adj2" fmla="val 119665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b="1" i="0" dirty="0">
                <a:solidFill>
                  <a:srgbClr val="00B050"/>
                </a:solidFill>
              </a:rPr>
              <a:t>DOI</a:t>
            </a: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0F947E4C-64ED-48AD-8F87-5F5F0DC8F30E}"/>
              </a:ext>
            </a:extLst>
          </p:cNvPr>
          <p:cNvSpPr/>
          <p:nvPr/>
        </p:nvSpPr>
        <p:spPr bwMode="auto">
          <a:xfrm>
            <a:off x="7483897" y="3645024"/>
            <a:ext cx="1008112" cy="601905"/>
          </a:xfrm>
          <a:prstGeom prst="wedgeRoundRectCallout">
            <a:avLst>
              <a:gd name="adj1" fmla="val -42951"/>
              <a:gd name="adj2" fmla="val 119665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b="1" i="0" dirty="0">
                <a:solidFill>
                  <a:srgbClr val="00B050"/>
                </a:solidFill>
              </a:rPr>
              <a:t>IBI</a:t>
            </a:r>
          </a:p>
        </p:txBody>
      </p:sp>
      <p:sp>
        <p:nvSpPr>
          <p:cNvPr id="8" name="Texto explicativo retangular com cantos arredondados 11">
            <a:extLst>
              <a:ext uri="{FF2B5EF4-FFF2-40B4-BE49-F238E27FC236}">
                <a16:creationId xmlns:a16="http://schemas.microsoft.com/office/drawing/2014/main" id="{E9FF4C22-2757-4DD7-A6A0-228ADA3B7E6E}"/>
              </a:ext>
            </a:extLst>
          </p:cNvPr>
          <p:cNvSpPr/>
          <p:nvPr/>
        </p:nvSpPr>
        <p:spPr bwMode="auto">
          <a:xfrm>
            <a:off x="467544" y="594847"/>
            <a:ext cx="5328592" cy="601905"/>
          </a:xfrm>
          <a:prstGeom prst="wedgeRoundRectCallout">
            <a:avLst>
              <a:gd name="adj1" fmla="val 35667"/>
              <a:gd name="adj2" fmla="val 31960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i="0" dirty="0">
                <a:solidFill>
                  <a:srgbClr val="006FBA"/>
                </a:solidFill>
              </a:rPr>
              <a:t>As </a:t>
            </a:r>
            <a:r>
              <a:rPr lang="pt-BR" sz="2400" i="0" dirty="0" err="1">
                <a:solidFill>
                  <a:srgbClr val="006FBA"/>
                </a:solidFill>
              </a:rPr>
              <a:t>URLs</a:t>
            </a:r>
            <a:r>
              <a:rPr lang="pt-BR" sz="2400" i="0" dirty="0">
                <a:solidFill>
                  <a:srgbClr val="006FBA"/>
                </a:solidFill>
              </a:rPr>
              <a:t> são ativadas pelo </a:t>
            </a:r>
            <a:r>
              <a:rPr lang="pt-BR" sz="2400" b="1" i="0" dirty="0">
                <a:solidFill>
                  <a:srgbClr val="006FBA"/>
                </a:solidFill>
              </a:rPr>
              <a:t>Usuário</a:t>
            </a: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24D3207A-0EC3-4AE5-B85E-74BAECAB65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A70A4CBE-8B67-48F3-886F-EBB686AB34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6" name="Texto explicativo retangular com cantos arredondados 11">
            <a:extLst>
              <a:ext uri="{FF2B5EF4-FFF2-40B4-BE49-F238E27FC236}">
                <a16:creationId xmlns:a16="http://schemas.microsoft.com/office/drawing/2014/main" id="{98852356-8AB2-4A7A-8CE4-28A141759EA9}"/>
              </a:ext>
            </a:extLst>
          </p:cNvPr>
          <p:cNvSpPr/>
          <p:nvPr/>
        </p:nvSpPr>
        <p:spPr bwMode="auto">
          <a:xfrm>
            <a:off x="467544" y="2279153"/>
            <a:ext cx="3816424" cy="679038"/>
          </a:xfrm>
          <a:prstGeom prst="wedgeRoundRectCallout">
            <a:avLst>
              <a:gd name="adj1" fmla="val -6444"/>
              <a:gd name="adj2" fmla="val -84237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b="1" i="0" dirty="0">
                <a:solidFill>
                  <a:srgbClr val="FF0000"/>
                </a:solidFill>
              </a:rPr>
              <a:t>Resolvedor</a:t>
            </a:r>
            <a:r>
              <a:rPr lang="pt-BR" sz="2400" i="0" dirty="0">
                <a:solidFill>
                  <a:srgbClr val="006FBA"/>
                </a:solidFill>
              </a:rPr>
              <a:t> da Rede DOI</a:t>
            </a:r>
          </a:p>
        </p:txBody>
      </p:sp>
      <p:sp>
        <p:nvSpPr>
          <p:cNvPr id="17" name="Texto explicativo retangular com cantos arredondados 11">
            <a:extLst>
              <a:ext uri="{FF2B5EF4-FFF2-40B4-BE49-F238E27FC236}">
                <a16:creationId xmlns:a16="http://schemas.microsoft.com/office/drawing/2014/main" id="{09DDB32A-5B7E-49F8-9F9D-086B41551398}"/>
              </a:ext>
            </a:extLst>
          </p:cNvPr>
          <p:cNvSpPr/>
          <p:nvPr/>
        </p:nvSpPr>
        <p:spPr bwMode="auto">
          <a:xfrm>
            <a:off x="467544" y="5414258"/>
            <a:ext cx="3816424" cy="679038"/>
          </a:xfrm>
          <a:prstGeom prst="wedgeRoundRectCallout">
            <a:avLst>
              <a:gd name="adj1" fmla="val -6444"/>
              <a:gd name="adj2" fmla="val -84237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b="1" i="0" dirty="0">
                <a:solidFill>
                  <a:srgbClr val="FF0000"/>
                </a:solidFill>
              </a:rPr>
              <a:t>Resolvedor</a:t>
            </a:r>
            <a:r>
              <a:rPr lang="pt-BR" sz="2400" i="0" dirty="0">
                <a:solidFill>
                  <a:srgbClr val="006FBA"/>
                </a:solidFill>
              </a:rPr>
              <a:t> da Rede DOI</a:t>
            </a:r>
          </a:p>
        </p:txBody>
      </p:sp>
      <p:sp>
        <p:nvSpPr>
          <p:cNvPr id="12" name="Texto explicativo retangular com cantos arredondados 11">
            <a:extLst>
              <a:ext uri="{FF2B5EF4-FFF2-40B4-BE49-F238E27FC236}">
                <a16:creationId xmlns:a16="http://schemas.microsoft.com/office/drawing/2014/main" id="{DCF6FD79-3E1C-4425-AB45-FB5ADD8FB794}"/>
              </a:ext>
            </a:extLst>
          </p:cNvPr>
          <p:cNvSpPr/>
          <p:nvPr/>
        </p:nvSpPr>
        <p:spPr bwMode="auto">
          <a:xfrm>
            <a:off x="5004048" y="2255941"/>
            <a:ext cx="2376264" cy="679037"/>
          </a:xfrm>
          <a:prstGeom prst="wedgeRoundRectCallout">
            <a:avLst>
              <a:gd name="adj1" fmla="val -77546"/>
              <a:gd name="adj2" fmla="val -75249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Endereço simbólico</a:t>
            </a:r>
          </a:p>
          <a:p>
            <a:pPr algn="ctr"/>
            <a:r>
              <a:rPr lang="pt-BR" sz="1800" i="0" dirty="0">
                <a:solidFill>
                  <a:srgbClr val="006FBA"/>
                </a:solidFill>
              </a:rPr>
              <a:t>(URL do DOI)</a:t>
            </a:r>
          </a:p>
        </p:txBody>
      </p:sp>
      <p:sp>
        <p:nvSpPr>
          <p:cNvPr id="18" name="Texto explicativo retangular com cantos arredondados 11">
            <a:extLst>
              <a:ext uri="{FF2B5EF4-FFF2-40B4-BE49-F238E27FC236}">
                <a16:creationId xmlns:a16="http://schemas.microsoft.com/office/drawing/2014/main" id="{0BEEB5F9-D19A-4D07-9400-D5E65809DDA0}"/>
              </a:ext>
            </a:extLst>
          </p:cNvPr>
          <p:cNvSpPr/>
          <p:nvPr/>
        </p:nvSpPr>
        <p:spPr bwMode="auto">
          <a:xfrm>
            <a:off x="5004048" y="5360148"/>
            <a:ext cx="2376264" cy="679038"/>
          </a:xfrm>
          <a:prstGeom prst="wedgeRoundRectCallout">
            <a:avLst>
              <a:gd name="adj1" fmla="val -77546"/>
              <a:gd name="adj2" fmla="val -75249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Endereço simbólico</a:t>
            </a:r>
          </a:p>
          <a:p>
            <a:pPr algn="ctr"/>
            <a:r>
              <a:rPr lang="pt-BR" sz="1800" i="0" dirty="0">
                <a:solidFill>
                  <a:srgbClr val="006FBA"/>
                </a:solidFill>
              </a:rPr>
              <a:t>(URL do IBI)</a:t>
            </a:r>
          </a:p>
        </p:txBody>
      </p:sp>
      <p:sp>
        <p:nvSpPr>
          <p:cNvPr id="19" name="Texto explicativo retangular com cantos arredondados 11">
            <a:extLst>
              <a:ext uri="{FF2B5EF4-FFF2-40B4-BE49-F238E27FC236}">
                <a16:creationId xmlns:a16="http://schemas.microsoft.com/office/drawing/2014/main" id="{2707F5B5-7CB2-4532-BF12-F559BF61C7EE}"/>
              </a:ext>
            </a:extLst>
          </p:cNvPr>
          <p:cNvSpPr/>
          <p:nvPr/>
        </p:nvSpPr>
        <p:spPr bwMode="auto">
          <a:xfrm>
            <a:off x="3923928" y="3632448"/>
            <a:ext cx="3312368" cy="720080"/>
          </a:xfrm>
          <a:prstGeom prst="wedgeRoundRectCallout">
            <a:avLst>
              <a:gd name="adj1" fmla="val -68439"/>
              <a:gd name="adj2" fmla="val -62158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Endereço físico</a:t>
            </a:r>
          </a:p>
          <a:p>
            <a:pPr algn="ctr"/>
            <a:r>
              <a:rPr lang="pt-BR" sz="1800" i="0" dirty="0">
                <a:solidFill>
                  <a:srgbClr val="006FBA"/>
                </a:solidFill>
              </a:rPr>
              <a:t>(URL do Item de Informação)</a:t>
            </a:r>
          </a:p>
        </p:txBody>
      </p:sp>
    </p:spTree>
    <p:extLst>
      <p:ext uri="{BB962C8B-B14F-4D97-AF65-F5344CB8AC3E}">
        <p14:creationId xmlns:p14="http://schemas.microsoft.com/office/powerpoint/2010/main" val="963620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0D339E7-7268-40FA-9A54-C6BFE24CB93C}"/>
              </a:ext>
            </a:extLst>
          </p:cNvPr>
          <p:cNvSpPr txBox="1"/>
          <p:nvPr/>
        </p:nvSpPr>
        <p:spPr>
          <a:xfrm>
            <a:off x="539552" y="2274838"/>
            <a:ext cx="806489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https://www.go-fair.org/fair-principles/</a:t>
            </a:r>
            <a:endParaRPr lang="pt-BR" sz="2400" i="0" dirty="0">
              <a:solidFill>
                <a:srgbClr val="0070C0"/>
              </a:solidFill>
            </a:endParaRPr>
          </a:p>
          <a:p>
            <a:endParaRPr lang="pt-BR" sz="2400" i="0" dirty="0">
              <a:solidFill>
                <a:srgbClr val="0070C0"/>
              </a:solidFill>
            </a:endParaRPr>
          </a:p>
          <a:p>
            <a:r>
              <a:rPr lang="en-US" sz="2400" b="1" dirty="0">
                <a:solidFill>
                  <a:srgbClr val="0070C0"/>
                </a:solidFill>
              </a:rPr>
              <a:t>F</a:t>
            </a:r>
            <a:r>
              <a:rPr lang="en-US" sz="2400" dirty="0">
                <a:solidFill>
                  <a:srgbClr val="0070C0"/>
                </a:solidFill>
              </a:rPr>
              <a:t>indability, </a:t>
            </a:r>
            <a:r>
              <a:rPr lang="en-US" sz="2400" b="1" dirty="0">
                <a:solidFill>
                  <a:srgbClr val="0070C0"/>
                </a:solidFill>
              </a:rPr>
              <a:t>A</a:t>
            </a:r>
            <a:r>
              <a:rPr lang="en-US" sz="2400" dirty="0">
                <a:solidFill>
                  <a:srgbClr val="0070C0"/>
                </a:solidFill>
              </a:rPr>
              <a:t>ccessibility, </a:t>
            </a:r>
            <a:r>
              <a:rPr lang="en-US" sz="2400" b="1" dirty="0">
                <a:solidFill>
                  <a:srgbClr val="0070C0"/>
                </a:solidFill>
              </a:rPr>
              <a:t>I</a:t>
            </a:r>
            <a:r>
              <a:rPr lang="en-US" sz="2400" dirty="0">
                <a:solidFill>
                  <a:srgbClr val="0070C0"/>
                </a:solidFill>
              </a:rPr>
              <a:t>nteroperability, and </a:t>
            </a:r>
            <a:r>
              <a:rPr lang="en-US" sz="2400" b="1" dirty="0">
                <a:solidFill>
                  <a:srgbClr val="0070C0"/>
                </a:solidFill>
              </a:rPr>
              <a:t>R</a:t>
            </a:r>
            <a:r>
              <a:rPr lang="en-US" sz="2400" dirty="0">
                <a:solidFill>
                  <a:srgbClr val="0070C0"/>
                </a:solidFill>
              </a:rPr>
              <a:t>euse</a:t>
            </a:r>
            <a:endParaRPr lang="en-US" sz="2400" i="0" dirty="0">
              <a:solidFill>
                <a:srgbClr val="0070C0"/>
              </a:solidFill>
            </a:endParaRPr>
          </a:p>
          <a:p>
            <a:r>
              <a:rPr lang="en-US" sz="2400" i="0" dirty="0">
                <a:solidFill>
                  <a:srgbClr val="0070C0"/>
                </a:solidFill>
              </a:rPr>
              <a:t>-</a:t>
            </a:r>
            <a:endParaRPr lang="en-US" sz="2400" dirty="0">
              <a:solidFill>
                <a:srgbClr val="0070C0"/>
              </a:solidFill>
            </a:endParaRPr>
          </a:p>
          <a:p>
            <a:r>
              <a:rPr lang="en-US" sz="2400" i="0" dirty="0" err="1">
                <a:solidFill>
                  <a:srgbClr val="CC00CC"/>
                </a:solidFill>
              </a:rPr>
              <a:t>Achável</a:t>
            </a:r>
            <a:r>
              <a:rPr lang="en-US" sz="2400" i="0" dirty="0">
                <a:solidFill>
                  <a:srgbClr val="0070C0"/>
                </a:solidFill>
              </a:rPr>
              <a:t>, </a:t>
            </a:r>
            <a:r>
              <a:rPr lang="en-US" sz="2400" i="0" dirty="0" err="1">
                <a:solidFill>
                  <a:srgbClr val="0070C0"/>
                </a:solidFill>
              </a:rPr>
              <a:t>Acessível</a:t>
            </a:r>
            <a:r>
              <a:rPr lang="en-US" sz="2400" i="0" dirty="0">
                <a:solidFill>
                  <a:srgbClr val="0070C0"/>
                </a:solidFill>
              </a:rPr>
              <a:t>, </a:t>
            </a:r>
            <a:r>
              <a:rPr lang="en-US" sz="2400" i="0" dirty="0" err="1">
                <a:solidFill>
                  <a:srgbClr val="0070C0"/>
                </a:solidFill>
              </a:rPr>
              <a:t>Interoperável</a:t>
            </a:r>
            <a:r>
              <a:rPr lang="en-US" sz="2400" i="0" dirty="0">
                <a:solidFill>
                  <a:srgbClr val="0070C0"/>
                </a:solidFill>
              </a:rPr>
              <a:t>, </a:t>
            </a:r>
            <a:r>
              <a:rPr lang="en-US" sz="2400" i="0" dirty="0" err="1">
                <a:solidFill>
                  <a:srgbClr val="0070C0"/>
                </a:solidFill>
              </a:rPr>
              <a:t>Reutilizável</a:t>
            </a:r>
            <a:endParaRPr lang="en-US" sz="2400" i="0" dirty="0">
              <a:solidFill>
                <a:srgbClr val="0070C0"/>
              </a:solidFill>
            </a:endParaRPr>
          </a:p>
          <a:p>
            <a:endParaRPr lang="pt-BR" sz="2400" i="0" dirty="0">
              <a:solidFill>
                <a:srgbClr val="0070C0"/>
              </a:solidFill>
            </a:endParaRP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12989979-3B22-4F1D-B57C-15987A841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703045D3-1E73-496C-A04F-23B46CF6A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Texto explicativo retangular com cantos arredondados 11">
            <a:extLst>
              <a:ext uri="{FF2B5EF4-FFF2-40B4-BE49-F238E27FC236}">
                <a16:creationId xmlns:a16="http://schemas.microsoft.com/office/drawing/2014/main" id="{8E120347-100F-4B2F-BA2E-267C72C7F878}"/>
              </a:ext>
            </a:extLst>
          </p:cNvPr>
          <p:cNvSpPr/>
          <p:nvPr/>
        </p:nvSpPr>
        <p:spPr bwMode="auto">
          <a:xfrm>
            <a:off x="2699792" y="4829051"/>
            <a:ext cx="5760640" cy="1325860"/>
          </a:xfrm>
          <a:prstGeom prst="wedgeRoundRectCallout">
            <a:avLst>
              <a:gd name="adj1" fmla="val -38135"/>
              <a:gd name="adj2" fmla="val -80377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i="0" dirty="0">
                <a:solidFill>
                  <a:srgbClr val="006FBA"/>
                </a:solidFill>
              </a:rPr>
              <a:t>Recomendações para Gestão e Administração de Dados Científicos, de Pesquisa e Documentos Arquivísticos</a:t>
            </a:r>
            <a:endParaRPr lang="pt-BR" sz="2400" b="1" i="0" dirty="0">
              <a:solidFill>
                <a:srgbClr val="006FB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831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Agrupar 6">
            <a:extLst>
              <a:ext uri="{FF2B5EF4-FFF2-40B4-BE49-F238E27FC236}">
                <a16:creationId xmlns:a16="http://schemas.microsoft.com/office/drawing/2014/main" id="{7A5BEFCA-4AB5-4E39-A316-3B2B2030E2CC}"/>
              </a:ext>
            </a:extLst>
          </p:cNvPr>
          <p:cNvGrpSpPr/>
          <p:nvPr/>
        </p:nvGrpSpPr>
        <p:grpSpPr>
          <a:xfrm>
            <a:off x="395536" y="2077398"/>
            <a:ext cx="8352928" cy="2703205"/>
            <a:chOff x="395536" y="2132856"/>
            <a:chExt cx="8352928" cy="2703205"/>
          </a:xfrm>
        </p:grpSpPr>
        <p:sp>
          <p:nvSpPr>
            <p:cNvPr id="5" name="CaixaDeTexto 4">
              <a:extLst>
                <a:ext uri="{FF2B5EF4-FFF2-40B4-BE49-F238E27FC236}">
                  <a16:creationId xmlns:a16="http://schemas.microsoft.com/office/drawing/2014/main" id="{D5CDBF86-E566-4FD4-AD55-737454C26329}"/>
                </a:ext>
              </a:extLst>
            </p:cNvPr>
            <p:cNvSpPr txBox="1"/>
            <p:nvPr/>
          </p:nvSpPr>
          <p:spPr>
            <a:xfrm>
              <a:off x="1115616" y="4005064"/>
              <a:ext cx="6912768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2400" i="0" dirty="0">
                  <a:solidFill>
                    <a:srgbClr val="0070C0"/>
                  </a:solidFill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http://</a:t>
              </a:r>
              <a:r>
                <a:rPr lang="pt-BR" sz="2400" i="0" dirty="0">
                  <a:solidFill>
                    <a:srgbClr val="FF0000"/>
                  </a:solidFill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mtc-m16d.sid.inpe.br</a:t>
              </a:r>
              <a:r>
                <a:rPr lang="pt-BR" sz="2400" i="0" dirty="0">
                  <a:solidFill>
                    <a:srgbClr val="0070C0"/>
                  </a:solidFill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/col/sid.inpe.br/mtc-m19@80/2010/02.09.18.47/doc/</a:t>
              </a:r>
              <a:r>
                <a:rPr lang="pt-BR" sz="2400" i="0" dirty="0">
                  <a:solidFill>
                    <a:srgbClr val="CC00CC"/>
                  </a:solidFill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publicacao.pdf</a:t>
              </a:r>
              <a:endParaRPr lang="pt-BR" sz="2400" i="0" dirty="0">
                <a:solidFill>
                  <a:srgbClr val="CC00CC"/>
                </a:solidFill>
              </a:endParaRPr>
            </a:p>
          </p:txBody>
        </p:sp>
        <p:sp>
          <p:nvSpPr>
            <p:cNvPr id="6" name="CaixaDeTexto 5">
              <a:extLst>
                <a:ext uri="{FF2B5EF4-FFF2-40B4-BE49-F238E27FC236}">
                  <a16:creationId xmlns:a16="http://schemas.microsoft.com/office/drawing/2014/main" id="{A6050A3C-99C0-4EC1-AC65-992096974C4B}"/>
                </a:ext>
              </a:extLst>
            </p:cNvPr>
            <p:cNvSpPr txBox="1"/>
            <p:nvPr/>
          </p:nvSpPr>
          <p:spPr>
            <a:xfrm>
              <a:off x="395536" y="2132856"/>
              <a:ext cx="835292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0" lang="pt-BR" sz="2400" b="0" i="0" u="sng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http://</a:t>
              </a:r>
              <a:r>
                <a:rPr kumimoji="0" lang="pt-BR" sz="2400" b="0" i="0" u="sng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urlib.net</a:t>
              </a:r>
              <a:r>
                <a:rPr kumimoji="0" lang="pt-BR" sz="2400" b="0" i="0" u="sng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/</a:t>
              </a:r>
              <a:r>
                <a:rPr kumimoji="0" lang="pt-BR" sz="2400" b="0" i="0" u="sng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sid.inpe.br/mtc-m19@80/2010/02.09.18.47</a:t>
              </a:r>
              <a:endParaRPr lang="pt-BR" sz="2400" u="sng" dirty="0">
                <a:solidFill>
                  <a:srgbClr val="00B050"/>
                </a:solidFill>
              </a:endParaRPr>
            </a:p>
          </p:txBody>
        </p:sp>
      </p:grpSp>
      <p:sp>
        <p:nvSpPr>
          <p:cNvPr id="8" name="Seta: para Baixo 7">
            <a:extLst>
              <a:ext uri="{FF2B5EF4-FFF2-40B4-BE49-F238E27FC236}">
                <a16:creationId xmlns:a16="http://schemas.microsoft.com/office/drawing/2014/main" id="{BB21D94A-C324-41EF-8AE7-DBF694C9C101}"/>
              </a:ext>
            </a:extLst>
          </p:cNvPr>
          <p:cNvSpPr/>
          <p:nvPr/>
        </p:nvSpPr>
        <p:spPr bwMode="auto">
          <a:xfrm>
            <a:off x="4355976" y="2924944"/>
            <a:ext cx="432048" cy="648072"/>
          </a:xfrm>
          <a:prstGeom prst="downArrow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9" name="Texto explicativo retangular com cantos arredondados 11">
            <a:extLst>
              <a:ext uri="{FF2B5EF4-FFF2-40B4-BE49-F238E27FC236}">
                <a16:creationId xmlns:a16="http://schemas.microsoft.com/office/drawing/2014/main" id="{AB1849DD-365B-4F3C-BC35-9892A044FBB7}"/>
              </a:ext>
            </a:extLst>
          </p:cNvPr>
          <p:cNvSpPr/>
          <p:nvPr/>
        </p:nvSpPr>
        <p:spPr bwMode="auto">
          <a:xfrm>
            <a:off x="539552" y="1124744"/>
            <a:ext cx="3744416" cy="679038"/>
          </a:xfrm>
          <a:prstGeom prst="wedgeRoundRectCallout">
            <a:avLst>
              <a:gd name="adj1" fmla="val -7451"/>
              <a:gd name="adj2" fmla="val 90684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b="1" i="0" dirty="0">
                <a:solidFill>
                  <a:srgbClr val="FF0000"/>
                </a:solidFill>
              </a:rPr>
              <a:t>Resolvedor</a:t>
            </a:r>
            <a:r>
              <a:rPr lang="pt-BR" sz="2400" i="0" dirty="0">
                <a:solidFill>
                  <a:srgbClr val="006FBA"/>
                </a:solidFill>
              </a:rPr>
              <a:t> da Rede IBI</a:t>
            </a:r>
          </a:p>
        </p:txBody>
      </p:sp>
      <p:sp>
        <p:nvSpPr>
          <p:cNvPr id="10" name="Texto explicativo retangular com cantos arredondados 11">
            <a:extLst>
              <a:ext uri="{FF2B5EF4-FFF2-40B4-BE49-F238E27FC236}">
                <a16:creationId xmlns:a16="http://schemas.microsoft.com/office/drawing/2014/main" id="{52B8ECA7-8483-480E-BB47-925FBEEF1FDB}"/>
              </a:ext>
            </a:extLst>
          </p:cNvPr>
          <p:cNvSpPr/>
          <p:nvPr/>
        </p:nvSpPr>
        <p:spPr bwMode="auto">
          <a:xfrm>
            <a:off x="538606" y="3049618"/>
            <a:ext cx="3238128" cy="679038"/>
          </a:xfrm>
          <a:prstGeom prst="wedgeRoundRectCallout">
            <a:avLst>
              <a:gd name="adj1" fmla="val 38117"/>
              <a:gd name="adj2" fmla="val 88540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b="1" i="0" dirty="0">
                <a:solidFill>
                  <a:srgbClr val="FF0000"/>
                </a:solidFill>
              </a:rPr>
              <a:t>Arquivo</a:t>
            </a:r>
            <a:r>
              <a:rPr lang="pt-BR" sz="2400" i="0" dirty="0">
                <a:solidFill>
                  <a:srgbClr val="006FBA"/>
                </a:solidFill>
              </a:rPr>
              <a:t> da Rede IBI</a:t>
            </a:r>
          </a:p>
        </p:txBody>
      </p:sp>
      <p:sp>
        <p:nvSpPr>
          <p:cNvPr id="11" name="Texto explicativo retangular com cantos arredondados 11">
            <a:extLst>
              <a:ext uri="{FF2B5EF4-FFF2-40B4-BE49-F238E27FC236}">
                <a16:creationId xmlns:a16="http://schemas.microsoft.com/office/drawing/2014/main" id="{64BC16F3-C69D-4DE8-8E2D-211D0C416E4E}"/>
              </a:ext>
            </a:extLst>
          </p:cNvPr>
          <p:cNvSpPr/>
          <p:nvPr/>
        </p:nvSpPr>
        <p:spPr bwMode="auto">
          <a:xfrm>
            <a:off x="5619320" y="2820726"/>
            <a:ext cx="2625087" cy="968314"/>
          </a:xfrm>
          <a:prstGeom prst="wedgeRoundRectCallout">
            <a:avLst>
              <a:gd name="adj1" fmla="val -75624"/>
              <a:gd name="adj2" fmla="val 680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O navegador é instruído para fazer um redirecionamento</a:t>
            </a:r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81EC12B9-5C1A-425D-9ABA-047FBCABF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74429967-AA45-4A10-B139-19E1FEFF7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763AD152-5307-47A0-AE61-628200F84807}"/>
              </a:ext>
            </a:extLst>
          </p:cNvPr>
          <p:cNvSpPr/>
          <p:nvPr/>
        </p:nvSpPr>
        <p:spPr bwMode="auto">
          <a:xfrm>
            <a:off x="6300192" y="4918250"/>
            <a:ext cx="2232248" cy="816633"/>
          </a:xfrm>
          <a:prstGeom prst="wedgeRoundRectCallout">
            <a:avLst>
              <a:gd name="adj1" fmla="val -34893"/>
              <a:gd name="adj2" fmla="val -66798"/>
              <a:gd name="adj3" fmla="val 16667"/>
            </a:avLst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CC00CC"/>
                </a:solidFill>
              </a:rPr>
              <a:t>Relatório INPE 16668</a:t>
            </a: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94772169-17F1-4E24-981A-9EA99874F113}"/>
              </a:ext>
            </a:extLst>
          </p:cNvPr>
          <p:cNvSpPr/>
          <p:nvPr/>
        </p:nvSpPr>
        <p:spPr bwMode="auto">
          <a:xfrm>
            <a:off x="7452320" y="1124745"/>
            <a:ext cx="1008112" cy="679038"/>
          </a:xfrm>
          <a:prstGeom prst="wedgeRoundRectCallout">
            <a:avLst>
              <a:gd name="adj1" fmla="val -52302"/>
              <a:gd name="adj2" fmla="val 86347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400" i="0" dirty="0">
                <a:solidFill>
                  <a:srgbClr val="00B050"/>
                </a:solidFill>
              </a:rPr>
              <a:t>IBI</a:t>
            </a:r>
          </a:p>
        </p:txBody>
      </p:sp>
      <p:sp>
        <p:nvSpPr>
          <p:cNvPr id="19" name="Texto explicativo retangular com cantos arredondados 11">
            <a:extLst>
              <a:ext uri="{FF2B5EF4-FFF2-40B4-BE49-F238E27FC236}">
                <a16:creationId xmlns:a16="http://schemas.microsoft.com/office/drawing/2014/main" id="{44D69975-B9F2-4200-B4A4-62BDA66A7C76}"/>
              </a:ext>
            </a:extLst>
          </p:cNvPr>
          <p:cNvSpPr/>
          <p:nvPr/>
        </p:nvSpPr>
        <p:spPr bwMode="auto">
          <a:xfrm>
            <a:off x="4788024" y="1124744"/>
            <a:ext cx="2376264" cy="679038"/>
          </a:xfrm>
          <a:prstGeom prst="wedgeRoundRectCallout">
            <a:avLst>
              <a:gd name="adj1" fmla="val -41842"/>
              <a:gd name="adj2" fmla="val 85789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Endereço simbólico</a:t>
            </a:r>
          </a:p>
          <a:p>
            <a:pPr algn="ctr"/>
            <a:r>
              <a:rPr lang="pt-BR" sz="1800" i="0" dirty="0">
                <a:solidFill>
                  <a:srgbClr val="006FBA"/>
                </a:solidFill>
              </a:rPr>
              <a:t>(URL do IBI)</a:t>
            </a:r>
          </a:p>
        </p:txBody>
      </p:sp>
      <p:sp>
        <p:nvSpPr>
          <p:cNvPr id="20" name="Texto explicativo retangular com cantos arredondados 11">
            <a:extLst>
              <a:ext uri="{FF2B5EF4-FFF2-40B4-BE49-F238E27FC236}">
                <a16:creationId xmlns:a16="http://schemas.microsoft.com/office/drawing/2014/main" id="{691A3BCD-BB86-4FF1-A5B8-65F80EF8D507}"/>
              </a:ext>
            </a:extLst>
          </p:cNvPr>
          <p:cNvSpPr/>
          <p:nvPr/>
        </p:nvSpPr>
        <p:spPr bwMode="auto">
          <a:xfrm>
            <a:off x="1043608" y="5157192"/>
            <a:ext cx="3312368" cy="720080"/>
          </a:xfrm>
          <a:prstGeom prst="wedgeRoundRectCallout">
            <a:avLst>
              <a:gd name="adj1" fmla="val 43406"/>
              <a:gd name="adj2" fmla="val -96195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1800" i="0" dirty="0">
                <a:solidFill>
                  <a:srgbClr val="006FBA"/>
                </a:solidFill>
              </a:rPr>
              <a:t>Endereço físico</a:t>
            </a:r>
          </a:p>
          <a:p>
            <a:pPr algn="ctr"/>
            <a:r>
              <a:rPr lang="pt-BR" sz="1800" i="0" dirty="0">
                <a:solidFill>
                  <a:srgbClr val="006FBA"/>
                </a:solidFill>
              </a:rPr>
              <a:t>(URL do Item de Informação)</a:t>
            </a:r>
          </a:p>
        </p:txBody>
      </p:sp>
    </p:spTree>
    <p:extLst>
      <p:ext uri="{BB962C8B-B14F-4D97-AF65-F5344CB8AC3E}">
        <p14:creationId xmlns:p14="http://schemas.microsoft.com/office/powerpoint/2010/main" val="3385397504"/>
      </p:ext>
    </p:extLst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anchor="ctr"/>
      <a:lstStyle>
        <a:defPPr>
          <a:defRPr i="0" dirty="0">
            <a:solidFill>
              <a:srgbClr val="003050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600" b="0" i="1" u="none" strike="noStrike" cap="none" normalizeH="0" baseline="0" smtClean="0">
            <a:ln>
              <a:noFill/>
            </a:ln>
            <a:solidFill>
              <a:srgbClr val="00497A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Office\Templates\Estruturas de apresentação\Plano grafico.pot</Template>
  <TotalTime>53532</TotalTime>
  <Words>2651</Words>
  <Application>Microsoft Office PowerPoint</Application>
  <PresentationFormat>Apresentação na tela (4:3)</PresentationFormat>
  <Paragraphs>496</Paragraphs>
  <Slides>43</Slides>
  <Notes>20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43</vt:i4>
      </vt:variant>
    </vt:vector>
  </HeadingPairs>
  <TitlesOfParts>
    <vt:vector size="51" baseType="lpstr">
      <vt:lpstr>arial</vt:lpstr>
      <vt:lpstr>arial</vt:lpstr>
      <vt:lpstr>Arial Unicode MS</vt:lpstr>
      <vt:lpstr>Calibri</vt:lpstr>
      <vt:lpstr>Courier New</vt:lpstr>
      <vt:lpstr>Merriweather</vt:lpstr>
      <vt:lpstr>Times New Roman</vt:lpstr>
      <vt:lpstr>Estrutura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Referência</vt:lpstr>
    </vt:vector>
  </TitlesOfParts>
  <Company>DPI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Preservação Digital da Memória Técnico-Científica do INPE</dc:title>
  <dc:creator>lise</dc:creator>
  <cp:lastModifiedBy>Gerald Banon</cp:lastModifiedBy>
  <cp:revision>1511</cp:revision>
  <dcterms:created xsi:type="dcterms:W3CDTF">2004-05-13T13:32:28Z</dcterms:created>
  <dcterms:modified xsi:type="dcterms:W3CDTF">2021-03-30T17:27:10Z</dcterms:modified>
</cp:coreProperties>
</file>