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545" r:id="rId3"/>
    <p:sldId id="549" r:id="rId4"/>
    <p:sldId id="597" r:id="rId5"/>
    <p:sldId id="271" r:id="rId6"/>
    <p:sldId id="590" r:id="rId7"/>
    <p:sldId id="580" r:id="rId8"/>
    <p:sldId id="586" r:id="rId9"/>
    <p:sldId id="582" r:id="rId10"/>
    <p:sldId id="583" r:id="rId11"/>
    <p:sldId id="598" r:id="rId12"/>
    <p:sldId id="581" r:id="rId13"/>
    <p:sldId id="599" r:id="rId14"/>
    <p:sldId id="584" r:id="rId15"/>
    <p:sldId id="600" r:id="rId16"/>
    <p:sldId id="601" r:id="rId17"/>
    <p:sldId id="602" r:id="rId18"/>
    <p:sldId id="585" r:id="rId19"/>
    <p:sldId id="591" r:id="rId20"/>
    <p:sldId id="587" r:id="rId21"/>
    <p:sldId id="603" r:id="rId22"/>
    <p:sldId id="589" r:id="rId23"/>
    <p:sldId id="588" r:id="rId24"/>
    <p:sldId id="592" r:id="rId25"/>
    <p:sldId id="567" r:id="rId26"/>
    <p:sldId id="572" r:id="rId27"/>
    <p:sldId id="593" r:id="rId28"/>
    <p:sldId id="594" r:id="rId29"/>
    <p:sldId id="605" r:id="rId30"/>
    <p:sldId id="595" r:id="rId31"/>
    <p:sldId id="606" r:id="rId32"/>
    <p:sldId id="607" r:id="rId33"/>
    <p:sldId id="608" r:id="rId34"/>
    <p:sldId id="604" r:id="rId35"/>
    <p:sldId id="596" r:id="rId36"/>
    <p:sldId id="611" r:id="rId37"/>
    <p:sldId id="612" r:id="rId38"/>
    <p:sldId id="546" r:id="rId39"/>
    <p:sldId id="510" r:id="rId40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70C0"/>
    <a:srgbClr val="CCECFF"/>
    <a:srgbClr val="CCCCFF"/>
    <a:srgbClr val="FFCCFF"/>
    <a:srgbClr val="FF99FF"/>
    <a:srgbClr val="FFFFCC"/>
    <a:srgbClr val="CBECDE"/>
    <a:srgbClr val="99FFCC"/>
    <a:srgbClr val="FFE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70" autoAdjust="0"/>
    <p:restoredTop sz="94724" autoAdjust="0"/>
  </p:normalViewPr>
  <p:slideViewPr>
    <p:cSldViewPr>
      <p:cViewPr varScale="1">
        <p:scale>
          <a:sx n="81" d="100"/>
          <a:sy n="81" d="100"/>
        </p:scale>
        <p:origin x="134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Exemplos de 2 URL (em baixo) em referências bibliográficas de um trabalho académico de 2015 disponível na Plataforma SciELO (URL de cima)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924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</a:t>
            </a:r>
            <a:r>
              <a:rPr lang="en-US" dirty="0" err="1"/>
              <a:t>metadados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397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dos metadados.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823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Segunda Norma ABNT.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107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Primeira norma ABNT.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1623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2247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O conjunto dos metadados em subdividido em 7 áreas emprestadas na Norma brasileira de descrição arquivística (NOBRADE – tradução do ISAD(G))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25809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6022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Exemplo de múltiplos arranjos e de acordo bilateral entre Acervos.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57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Exemplo de múltiplos arranjos e de acordo bilateral entre Acervos.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111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37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Lista dos </a:t>
            </a:r>
            <a:r>
              <a:rPr lang="en-US" dirty="0" err="1"/>
              <a:t>Arquivos</a:t>
            </a:r>
            <a:r>
              <a:rPr lang="en-US" dirty="0"/>
              <a:t> da Rede IBI.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540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Lista dos </a:t>
            </a:r>
            <a:r>
              <a:rPr lang="en-US" dirty="0" err="1"/>
              <a:t>Arquivos</a:t>
            </a:r>
            <a:r>
              <a:rPr lang="en-US" dirty="0"/>
              <a:t> da Rede IBI.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304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004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569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41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rlib.net/col/dpi.inpe.br/banon/2004/02.16.09.30.00/doc/mirrorsearch.cgi?query=cont+index&amp;choice=short&amp;continue=y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sid.inpe.br/mtc-m19@80/2010/02.09.18.4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rep-univap.ibict.br/urlib.net/www/2018/05.30.17.47?servicesubject=urlRequest&amp;parsedibiurl.ibi=sid.inpe.br/mtc-m19@80/2010/02.09.18.47" TargetMode="External"/><Relationship Id="rId4" Type="http://schemas.openxmlformats.org/officeDocument/2006/relationships/hyperlink" Target="http://urlib.net/sid.inpe.br/mtc-m19@80/2010/02.09.18.4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sid.inpe.br/mtc-m19@80/2010/02.09.18.47&amp;parsedibiurl.verblist=GetMetadat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sid.inpe.br/mtc-m19@80/2010/02.09.18.47: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.01/doc/metadata.cg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.01/doc/metadata.cgi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8JMKD3MGPDW34P/3KURPA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rep/QABCDSTQQW/4244A3H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ep-univap.ibict.br/test2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8JMKD3MGP8W/3CLC37B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6TNG2E: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mtc-m16d.sid.inpe.br/8JMKD3MGP7W/36TNG2E?mirror=sid.inpe.br/mtc-m19@80/2009/08.21.17.02.53&amp;metadatarepository=sid.inpe.br/mtc-m19@80/2010/02.09.18.47.01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6qtX3pFwXQZ4iE8KMKjdY/KFQ6T?ibiurl.language=pt-BR" TargetMode="External"/><Relationship Id="rId2" Type="http://schemas.openxmlformats.org/officeDocument/2006/relationships/hyperlink" Target="http://urlib.net/rep/83LX3pFwXQZeBBx/BbsHa?ibiurl.language=pt-B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JMKD3MGPCW/3ER446E?ibiurl.language=pt-BR" TargetMode="External"/><Relationship Id="rId5" Type="http://schemas.openxmlformats.org/officeDocument/2006/relationships/hyperlink" Target="http://urlib.net/rep/8JMKD3MGPCW/3EQCC85?ibiurl.language=pt-BR" TargetMode="External"/><Relationship Id="rId4" Type="http://schemas.openxmlformats.org/officeDocument/2006/relationships/hyperlink" Target="http://urlib.net/rep/8JMKD3MGPCW/3DT298S?ibiurl.language=pt-BR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rep/8JMKD3MGP7W/36TNG2E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6qtX3pFwXQZ4iE8KMKjdY/KFQ6T?ibiurl.language=pt-BR" TargetMode="External"/><Relationship Id="rId7" Type="http://schemas.openxmlformats.org/officeDocument/2006/relationships/hyperlink" Target="http://urlib.net/rep/8JMKD3MGPCW/3ER446E?ibiurl.language=pt-BR" TargetMode="External"/><Relationship Id="rId2" Type="http://schemas.openxmlformats.org/officeDocument/2006/relationships/hyperlink" Target="http://urlib.net/rep/8JMKD3MGPCW/3EQCC85?ibiurl.language=pt-B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JMKD3MGPCW/3DT298S?ibiurl.language=pt-BR" TargetMode="External"/><Relationship Id="rId5" Type="http://schemas.openxmlformats.org/officeDocument/2006/relationships/hyperlink" Target="http://urlib.net/rep/8JMKD3MGP7W/36TNG2E" TargetMode="External"/><Relationship Id="rId4" Type="http://schemas.openxmlformats.org/officeDocument/2006/relationships/hyperlink" Target="http://urlib.net/rep/83LX3pFwXQZeBBx/BbsHa?ibiurl.language=pt-BR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urlib.net/rep/6qtX3pFwXQZeBBx/pBvav?ibiurl.language=en" TargetMode="External"/><Relationship Id="rId3" Type="http://schemas.openxmlformats.org/officeDocument/2006/relationships/hyperlink" Target="http://urlib.net/rep/83LX3pFwXQZeBBx/BbsHa?ibiurl.language=pt-BR" TargetMode="External"/><Relationship Id="rId7" Type="http://schemas.openxmlformats.org/officeDocument/2006/relationships/hyperlink" Target="http://urlib.net/rep/8JMKD3MGPCW/3EQCCU5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JMKD3MGPCW/3EQCC85?ibiurl.language=pt-BR" TargetMode="External"/><Relationship Id="rId5" Type="http://schemas.openxmlformats.org/officeDocument/2006/relationships/hyperlink" Target="http://urlib.net/rep/8JMKD3MGPCW/3DT298S?ibiurl.language=pt-BR" TargetMode="External"/><Relationship Id="rId4" Type="http://schemas.openxmlformats.org/officeDocument/2006/relationships/hyperlink" Target="http://urlib.net/rep/6qtX3pFwXQZ4iE8KMKjdY/KFQ6T?ibiurl.language=pt-BR" TargetMode="External"/><Relationship Id="rId9" Type="http://schemas.openxmlformats.org/officeDocument/2006/relationships/hyperlink" Target="http://urlib.net/rep/8JMKD3MGPBW34M/3DAJ3FL?ibiurl.language=en" TargetMode="Externa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urlib.net/rep/8JMKD3MGPCW/3EQCCU5?ibiurl.language=en" TargetMode="External"/><Relationship Id="rId3" Type="http://schemas.openxmlformats.org/officeDocument/2006/relationships/hyperlink" Target="http://urlib.net/rep/8JMKD3MGPCW/3EQCC85?ibiurl.language=pt-BR" TargetMode="External"/><Relationship Id="rId7" Type="http://schemas.openxmlformats.org/officeDocument/2006/relationships/hyperlink" Target="http://urlib.net/rep/8JMKD3MGPCW/3DT298S?ibiurl.language=pt-BR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3LX3pFwXQZeBBx/AryH" TargetMode="External"/><Relationship Id="rId5" Type="http://schemas.openxmlformats.org/officeDocument/2006/relationships/hyperlink" Target="http://urlib.net/rep/83LX3pFwXQZeBBx/BbsHa?ibiurl.language=pt-BR" TargetMode="External"/><Relationship Id="rId10" Type="http://schemas.openxmlformats.org/officeDocument/2006/relationships/hyperlink" Target="http://urlib.net/rep/8JMKD3MGPBW34M/3DAJ3FL?ibiurl.language=en" TargetMode="External"/><Relationship Id="rId4" Type="http://schemas.openxmlformats.org/officeDocument/2006/relationships/hyperlink" Target="http://urlib.net/rep/6qtX3pFwXQZ4iE8KMKjdY/KFQ6T?ibiurl.language=pt-BR" TargetMode="External"/><Relationship Id="rId9" Type="http://schemas.openxmlformats.org/officeDocument/2006/relationships/hyperlink" Target="http://urlib.net/rep/6qtX3pFwXQZeBBx/pBvav?ibiurl.language=en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J8LNKB5R7W/3NKH24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x.doi.org/10.1590/1809-4422ASOC675V1812015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rlib.net/sid.inpe.br/mtc-m19@80/2010/02.09.18.47" TargetMode="External"/><Relationship Id="rId4" Type="http://schemas.openxmlformats.org/officeDocument/2006/relationships/hyperlink" Target="http://ciagri.iea.sp.gov.br/bancoiea/indices_new.asp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sid.inpe.br/mtc-m19@80/2010/02.09.18.4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chemeClr val="tx1"/>
                </a:solidFill>
                <a:cs typeface="Arial" charset="0"/>
                <a:hlinkClick r:id="rId2"/>
              </a:rPr>
              <a:t>http://urlib.net/rep/QABCDSTQQW/44A469B</a:t>
            </a:r>
            <a:endParaRPr lang="en-US" sz="1800" i="0" u="sng" kern="0" dirty="0">
              <a:solidFill>
                <a:schemeClr val="tx1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março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70C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70C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69497DF-C1C7-4FCE-99FF-295D91AF7C62}"/>
              </a:ext>
            </a:extLst>
          </p:cNvPr>
          <p:cNvSpPr txBox="1"/>
          <p:nvPr/>
        </p:nvSpPr>
        <p:spPr>
          <a:xfrm>
            <a:off x="883872" y="4110171"/>
            <a:ext cx="73762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/col/dpi.inpe.br/banon/2004/02.16.09.30.00/doc/mirrorsearch.cgi?query=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cont+index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5" name="Texto explicativo retangular com cantos arredondados 11">
            <a:extLst>
              <a:ext uri="{FF2B5EF4-FFF2-40B4-BE49-F238E27FC236}">
                <a16:creationId xmlns:a16="http://schemas.microsoft.com/office/drawing/2014/main" id="{4E3A213C-EF75-498B-AE17-E38E83F4A2D2}"/>
              </a:ext>
            </a:extLst>
          </p:cNvPr>
          <p:cNvSpPr/>
          <p:nvPr/>
        </p:nvSpPr>
        <p:spPr bwMode="auto">
          <a:xfrm>
            <a:off x="5436096" y="2692371"/>
            <a:ext cx="3096344" cy="1024661"/>
          </a:xfrm>
          <a:prstGeom prst="wedgeRoundRectCallout">
            <a:avLst>
              <a:gd name="adj1" fmla="val -50025"/>
              <a:gd name="adj2" fmla="val 828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A</a:t>
            </a:r>
            <a:r>
              <a:rPr lang="pt-BR" sz="2400" i="0" dirty="0">
                <a:solidFill>
                  <a:srgbClr val="006FBA"/>
                </a:solidFill>
              </a:rPr>
              <a:t>cesso à lista dos </a:t>
            </a:r>
            <a:r>
              <a:rPr lang="pt-BR" sz="2400" b="1" i="0" dirty="0">
                <a:solidFill>
                  <a:srgbClr val="006FBA"/>
                </a:solidFill>
              </a:rPr>
              <a:t>Nós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C1C0BE31-51AB-4984-82CE-E034D4F2D510}"/>
              </a:ext>
            </a:extLst>
          </p:cNvPr>
          <p:cNvSpPr/>
          <p:nvPr/>
        </p:nvSpPr>
        <p:spPr bwMode="auto">
          <a:xfrm>
            <a:off x="539552" y="1124744"/>
            <a:ext cx="4464496" cy="1368152"/>
          </a:xfrm>
          <a:prstGeom prst="wedgeRoundRectCallout">
            <a:avLst>
              <a:gd name="adj1" fmla="val 29809"/>
              <a:gd name="adj2" fmla="val 183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70C0"/>
                </a:solidFill>
              </a:rPr>
              <a:t>O</a:t>
            </a:r>
            <a:r>
              <a:rPr lang="pt-BR" sz="2400" b="1" i="0" dirty="0">
                <a:solidFill>
                  <a:srgbClr val="FF0000"/>
                </a:solidFill>
              </a:rPr>
              <a:t> </a:t>
            </a:r>
            <a:r>
              <a:rPr lang="pt-BR" sz="2400" b="1" i="0" dirty="0">
                <a:solidFill>
                  <a:srgbClr val="0070C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e os </a:t>
            </a:r>
            <a:r>
              <a:rPr lang="pt-BR" sz="2400" b="1" i="0" dirty="0">
                <a:solidFill>
                  <a:srgbClr val="006FBA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formam os </a:t>
            </a:r>
            <a:r>
              <a:rPr lang="pt-BR" sz="2400" b="1" i="0" dirty="0">
                <a:solidFill>
                  <a:srgbClr val="006FBA"/>
                </a:solidFill>
              </a:rPr>
              <a:t>Nós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</p:spTree>
    <p:extLst>
      <p:ext uri="{BB962C8B-B14F-4D97-AF65-F5344CB8AC3E}">
        <p14:creationId xmlns:p14="http://schemas.microsoft.com/office/powerpoint/2010/main" val="3655319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C365092C-178C-4D1B-80F2-A3FB5BD96808}"/>
              </a:ext>
            </a:extLst>
          </p:cNvPr>
          <p:cNvGrpSpPr/>
          <p:nvPr/>
        </p:nvGrpSpPr>
        <p:grpSpPr>
          <a:xfrm>
            <a:off x="0" y="908720"/>
            <a:ext cx="9144000" cy="4516400"/>
            <a:chOff x="0" y="1170800"/>
            <a:chExt cx="9144000" cy="4516400"/>
          </a:xfrm>
        </p:grpSpPr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33373D2D-54DF-4360-964F-B8313E31B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170800"/>
              <a:ext cx="9144000" cy="4516400"/>
            </a:xfrm>
            <a:prstGeom prst="rect">
              <a:avLst/>
            </a:prstGeom>
          </p:spPr>
        </p:pic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731E84FE-A892-4A41-9513-8055CA834DC6}"/>
                </a:ext>
              </a:extLst>
            </p:cNvPr>
            <p:cNvSpPr/>
            <p:nvPr/>
          </p:nvSpPr>
          <p:spPr bwMode="auto">
            <a:xfrm>
              <a:off x="107504" y="3212976"/>
              <a:ext cx="2736304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79CEAC43-715F-4CE7-8D60-1429D32F3CBE}"/>
                </a:ext>
              </a:extLst>
            </p:cNvPr>
            <p:cNvSpPr/>
            <p:nvPr/>
          </p:nvSpPr>
          <p:spPr bwMode="auto">
            <a:xfrm>
              <a:off x="124856" y="4090048"/>
              <a:ext cx="3655056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36B90471-ECE7-4739-8AAD-3733F26C6089}"/>
                </a:ext>
              </a:extLst>
            </p:cNvPr>
            <p:cNvSpPr/>
            <p:nvPr/>
          </p:nvSpPr>
          <p:spPr bwMode="auto">
            <a:xfrm>
              <a:off x="107504" y="4888624"/>
              <a:ext cx="3240360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8D09AAD1-2529-4E68-AECC-9F7E3CB4A2B9}"/>
              </a:ext>
            </a:extLst>
          </p:cNvPr>
          <p:cNvSpPr/>
          <p:nvPr/>
        </p:nvSpPr>
        <p:spPr bwMode="auto">
          <a:xfrm>
            <a:off x="3419872" y="5753695"/>
            <a:ext cx="2016224" cy="648072"/>
          </a:xfrm>
          <a:prstGeom prst="wedgeRoundRectCallout">
            <a:avLst>
              <a:gd name="adj1" fmla="val -61678"/>
              <a:gd name="adj2" fmla="val -14087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Nomes de </a:t>
            </a:r>
            <a:r>
              <a:rPr lang="pt-BR" sz="1800" b="1" i="0" dirty="0">
                <a:solidFill>
                  <a:srgbClr val="006FBA"/>
                </a:solidFill>
              </a:rPr>
              <a:t>Nós</a:t>
            </a:r>
            <a:r>
              <a:rPr lang="pt-BR" sz="1800" i="0" dirty="0">
                <a:solidFill>
                  <a:srgbClr val="006FBA"/>
                </a:solidFill>
              </a:rPr>
              <a:t> da Rede IBI</a:t>
            </a:r>
          </a:p>
        </p:txBody>
      </p:sp>
    </p:spTree>
    <p:extLst>
      <p:ext uri="{BB962C8B-B14F-4D97-AF65-F5344CB8AC3E}">
        <p14:creationId xmlns:p14="http://schemas.microsoft.com/office/powerpoint/2010/main" val="2321586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615752" y="3449817"/>
            <a:ext cx="80648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sid.inpe.br/mtc-m19@80/2009/08.21.17.02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?servicesubject=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i="0" dirty="0">
              <a:solidFill>
                <a:srgbClr val="00B050"/>
              </a:solidFill>
            </a:endParaRPr>
          </a:p>
        </p:txBody>
      </p:sp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E8AF3C22-98BA-4853-9FE3-3B06C3709E46}"/>
              </a:ext>
            </a:extLst>
          </p:cNvPr>
          <p:cNvSpPr/>
          <p:nvPr/>
        </p:nvSpPr>
        <p:spPr bwMode="auto">
          <a:xfrm>
            <a:off x="4067944" y="1900779"/>
            <a:ext cx="4672136" cy="1384205"/>
          </a:xfrm>
          <a:prstGeom prst="wedgeRoundRectCallout">
            <a:avLst>
              <a:gd name="adj1" fmla="val -39302"/>
              <a:gd name="adj2" fmla="val 656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... o Resolvedor </a:t>
            </a:r>
            <a:r>
              <a:rPr lang="pt-BR" sz="2400" i="0" dirty="0">
                <a:solidFill>
                  <a:srgbClr val="FF0000"/>
                </a:solidFill>
              </a:rPr>
              <a:t>urlib.net </a:t>
            </a:r>
            <a:r>
              <a:rPr lang="pt-BR" sz="2400" i="0" dirty="0">
                <a:solidFill>
                  <a:srgbClr val="006FBA"/>
                </a:solidFill>
              </a:rPr>
              <a:t>solicita aos </a:t>
            </a:r>
            <a:r>
              <a:rPr lang="pt-BR" sz="2400" i="0" dirty="0">
                <a:solidFill>
                  <a:srgbClr val="FF0000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a URL dos </a:t>
            </a:r>
            <a:r>
              <a:rPr lang="pt-BR" sz="2400" b="1" i="0" dirty="0">
                <a:solidFill>
                  <a:srgbClr val="006FBA"/>
                </a:solidFill>
              </a:rPr>
              <a:t>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DE0F73-2F6F-4CAF-9A8A-BF0742736F8C}"/>
              </a:ext>
            </a:extLst>
          </p:cNvPr>
          <p:cNvSpPr txBox="1"/>
          <p:nvPr/>
        </p:nvSpPr>
        <p:spPr>
          <a:xfrm>
            <a:off x="395536" y="1224727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DEF7086-9DCE-487B-97CA-678E977F107C}"/>
              </a:ext>
            </a:extLst>
          </p:cNvPr>
          <p:cNvSpPr txBox="1"/>
          <p:nvPr/>
        </p:nvSpPr>
        <p:spPr>
          <a:xfrm>
            <a:off x="615752" y="5130101"/>
            <a:ext cx="80648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rep-univap.ibict.br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urlib.net/www/2018/05.30.17.47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 </a:t>
            </a:r>
            <a:r>
              <a:rPr lang="pt-BR" sz="2400" i="0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servicesubject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pt-BR" sz="2400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t&amp;parsedibiurl.ibi=</a:t>
            </a:r>
            <a:r>
              <a:rPr lang="pt-BR" sz="2400" i="0" dirty="0">
                <a:solidFill>
                  <a:srgbClr val="00B05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i="0" dirty="0">
              <a:solidFill>
                <a:srgbClr val="00B050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406788" y="4554037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1CCDE8E1-2CCF-4E0F-9510-90838DFB416D}"/>
              </a:ext>
            </a:extLst>
          </p:cNvPr>
          <p:cNvSpPr/>
          <p:nvPr/>
        </p:nvSpPr>
        <p:spPr bwMode="auto">
          <a:xfrm>
            <a:off x="395536" y="1862721"/>
            <a:ext cx="3303984" cy="702183"/>
          </a:xfrm>
          <a:prstGeom prst="wedgeRoundRectCallout">
            <a:avLst>
              <a:gd name="adj1" fmla="val 38059"/>
              <a:gd name="adj2" fmla="val -7462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ativar esta URL...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61A0D8F7-B7BC-42B7-89AB-54329CAB4E05}"/>
              </a:ext>
            </a:extLst>
          </p:cNvPr>
          <p:cNvSpPr/>
          <p:nvPr/>
        </p:nvSpPr>
        <p:spPr bwMode="auto">
          <a:xfrm>
            <a:off x="7524328" y="260648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2132828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215516" y="1916832"/>
            <a:ext cx="8712968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sid.inpe.br/mtc-m19@80/2010/02.09.18.47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8JMKD3MGP7W/36TNG2E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19375B3-07F0-479F-8D98-EDC36316B4C1}"/>
              </a:ext>
            </a:extLst>
          </p:cNvPr>
          <p:cNvSpPr/>
          <p:nvPr/>
        </p:nvSpPr>
        <p:spPr bwMode="auto">
          <a:xfrm>
            <a:off x="5148064" y="980728"/>
            <a:ext cx="3168352" cy="650533"/>
          </a:xfrm>
          <a:prstGeom prst="wedgeRoundRectCallout">
            <a:avLst>
              <a:gd name="adj1" fmla="val -44135"/>
              <a:gd name="adj2" fmla="val 7925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Resposta do </a:t>
            </a:r>
            <a:r>
              <a:rPr lang="pt-BR" sz="2400" i="0" dirty="0">
                <a:solidFill>
                  <a:srgbClr val="FF0000"/>
                </a:solidFill>
              </a:rPr>
              <a:t>Arquivo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4859696F-2DF1-49C9-8313-C6711243983A}"/>
              </a:ext>
            </a:extLst>
          </p:cNvPr>
          <p:cNvSpPr/>
          <p:nvPr/>
        </p:nvSpPr>
        <p:spPr bwMode="auto">
          <a:xfrm>
            <a:off x="6516216" y="2035007"/>
            <a:ext cx="1008112" cy="601905"/>
          </a:xfrm>
          <a:prstGeom prst="wedgeRoundRectCallout">
            <a:avLst>
              <a:gd name="adj1" fmla="val -50432"/>
              <a:gd name="adj2" fmla="val 10087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5940152" y="4339263"/>
            <a:ext cx="1008112" cy="601905"/>
          </a:xfrm>
          <a:prstGeom prst="wedgeRoundRectCallout">
            <a:avLst>
              <a:gd name="adj1" fmla="val -112148"/>
              <a:gd name="adj2" fmla="val 5701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70C0"/>
                </a:solidFill>
              </a:rPr>
              <a:t>URL</a:t>
            </a: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B1368E6-64E3-4EA9-B35C-CE4C26F9862A}"/>
              </a:ext>
            </a:extLst>
          </p:cNvPr>
          <p:cNvSpPr txBox="1"/>
          <p:nvPr/>
        </p:nvSpPr>
        <p:spPr>
          <a:xfrm>
            <a:off x="1115616" y="3606115"/>
            <a:ext cx="6912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3" name="Texto explicativo retangular com cantos arredondados 11">
            <a:extLst>
              <a:ext uri="{FF2B5EF4-FFF2-40B4-BE49-F238E27FC236}">
                <a16:creationId xmlns:a16="http://schemas.microsoft.com/office/drawing/2014/main" id="{F7F620EF-81C4-4755-ABF2-6D3AFE643DAE}"/>
              </a:ext>
            </a:extLst>
          </p:cNvPr>
          <p:cNvSpPr/>
          <p:nvPr/>
        </p:nvSpPr>
        <p:spPr bwMode="auto">
          <a:xfrm>
            <a:off x="3900791" y="1052736"/>
            <a:ext cx="4767281" cy="1759158"/>
          </a:xfrm>
          <a:prstGeom prst="wedgeRoundRectCallout">
            <a:avLst>
              <a:gd name="adj1" fmla="val -40539"/>
              <a:gd name="adj2" fmla="val 91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receber a URL do IBI, o Resolvedor a retorna ao Usuário a URL de localização física dos </a:t>
            </a:r>
            <a:r>
              <a:rPr lang="pt-BR" sz="2400" b="1" i="0" dirty="0">
                <a:solidFill>
                  <a:srgbClr val="006FBA"/>
                </a:solidFill>
              </a:rPr>
              <a:t>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27799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615752" y="3501008"/>
            <a:ext cx="80648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sid.inpe.br/mtc-m19@80/2009/08.21.17.02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?servicesubject=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&amp;</a:t>
            </a:r>
            <a:r>
              <a:rPr lang="pt-BR" sz="2400" i="0" dirty="0" err="1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parsedibiurl.verblist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pt-BR" sz="2400" i="0" dirty="0" err="1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GetMetadata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DE0F73-2F6F-4CAF-9A8A-BF0742736F8C}"/>
              </a:ext>
            </a:extLst>
          </p:cNvPr>
          <p:cNvSpPr txBox="1"/>
          <p:nvPr/>
        </p:nvSpPr>
        <p:spPr>
          <a:xfrm>
            <a:off x="395536" y="1224727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endParaRPr lang="pt-BR" sz="2400" u="sng" dirty="0">
              <a:solidFill>
                <a:srgbClr val="CC00CC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406788" y="5354052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61A0D8F7-B7BC-42B7-89AB-54329CAB4E05}"/>
              </a:ext>
            </a:extLst>
          </p:cNvPr>
          <p:cNvSpPr/>
          <p:nvPr/>
        </p:nvSpPr>
        <p:spPr bwMode="auto">
          <a:xfrm>
            <a:off x="7524328" y="260648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5DC168C0-3F4F-47EC-846C-13D0A807EA08}"/>
              </a:ext>
            </a:extLst>
          </p:cNvPr>
          <p:cNvSpPr/>
          <p:nvPr/>
        </p:nvSpPr>
        <p:spPr bwMode="auto">
          <a:xfrm>
            <a:off x="4067944" y="1900779"/>
            <a:ext cx="4672136" cy="1384205"/>
          </a:xfrm>
          <a:prstGeom prst="wedgeRoundRectCallout">
            <a:avLst>
              <a:gd name="adj1" fmla="val -39302"/>
              <a:gd name="adj2" fmla="val 656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... o Resolvedor </a:t>
            </a:r>
            <a:r>
              <a:rPr lang="pt-BR" sz="2400" i="0" dirty="0">
                <a:solidFill>
                  <a:srgbClr val="FF0000"/>
                </a:solidFill>
              </a:rPr>
              <a:t>urlib.net </a:t>
            </a:r>
            <a:r>
              <a:rPr lang="pt-BR" sz="2400" i="0" dirty="0">
                <a:solidFill>
                  <a:srgbClr val="006FBA"/>
                </a:solidFill>
              </a:rPr>
              <a:t>solicita aos </a:t>
            </a:r>
            <a:r>
              <a:rPr lang="pt-BR" sz="2400" i="0" dirty="0">
                <a:solidFill>
                  <a:srgbClr val="FF0000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a URL dos </a:t>
            </a:r>
            <a:r>
              <a:rPr lang="pt-BR" sz="2400" b="1" i="0" dirty="0" err="1">
                <a:solidFill>
                  <a:srgbClr val="CC00CC"/>
                </a:solidFill>
              </a:rPr>
              <a:t>meta-dados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51054810-CC78-416E-BE6A-1B23E6EC6B6C}"/>
              </a:ext>
            </a:extLst>
          </p:cNvPr>
          <p:cNvSpPr/>
          <p:nvPr/>
        </p:nvSpPr>
        <p:spPr bwMode="auto">
          <a:xfrm>
            <a:off x="395536" y="1862721"/>
            <a:ext cx="3303984" cy="702183"/>
          </a:xfrm>
          <a:prstGeom prst="wedgeRoundRectCallout">
            <a:avLst>
              <a:gd name="adj1" fmla="val 38059"/>
              <a:gd name="adj2" fmla="val -7462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ativar esta URL...</a:t>
            </a:r>
          </a:p>
        </p:txBody>
      </p:sp>
    </p:spTree>
    <p:extLst>
      <p:ext uri="{BB962C8B-B14F-4D97-AF65-F5344CB8AC3E}">
        <p14:creationId xmlns:p14="http://schemas.microsoft.com/office/powerpoint/2010/main" val="2786145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107504" y="1916832"/>
            <a:ext cx="8928992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Metadata</a:t>
            </a:r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sid.inpe.br/mtc-m19@80/2010/02.09.18.47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8JMKD3MGP7W/36TNG2E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ibi.metadata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{rep sid.inpe.br/mtc-m19@80/2010/02.09.18.47.01}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2021-03-06T22:15:56Z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url.metadata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</a:t>
            </a:r>
            <a:r>
              <a:rPr lang="pt-BR" b="1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sid.inpe.br/mtc-m19@80/2010/02.09.18.47.01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/doc/</a:t>
            </a:r>
            <a:r>
              <a: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metadata.cgi</a:t>
            </a:r>
            <a:endParaRPr lang="pt-BR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1616278568604-9749871399176955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19375B3-07F0-479F-8D98-EDC36316B4C1}"/>
              </a:ext>
            </a:extLst>
          </p:cNvPr>
          <p:cNvSpPr/>
          <p:nvPr/>
        </p:nvSpPr>
        <p:spPr bwMode="auto">
          <a:xfrm>
            <a:off x="5148064" y="980728"/>
            <a:ext cx="3168352" cy="650533"/>
          </a:xfrm>
          <a:prstGeom prst="wedgeRoundRectCallout">
            <a:avLst>
              <a:gd name="adj1" fmla="val -44135"/>
              <a:gd name="adj2" fmla="val 7925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Resposta do </a:t>
            </a:r>
            <a:r>
              <a:rPr lang="pt-BR" sz="2400" i="0" dirty="0">
                <a:solidFill>
                  <a:srgbClr val="FF0000"/>
                </a:solidFill>
              </a:rPr>
              <a:t>Arquivo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4859696F-2DF1-49C9-8313-C6711243983A}"/>
              </a:ext>
            </a:extLst>
          </p:cNvPr>
          <p:cNvSpPr/>
          <p:nvPr/>
        </p:nvSpPr>
        <p:spPr bwMode="auto">
          <a:xfrm>
            <a:off x="6516216" y="2035007"/>
            <a:ext cx="1008112" cy="601905"/>
          </a:xfrm>
          <a:prstGeom prst="wedgeRoundRectCallout">
            <a:avLst>
              <a:gd name="adj1" fmla="val -50432"/>
              <a:gd name="adj2" fmla="val 10087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7956376" y="4221088"/>
            <a:ext cx="1008112" cy="601905"/>
          </a:xfrm>
          <a:prstGeom prst="wedgeRoundRectCallout">
            <a:avLst>
              <a:gd name="adj1" fmla="val -112148"/>
              <a:gd name="adj2" fmla="val 5701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70C0"/>
                </a:solidFill>
              </a:rPr>
              <a:t>URL</a:t>
            </a:r>
          </a:p>
        </p:txBody>
      </p:sp>
    </p:spTree>
    <p:extLst>
      <p:ext uri="{BB962C8B-B14F-4D97-AF65-F5344CB8AC3E}">
        <p14:creationId xmlns:p14="http://schemas.microsoft.com/office/powerpoint/2010/main" val="1384086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B1368E6-64E3-4EA9-B35C-CE4C26F9862A}"/>
              </a:ext>
            </a:extLst>
          </p:cNvPr>
          <p:cNvSpPr txBox="1"/>
          <p:nvPr/>
        </p:nvSpPr>
        <p:spPr>
          <a:xfrm>
            <a:off x="1115616" y="3606115"/>
            <a:ext cx="6912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sid.inpe.br/mtc-m19@80/2010/02.09.18.47.01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/doc/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metadata.cgi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3" name="Texto explicativo retangular com cantos arredondados 11">
            <a:extLst>
              <a:ext uri="{FF2B5EF4-FFF2-40B4-BE49-F238E27FC236}">
                <a16:creationId xmlns:a16="http://schemas.microsoft.com/office/drawing/2014/main" id="{F7F620EF-81C4-4755-ABF2-6D3AFE643DAE}"/>
              </a:ext>
            </a:extLst>
          </p:cNvPr>
          <p:cNvSpPr/>
          <p:nvPr/>
        </p:nvSpPr>
        <p:spPr bwMode="auto">
          <a:xfrm>
            <a:off x="3419872" y="1052736"/>
            <a:ext cx="5248200" cy="1759158"/>
          </a:xfrm>
          <a:prstGeom prst="wedgeRoundRectCallout">
            <a:avLst>
              <a:gd name="adj1" fmla="val -40539"/>
              <a:gd name="adj2" fmla="val 91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receber a URL do IBI, o Resolvedor a retorna ao Usuário a URL de localização física dos </a:t>
            </a:r>
            <a:r>
              <a:rPr lang="pt-BR" sz="2400" b="1" i="0" dirty="0">
                <a:solidFill>
                  <a:srgbClr val="CC00CC"/>
                </a:solidFill>
              </a:rPr>
              <a:t>metadados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2230348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95E470-479A-4503-A292-36049658D9F3}"/>
              </a:ext>
            </a:extLst>
          </p:cNvPr>
          <p:cNvSpPr txBox="1"/>
          <p:nvPr/>
        </p:nvSpPr>
        <p:spPr>
          <a:xfrm>
            <a:off x="395536" y="2274838"/>
            <a:ext cx="83529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 </a:t>
            </a:r>
            <a:r>
              <a:rPr lang="pt-BR" sz="2400" i="0" dirty="0">
                <a:solidFill>
                  <a:srgbClr val="0070C0"/>
                </a:solidFill>
              </a:rPr>
              <a:t>COMISSÃO-DE-ESTUDOS ABNT/CB08/SC010/CE70. </a:t>
            </a:r>
            <a:r>
              <a:rPr lang="pt-BR" sz="2400" b="1" i="0" dirty="0">
                <a:solidFill>
                  <a:srgbClr val="0070C0"/>
                </a:solidFill>
              </a:rPr>
              <a:t>Sistema para resolução de IBI</a:t>
            </a:r>
            <a:r>
              <a:rPr lang="pt-BR" sz="2400" i="0" dirty="0">
                <a:solidFill>
                  <a:srgbClr val="0070C0"/>
                </a:solidFill>
              </a:rPr>
              <a:t>.  São José dos Campos: Comissão-de-Estudo ABNT/CB08/SC010/CE70, 2017. 81 p. </a:t>
            </a:r>
            <a:r>
              <a:rPr lang="pt-BR" sz="2400" dirty="0">
                <a:solidFill>
                  <a:srgbClr val="0070C0"/>
                </a:solidFill>
              </a:rPr>
              <a:t>O conteúdo deste relatório serviu de base na elaboração da Norma </a:t>
            </a:r>
            <a:r>
              <a:rPr lang="pt-BR" sz="2400" i="0" dirty="0">
                <a:solidFill>
                  <a:srgbClr val="CC00CC"/>
                </a:solidFill>
              </a:rPr>
              <a:t>ABNT NBR 16709:2018</a:t>
            </a:r>
            <a:r>
              <a:rPr lang="pt-BR" sz="2400" i="0" dirty="0">
                <a:solidFill>
                  <a:srgbClr val="0070C0"/>
                </a:solidFill>
              </a:rPr>
              <a:t>.  (RTC-15). Disponível em: &lt;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/rep/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8JMKD3MGPDW34P/3KURPAE</a:t>
            </a:r>
            <a:r>
              <a:rPr lang="pt-BR" sz="2400" i="0" dirty="0">
                <a:solidFill>
                  <a:srgbClr val="0070C0"/>
                </a:solidFill>
              </a:rPr>
              <a:t>&gt;. 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DAD955D-32C5-4601-8E19-7C51B5ABC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4C32A7D-EAAE-44E5-9D52-A46ED2ED0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319275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C537D16-C12B-4376-83CB-B5BD13041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599" y="3002243"/>
            <a:ext cx="3334801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>
            <a:extLst>
              <a:ext uri="{FF2B5EF4-FFF2-40B4-BE49-F238E27FC236}">
                <a16:creationId xmlns:a16="http://schemas.microsoft.com/office/drawing/2014/main" id="{60F9544C-B513-4E39-98C8-7479B27D4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80828"/>
            <a:ext cx="788436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Parte do material apresentado aqui foi extraído da apresentação:</a:t>
            </a:r>
          </a:p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en-US" sz="2000" b="1" dirty="0">
                <a:solidFill>
                  <a:srgbClr val="006FBA"/>
                </a:solidFill>
              </a:rPr>
              <a:t>IBI </a:t>
            </a:r>
            <a:r>
              <a:rPr lang="en-US" sz="2000" b="1" dirty="0" err="1">
                <a:solidFill>
                  <a:srgbClr val="006FBA"/>
                </a:solidFill>
              </a:rPr>
              <a:t>em</a:t>
            </a:r>
            <a:r>
              <a:rPr lang="en-US" sz="2000" b="1" dirty="0">
                <a:solidFill>
                  <a:srgbClr val="006FBA"/>
                </a:solidFill>
              </a:rPr>
              <a:t> </a:t>
            </a:r>
            <a:r>
              <a:rPr lang="en-US" sz="2000" b="1" dirty="0" err="1">
                <a:solidFill>
                  <a:srgbClr val="006FBA"/>
                </a:solidFill>
              </a:rPr>
              <a:t>Perspectiva</a:t>
            </a:r>
            <a:endParaRPr lang="en-US" sz="2000" b="1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i="0" dirty="0">
                <a:solidFill>
                  <a:srgbClr val="006FBA"/>
                </a:solidFill>
              </a:rPr>
              <a:t>por</a:t>
            </a: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Gerald Jean Francis </a:t>
            </a:r>
            <a:r>
              <a:rPr lang="pt-BR" sz="2000" i="0" dirty="0" err="1">
                <a:solidFill>
                  <a:srgbClr val="006FBA"/>
                </a:solidFill>
              </a:rPr>
              <a:t>Banon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i="0" dirty="0">
                <a:solidFill>
                  <a:srgbClr val="0070C0"/>
                </a:solidFill>
              </a:rPr>
              <a:t>Disponível em: 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  <a:hlinkClick r:id="rId2"/>
              </a:rPr>
              <a:t>http://urlib.net/rep/QABCDSTQQW/4244A3H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8D93087-F78F-4157-B803-BE1490905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460A1664-FE27-423D-93DF-39078A957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3627604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6957B5A-D9AD-4F48-8C3F-ABBEB259497C}"/>
              </a:ext>
            </a:extLst>
          </p:cNvPr>
          <p:cNvSpPr txBox="1"/>
          <p:nvPr/>
        </p:nvSpPr>
        <p:spPr>
          <a:xfrm>
            <a:off x="2286000" y="282331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/test2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4932040" y="908720"/>
            <a:ext cx="3384376" cy="1543134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Geração</a:t>
            </a:r>
            <a:r>
              <a:rPr lang="en-US" sz="2400" i="0" dirty="0">
                <a:solidFill>
                  <a:srgbClr val="006FBA"/>
                </a:solidFill>
              </a:rPr>
              <a:t> de IBI </a:t>
            </a:r>
            <a:r>
              <a:rPr lang="en-US" sz="2400" i="0" dirty="0" err="1">
                <a:solidFill>
                  <a:srgbClr val="006FBA"/>
                </a:solidFill>
              </a:rPr>
              <a:t>pelo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pt-BR" sz="24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B11D156-10FC-4111-87A3-E8779FC35B7F}"/>
              </a:ext>
            </a:extLst>
          </p:cNvPr>
          <p:cNvSpPr txBox="1"/>
          <p:nvPr/>
        </p:nvSpPr>
        <p:spPr>
          <a:xfrm>
            <a:off x="2304256" y="375942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rep-univap.ibict.br</a:t>
            </a:r>
            <a:r>
              <a:rPr lang="pt-BR" sz="2400" i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/test2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1E3EC472-5F7B-4164-A4A3-BB9135020074}"/>
              </a:ext>
            </a:extLst>
          </p:cNvPr>
          <p:cNvSpPr/>
          <p:nvPr/>
        </p:nvSpPr>
        <p:spPr bwMode="auto">
          <a:xfrm>
            <a:off x="4932040" y="4694178"/>
            <a:ext cx="3384376" cy="1543134"/>
          </a:xfrm>
          <a:prstGeom prst="wedgeRoundRectCallout">
            <a:avLst>
              <a:gd name="adj1" fmla="val -42719"/>
              <a:gd name="adj2" fmla="val -7654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Geração</a:t>
            </a:r>
            <a:r>
              <a:rPr lang="en-US" sz="2400" i="0" dirty="0">
                <a:solidFill>
                  <a:srgbClr val="006FBA"/>
                </a:solidFill>
              </a:rPr>
              <a:t> de IBI </a:t>
            </a:r>
            <a:r>
              <a:rPr lang="en-US" sz="2400" i="0" dirty="0" err="1">
                <a:solidFill>
                  <a:srgbClr val="006FBA"/>
                </a:solidFill>
              </a:rPr>
              <a:t>pelo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pt-BR" sz="24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400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rep-univap.ibict.br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521059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sid.inpe.br/mtc-m16d/2021/03.20.22.39.42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8JMKD3MGPDW34R/44CBMPH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4788024" y="1553538"/>
            <a:ext cx="2664296" cy="662880"/>
          </a:xfrm>
          <a:prstGeom prst="wedgeRoundRectCallout">
            <a:avLst>
              <a:gd name="adj1" fmla="val -45485"/>
              <a:gd name="adj2" fmla="val 12596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O </a:t>
            </a:r>
            <a:r>
              <a:rPr lang="en-US" sz="2400" i="0" dirty="0" err="1">
                <a:solidFill>
                  <a:srgbClr val="FF0000"/>
                </a:solidFill>
              </a:rPr>
              <a:t>Arquivo</a:t>
            </a:r>
            <a:r>
              <a:rPr lang="en-US" sz="2400" i="0" dirty="0">
                <a:solidFill>
                  <a:srgbClr val="006FBA"/>
                </a:solidFill>
              </a:rPr>
              <a:t> …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5508104" y="4581128"/>
            <a:ext cx="2376264" cy="720080"/>
          </a:xfrm>
          <a:prstGeom prst="wedgeRoundRectCallout">
            <a:avLst>
              <a:gd name="adj1" fmla="val -52851"/>
              <a:gd name="adj2" fmla="val -146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… </a:t>
            </a:r>
            <a:r>
              <a:rPr lang="en-US" sz="2400" i="0" dirty="0" err="1">
                <a:solidFill>
                  <a:srgbClr val="006FBA"/>
                </a:solidFill>
              </a:rPr>
              <a:t>gerou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b="1" i="0" dirty="0">
                <a:solidFill>
                  <a:srgbClr val="006FBA"/>
                </a:solidFill>
              </a:rPr>
              <a:t>2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b="1" i="0" dirty="0">
                <a:solidFill>
                  <a:srgbClr val="00B050"/>
                </a:solidFill>
              </a:rPr>
              <a:t>IBIs</a:t>
            </a:r>
            <a:endParaRPr lang="pt-BR" sz="2400" b="1" i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607519" y="3327375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607519" y="4407495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8JMKD3MGP7W/36TNG2E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9C34BF2A-0F57-4E08-9ECD-80AE88C41461}"/>
              </a:ext>
            </a:extLst>
          </p:cNvPr>
          <p:cNvSpPr/>
          <p:nvPr/>
        </p:nvSpPr>
        <p:spPr bwMode="auto">
          <a:xfrm>
            <a:off x="3923928" y="1613992"/>
            <a:ext cx="4824536" cy="1094928"/>
          </a:xfrm>
          <a:prstGeom prst="wedgeRoundRectCallout">
            <a:avLst>
              <a:gd name="adj1" fmla="val -37701"/>
              <a:gd name="adj2" fmla="val 10385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b="1" i="0" dirty="0">
                <a:solidFill>
                  <a:srgbClr val="006FBA"/>
                </a:solidFill>
              </a:rPr>
              <a:t>Ambos</a:t>
            </a:r>
            <a:r>
              <a:rPr lang="en-US" sz="2400" i="0" dirty="0">
                <a:solidFill>
                  <a:srgbClr val="006FBA"/>
                </a:solidFill>
              </a:rPr>
              <a:t> URL </a:t>
            </a:r>
            <a:r>
              <a:rPr lang="en-US" sz="2400" i="0" dirty="0" err="1">
                <a:solidFill>
                  <a:srgbClr val="006FBA"/>
                </a:solidFill>
              </a:rPr>
              <a:t>retornam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os</a:t>
            </a:r>
            <a:r>
              <a:rPr lang="en-US" sz="2400" i="0" dirty="0">
                <a:solidFill>
                  <a:srgbClr val="006FBA"/>
                </a:solidFill>
              </a:rPr>
              <a:t> dados do </a:t>
            </a:r>
            <a:r>
              <a:rPr lang="en-US" sz="2400" b="1" i="0" dirty="0" err="1">
                <a:solidFill>
                  <a:srgbClr val="006FBA"/>
                </a:solidFill>
              </a:rPr>
              <a:t>mesmo</a:t>
            </a:r>
            <a:r>
              <a:rPr lang="en-US" sz="2400" i="0" dirty="0">
                <a:solidFill>
                  <a:srgbClr val="006FBA"/>
                </a:solidFill>
              </a:rPr>
              <a:t> Item de </a:t>
            </a:r>
            <a:r>
              <a:rPr lang="en-US" sz="2400" i="0" dirty="0" err="1">
                <a:solidFill>
                  <a:srgbClr val="006FBA"/>
                </a:solidFill>
              </a:rPr>
              <a:t>Informação</a:t>
            </a:r>
            <a:endParaRPr lang="pt-BR" sz="2400" b="1" i="0" dirty="0">
              <a:solidFill>
                <a:srgbClr val="006FBA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9BD84BD-4960-40A2-B32A-B5C0D888F1E4}"/>
              </a:ext>
            </a:extLst>
          </p:cNvPr>
          <p:cNvSpPr txBox="1"/>
          <p:nvPr/>
        </p:nvSpPr>
        <p:spPr>
          <a:xfrm>
            <a:off x="359532" y="2274838"/>
            <a:ext cx="84249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/>
              <a:t> </a:t>
            </a:r>
            <a:r>
              <a:rPr lang="pt-BR" sz="2400" i="0" dirty="0">
                <a:solidFill>
                  <a:srgbClr val="0070C0"/>
                </a:solidFill>
              </a:rPr>
              <a:t>COMISSÃO-DE-ESTUDOS ABNT/CB08/SC010/CE70. </a:t>
            </a:r>
            <a:r>
              <a:rPr lang="pt-BR" sz="2400" b="1" i="0" dirty="0">
                <a:solidFill>
                  <a:srgbClr val="0070C0"/>
                </a:solidFill>
              </a:rPr>
              <a:t>Sistema para geração de IBI</a:t>
            </a:r>
            <a:r>
              <a:rPr lang="pt-BR" sz="2400" i="0" dirty="0">
                <a:solidFill>
                  <a:srgbClr val="0070C0"/>
                </a:solidFill>
              </a:rPr>
              <a:t>.  São José dos Campos: Comissão-de-Estudo ABNT/CB08/SC010/CE70, 2011. 52 p. </a:t>
            </a:r>
            <a:r>
              <a:rPr lang="pt-BR" sz="2400" dirty="0">
                <a:solidFill>
                  <a:srgbClr val="0070C0"/>
                </a:solidFill>
              </a:rPr>
              <a:t>O conteúdo deste relatório serviu de base na elaboração da Norma </a:t>
            </a:r>
            <a:r>
              <a:rPr lang="pt-BR" sz="2400" i="0" dirty="0">
                <a:solidFill>
                  <a:srgbClr val="CC00CC"/>
                </a:solidFill>
              </a:rPr>
              <a:t>ABNT NBR 16066:2012</a:t>
            </a:r>
            <a:r>
              <a:rPr lang="pt-BR" sz="2400" i="0" dirty="0">
                <a:solidFill>
                  <a:srgbClr val="0070C0"/>
                </a:solidFill>
              </a:rPr>
              <a:t>.  (RTC-10). Disponível em: </a:t>
            </a:r>
            <a:r>
              <a:rPr lang="pt-BR" sz="2400" i="0" dirty="0"/>
              <a:t>&lt;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/rep/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8JMKD3MGP8W/3CLC37B</a:t>
            </a:r>
            <a:r>
              <a:rPr lang="pt-BR" sz="2400" i="0" dirty="0"/>
              <a:t>&gt;. 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F5C8522-869C-4BB7-AE10-10851164F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65AD3BD-A224-4D0B-BCDC-6FED65E4A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56526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35773FD-31C3-4789-94C6-969D19AF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551" y="3002243"/>
            <a:ext cx="3340898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ixaDeTexto 34"/>
          <p:cNvSpPr txBox="1">
            <a:spLocks noChangeArrowheads="1"/>
          </p:cNvSpPr>
          <p:nvPr/>
        </p:nvSpPr>
        <p:spPr bwMode="auto">
          <a:xfrm>
            <a:off x="6827508" y="5332175"/>
            <a:ext cx="23530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Arquivos</a:t>
            </a:r>
            <a:endParaRPr lang="en-US" sz="1800" b="1" i="0" dirty="0">
              <a:solidFill>
                <a:srgbClr val="0070C0"/>
              </a:solidFill>
            </a:endParaRPr>
          </a:p>
        </p:txBody>
      </p:sp>
      <p:sp>
        <p:nvSpPr>
          <p:cNvPr id="14" name="Cubo 13"/>
          <p:cNvSpPr>
            <a:spLocks noChangeAspect="1"/>
          </p:cNvSpPr>
          <p:nvPr/>
        </p:nvSpPr>
        <p:spPr bwMode="auto">
          <a:xfrm>
            <a:off x="2870126" y="3262281"/>
            <a:ext cx="731837" cy="1047750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i="0" dirty="0">
                <a:solidFill>
                  <a:srgbClr val="003050"/>
                </a:solidFill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/>
          <p:cNvSpPr>
            <a:spLocks noChangeAspect="1"/>
          </p:cNvSpPr>
          <p:nvPr/>
        </p:nvSpPr>
        <p:spPr bwMode="auto">
          <a:xfrm>
            <a:off x="4958135" y="3014632"/>
            <a:ext cx="648000" cy="927723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i="0" dirty="0">
              <a:solidFill>
                <a:srgbClr val="003050"/>
              </a:solidFill>
            </a:endParaRPr>
          </a:p>
        </p:txBody>
      </p:sp>
      <p:sp>
        <p:nvSpPr>
          <p:cNvPr id="17" name="Cubo 16"/>
          <p:cNvSpPr>
            <a:spLocks noChangeAspect="1"/>
          </p:cNvSpPr>
          <p:nvPr/>
        </p:nvSpPr>
        <p:spPr bwMode="auto">
          <a:xfrm>
            <a:off x="5328040" y="3535752"/>
            <a:ext cx="648000" cy="929130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i="0" dirty="0">
                <a:solidFill>
                  <a:srgbClr val="003050"/>
                </a:solidFill>
              </a:rPr>
              <a:t>                                                                                                                                                                        </a:t>
            </a:r>
          </a:p>
        </p:txBody>
      </p:sp>
      <p:grpSp>
        <p:nvGrpSpPr>
          <p:cNvPr id="5" name="Agrupar 4"/>
          <p:cNvGrpSpPr/>
          <p:nvPr/>
        </p:nvGrpSpPr>
        <p:grpSpPr>
          <a:xfrm>
            <a:off x="7308408" y="2740853"/>
            <a:ext cx="1296040" cy="2276285"/>
            <a:chOff x="5364192" y="2348880"/>
            <a:chExt cx="1296040" cy="2276285"/>
          </a:xfrm>
        </p:grpSpPr>
        <p:grpSp>
          <p:nvGrpSpPr>
            <p:cNvPr id="3" name="Agrupar 2"/>
            <p:cNvGrpSpPr>
              <a:grpSpLocks noChangeAspect="1"/>
            </p:cNvGrpSpPr>
            <p:nvPr/>
          </p:nvGrpSpPr>
          <p:grpSpPr>
            <a:xfrm>
              <a:off x="5724232" y="3573016"/>
              <a:ext cx="936000" cy="1052149"/>
              <a:chOff x="6602562" y="2969443"/>
              <a:chExt cx="1497830" cy="1683693"/>
            </a:xfrm>
          </p:grpSpPr>
          <p:sp>
            <p:nvSpPr>
              <p:cNvPr id="36" name="Cubo 35"/>
              <p:cNvSpPr>
                <a:spLocks noChangeAspect="1"/>
              </p:cNvSpPr>
              <p:nvPr/>
            </p:nvSpPr>
            <p:spPr bwMode="auto">
              <a:xfrm>
                <a:off x="6602562" y="2969443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37" name="Cubo 36"/>
              <p:cNvSpPr>
                <a:spLocks noChangeAspect="1"/>
              </p:cNvSpPr>
              <p:nvPr/>
            </p:nvSpPr>
            <p:spPr bwMode="auto">
              <a:xfrm>
                <a:off x="6996757" y="3276128"/>
                <a:ext cx="731838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38" name="Cubo 37"/>
              <p:cNvSpPr>
                <a:spLocks noChangeAspect="1"/>
              </p:cNvSpPr>
              <p:nvPr/>
            </p:nvSpPr>
            <p:spPr bwMode="auto">
              <a:xfrm>
                <a:off x="7368555" y="3603798"/>
                <a:ext cx="731837" cy="1049338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47" name="Agrupar 46"/>
            <p:cNvGrpSpPr>
              <a:grpSpLocks noChangeAspect="1"/>
            </p:cNvGrpSpPr>
            <p:nvPr/>
          </p:nvGrpSpPr>
          <p:grpSpPr>
            <a:xfrm>
              <a:off x="5364192" y="2348880"/>
              <a:ext cx="936000" cy="1052149"/>
              <a:chOff x="6602562" y="2969443"/>
              <a:chExt cx="1497830" cy="1683693"/>
            </a:xfrm>
          </p:grpSpPr>
          <p:sp>
            <p:nvSpPr>
              <p:cNvPr id="48" name="Cubo 47"/>
              <p:cNvSpPr>
                <a:spLocks noChangeAspect="1"/>
              </p:cNvSpPr>
              <p:nvPr/>
            </p:nvSpPr>
            <p:spPr bwMode="auto">
              <a:xfrm>
                <a:off x="6602562" y="2969443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49" name="Cubo 48"/>
              <p:cNvSpPr>
                <a:spLocks noChangeAspect="1"/>
              </p:cNvSpPr>
              <p:nvPr/>
            </p:nvSpPr>
            <p:spPr bwMode="auto">
              <a:xfrm>
                <a:off x="6996757" y="3276128"/>
                <a:ext cx="731838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50" name="Cubo 49"/>
              <p:cNvSpPr>
                <a:spLocks noChangeAspect="1"/>
              </p:cNvSpPr>
              <p:nvPr/>
            </p:nvSpPr>
            <p:spPr bwMode="auto">
              <a:xfrm>
                <a:off x="7368555" y="3603798"/>
                <a:ext cx="731837" cy="1049338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51" name="CaixaDeTexto 34"/>
          <p:cNvSpPr txBox="1">
            <a:spLocks noChangeArrowheads="1"/>
          </p:cNvSpPr>
          <p:nvPr/>
        </p:nvSpPr>
        <p:spPr bwMode="auto">
          <a:xfrm>
            <a:off x="4427984" y="5322147"/>
            <a:ext cx="2232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Repetidores</a:t>
            </a:r>
            <a:endParaRPr lang="pt-BR" sz="1800" b="1" i="0" dirty="0">
              <a:solidFill>
                <a:srgbClr val="0070C0"/>
              </a:solidFill>
            </a:endParaRPr>
          </a:p>
        </p:txBody>
      </p:sp>
      <p:sp>
        <p:nvSpPr>
          <p:cNvPr id="6" name="Elipse 5"/>
          <p:cNvSpPr/>
          <p:nvPr/>
        </p:nvSpPr>
        <p:spPr bwMode="auto">
          <a:xfrm rot="-1200000">
            <a:off x="7292371" y="2557455"/>
            <a:ext cx="1361581" cy="2663222"/>
          </a:xfrm>
          <a:prstGeom prst="ellipse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54" name="Elipse 53"/>
          <p:cNvSpPr>
            <a:spLocks noChangeAspect="1"/>
          </p:cNvSpPr>
          <p:nvPr/>
        </p:nvSpPr>
        <p:spPr bwMode="auto">
          <a:xfrm rot="-1200000">
            <a:off x="4824000" y="2746295"/>
            <a:ext cx="1260000" cy="2030859"/>
          </a:xfrm>
          <a:prstGeom prst="ellipse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62" name="Texto Explicativo: Linha 61">
            <a:extLst>
              <a:ext uri="{FF2B5EF4-FFF2-40B4-BE49-F238E27FC236}">
                <a16:creationId xmlns:a16="http://schemas.microsoft.com/office/drawing/2014/main" id="{5936B12D-FF1E-4E18-A700-F32E63BCDE56}"/>
              </a:ext>
            </a:extLst>
          </p:cNvPr>
          <p:cNvSpPr/>
          <p:nvPr/>
        </p:nvSpPr>
        <p:spPr bwMode="auto">
          <a:xfrm>
            <a:off x="5672432" y="651650"/>
            <a:ext cx="3209495" cy="1058150"/>
          </a:xfrm>
          <a:prstGeom prst="borderCallout1">
            <a:avLst>
              <a:gd name="adj1" fmla="val 98612"/>
              <a:gd name="adj2" fmla="val 79768"/>
              <a:gd name="adj3" fmla="val 198921"/>
              <a:gd name="adj4" fmla="val 64063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sz="1800" i="0" dirty="0">
                <a:solidFill>
                  <a:srgbClr val="0070C0"/>
                </a:solidFill>
              </a:rPr>
              <a:t>O </a:t>
            </a:r>
            <a:r>
              <a:rPr lang="en-US" sz="1800" i="0" dirty="0" err="1">
                <a:solidFill>
                  <a:srgbClr val="0070C0"/>
                </a:solidFill>
              </a:rPr>
              <a:t>Arquivo</a:t>
            </a:r>
            <a:r>
              <a:rPr lang="en-US" sz="1800" i="0" dirty="0">
                <a:solidFill>
                  <a:srgbClr val="0070C0"/>
                </a:solidFill>
              </a:rPr>
              <a:t> que </a:t>
            </a:r>
            <a:r>
              <a:rPr lang="en-US" sz="1800" i="0" dirty="0" err="1">
                <a:solidFill>
                  <a:srgbClr val="0070C0"/>
                </a:solidFill>
              </a:rPr>
              <a:t>tem</a:t>
            </a:r>
            <a:r>
              <a:rPr lang="en-US" sz="1800" i="0" dirty="0">
                <a:solidFill>
                  <a:srgbClr val="0070C0"/>
                </a:solidFill>
              </a:rPr>
              <a:t> o </a:t>
            </a:r>
            <a:r>
              <a:rPr lang="en-US" sz="1800" b="1" i="0" dirty="0">
                <a:solidFill>
                  <a:srgbClr val="0070C0"/>
                </a:solidFill>
              </a:rPr>
              <a:t>IBI </a:t>
            </a:r>
            <a:r>
              <a:rPr lang="en-US" sz="1800" i="0" dirty="0" err="1">
                <a:solidFill>
                  <a:srgbClr val="0070C0"/>
                </a:solidFill>
              </a:rPr>
              <a:t>retorna</a:t>
            </a:r>
            <a:r>
              <a:rPr lang="en-US" sz="1800" i="0" dirty="0">
                <a:solidFill>
                  <a:srgbClr val="0070C0"/>
                </a:solidFill>
              </a:rPr>
              <a:t> a </a:t>
            </a:r>
            <a:r>
              <a:rPr lang="en-US" sz="1800" b="1" i="0" dirty="0">
                <a:solidFill>
                  <a:srgbClr val="0070C0"/>
                </a:solidFill>
              </a:rPr>
              <a:t>URL</a:t>
            </a:r>
            <a:r>
              <a:rPr lang="en-US" sz="1800" i="0" dirty="0">
                <a:solidFill>
                  <a:srgbClr val="0070C0"/>
                </a:solidFill>
              </a:rPr>
              <a:t> do item de </a:t>
            </a:r>
            <a:r>
              <a:rPr lang="en-US" sz="1800" i="0" dirty="0" err="1">
                <a:solidFill>
                  <a:srgbClr val="0070C0"/>
                </a:solidFill>
              </a:rPr>
              <a:t>informação</a:t>
            </a:r>
            <a:endParaRPr lang="en-US" sz="1800" i="0" dirty="0">
              <a:solidFill>
                <a:srgbClr val="0070C0"/>
              </a:solidFill>
            </a:endParaRPr>
          </a:p>
        </p:txBody>
      </p:sp>
      <p:sp>
        <p:nvSpPr>
          <p:cNvPr id="63" name="CaixaDeTexto 34">
            <a:extLst>
              <a:ext uri="{FF2B5EF4-FFF2-40B4-BE49-F238E27FC236}">
                <a16:creationId xmlns:a16="http://schemas.microsoft.com/office/drawing/2014/main" id="{23A8B361-ED78-4B87-9786-6A7B80A4F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5301208"/>
            <a:ext cx="1656184" cy="646331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Resolvedor</a:t>
            </a:r>
            <a:r>
              <a:rPr lang="en-US" sz="1800" b="1" i="0" dirty="0">
                <a:solidFill>
                  <a:srgbClr val="0070C0"/>
                </a:solidFill>
              </a:rPr>
              <a:t> urlib.net</a:t>
            </a:r>
          </a:p>
        </p:txBody>
      </p:sp>
      <p:sp>
        <p:nvSpPr>
          <p:cNvPr id="64" name="CaixaDeTexto 34">
            <a:extLst>
              <a:ext uri="{FF2B5EF4-FFF2-40B4-BE49-F238E27FC236}">
                <a16:creationId xmlns:a16="http://schemas.microsoft.com/office/drawing/2014/main" id="{CED1E41B-35F8-49C9-8EBA-69FE81890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312241"/>
            <a:ext cx="19442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Navegador</a:t>
            </a:r>
            <a:r>
              <a:rPr lang="en-US" sz="1800" b="1" i="0" dirty="0">
                <a:solidFill>
                  <a:srgbClr val="0070C0"/>
                </a:solidFill>
              </a:rPr>
              <a:t> de um </a:t>
            </a:r>
            <a:r>
              <a:rPr lang="en-US" sz="1800" b="1" i="0" dirty="0" err="1">
                <a:solidFill>
                  <a:srgbClr val="0070C0"/>
                </a:solidFill>
              </a:rPr>
              <a:t>usuário</a:t>
            </a:r>
            <a:endParaRPr lang="en-US" sz="1800" b="1" i="0" dirty="0">
              <a:solidFill>
                <a:srgbClr val="0070C0"/>
              </a:solidFill>
            </a:endParaRPr>
          </a:p>
        </p:txBody>
      </p: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09E9D030-8165-4B5A-B62D-751EB4EEC934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518205"/>
            <a:ext cx="828000" cy="573862"/>
            <a:chOff x="2952750" y="2291852"/>
            <a:chExt cx="3246318" cy="2249899"/>
          </a:xfrm>
        </p:grpSpPr>
        <p:grpSp>
          <p:nvGrpSpPr>
            <p:cNvPr id="42" name="Agrupar 41">
              <a:extLst>
                <a:ext uri="{FF2B5EF4-FFF2-40B4-BE49-F238E27FC236}">
                  <a16:creationId xmlns:a16="http://schemas.microsoft.com/office/drawing/2014/main" id="{ACC9B12D-1D68-4A27-BB1E-516C742C3F0B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46" name="Retângulo: Cantos Arredondados 45">
                <a:extLst>
                  <a:ext uri="{FF2B5EF4-FFF2-40B4-BE49-F238E27FC236}">
                    <a16:creationId xmlns:a16="http://schemas.microsoft.com/office/drawing/2014/main" id="{0F0110F9-9726-428B-A6DE-D76F6DF81CB7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52" name="Imagem 51">
                <a:extLst>
                  <a:ext uri="{FF2B5EF4-FFF2-40B4-BE49-F238E27FC236}">
                    <a16:creationId xmlns:a16="http://schemas.microsoft.com/office/drawing/2014/main" id="{01FB53C1-A0C7-4A7C-B780-AFF2AF777A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44" name="Trapezoide 43">
              <a:extLst>
                <a:ext uri="{FF2B5EF4-FFF2-40B4-BE49-F238E27FC236}">
                  <a16:creationId xmlns:a16="http://schemas.microsoft.com/office/drawing/2014/main" id="{DC2044B7-3D4C-4D87-818F-6F51D7534208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45" name="Retângulo: Cantos Arredondados 44">
              <a:extLst>
                <a:ext uri="{FF2B5EF4-FFF2-40B4-BE49-F238E27FC236}">
                  <a16:creationId xmlns:a16="http://schemas.microsoft.com/office/drawing/2014/main" id="{03D43AF7-BD17-4C65-A6E2-37E10E1FFC4D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1566000" y="1952888"/>
            <a:ext cx="6012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Entidades da Rede IBI e a comunicação entre elas</a:t>
            </a:r>
          </a:p>
        </p:txBody>
      </p:sp>
      <p:sp>
        <p:nvSpPr>
          <p:cNvPr id="55" name="Rectangle 10">
            <a:extLst>
              <a:ext uri="{FF2B5EF4-FFF2-40B4-BE49-F238E27FC236}">
                <a16:creationId xmlns:a16="http://schemas.microsoft.com/office/drawing/2014/main" id="{43F0779C-B52D-456E-9C46-457C0D721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7" name="Rectangle 9">
            <a:extLst>
              <a:ext uri="{FF2B5EF4-FFF2-40B4-BE49-F238E27FC236}">
                <a16:creationId xmlns:a16="http://schemas.microsoft.com/office/drawing/2014/main" id="{37593BD0-8231-4AB0-8129-546B8A5A1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C6D567B6-7865-46BA-BA6F-D27EA4E073F7}"/>
              </a:ext>
            </a:extLst>
          </p:cNvPr>
          <p:cNvCxnSpPr>
            <a:cxnSpLocks/>
          </p:cNvCxnSpPr>
          <p:nvPr/>
        </p:nvCxnSpPr>
        <p:spPr bwMode="auto">
          <a:xfrm>
            <a:off x="1561732" y="3761724"/>
            <a:ext cx="1138060" cy="31278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88" name="Agrupar 87">
            <a:extLst>
              <a:ext uri="{FF2B5EF4-FFF2-40B4-BE49-F238E27FC236}">
                <a16:creationId xmlns:a16="http://schemas.microsoft.com/office/drawing/2014/main" id="{3CCC986E-C349-4C08-86B6-38A1DA5F48B0}"/>
              </a:ext>
            </a:extLst>
          </p:cNvPr>
          <p:cNvGrpSpPr/>
          <p:nvPr/>
        </p:nvGrpSpPr>
        <p:grpSpPr>
          <a:xfrm>
            <a:off x="3743178" y="3587248"/>
            <a:ext cx="1455731" cy="576064"/>
            <a:chOff x="3743178" y="3587248"/>
            <a:chExt cx="1455731" cy="576064"/>
          </a:xfrm>
        </p:grpSpPr>
        <p:cxnSp>
          <p:nvCxnSpPr>
            <p:cNvPr id="53" name="Conector de Seta Reta 52">
              <a:extLst>
                <a:ext uri="{FF2B5EF4-FFF2-40B4-BE49-F238E27FC236}">
                  <a16:creationId xmlns:a16="http://schemas.microsoft.com/office/drawing/2014/main" id="{314C0994-96DA-4E8D-B1D2-12D02A4BF31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51260" y="3587248"/>
              <a:ext cx="1108772" cy="120168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0" name="Conector de Seta Reta 59">
              <a:extLst>
                <a:ext uri="{FF2B5EF4-FFF2-40B4-BE49-F238E27FC236}">
                  <a16:creationId xmlns:a16="http://schemas.microsoft.com/office/drawing/2014/main" id="{5AAB1CEF-CEFD-42D1-B826-F981B695D28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43178" y="3825365"/>
              <a:ext cx="1455731" cy="337947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89" name="Agrupar 88">
            <a:extLst>
              <a:ext uri="{FF2B5EF4-FFF2-40B4-BE49-F238E27FC236}">
                <a16:creationId xmlns:a16="http://schemas.microsoft.com/office/drawing/2014/main" id="{EA1A6B95-EDBE-4B93-90A5-1C34E6F551E1}"/>
              </a:ext>
            </a:extLst>
          </p:cNvPr>
          <p:cNvGrpSpPr/>
          <p:nvPr/>
        </p:nvGrpSpPr>
        <p:grpSpPr>
          <a:xfrm>
            <a:off x="5672432" y="3240000"/>
            <a:ext cx="2391543" cy="1668545"/>
            <a:chOff x="5672432" y="3240000"/>
            <a:chExt cx="2391543" cy="1668545"/>
          </a:xfrm>
        </p:grpSpPr>
        <p:grpSp>
          <p:nvGrpSpPr>
            <p:cNvPr id="83" name="Agrupar 82">
              <a:extLst>
                <a:ext uri="{FF2B5EF4-FFF2-40B4-BE49-F238E27FC236}">
                  <a16:creationId xmlns:a16="http://schemas.microsoft.com/office/drawing/2014/main" id="{2573EE76-F83F-495A-81D4-D367341DE9C4}"/>
                </a:ext>
              </a:extLst>
            </p:cNvPr>
            <p:cNvGrpSpPr/>
            <p:nvPr/>
          </p:nvGrpSpPr>
          <p:grpSpPr>
            <a:xfrm>
              <a:off x="5672432" y="3240000"/>
              <a:ext cx="2002470" cy="412299"/>
              <a:chOff x="5672432" y="3240000"/>
              <a:chExt cx="2002470" cy="412299"/>
            </a:xfrm>
          </p:grpSpPr>
          <p:cxnSp>
            <p:nvCxnSpPr>
              <p:cNvPr id="61" name="Conector de Seta Reta 60">
                <a:extLst>
                  <a:ext uri="{FF2B5EF4-FFF2-40B4-BE49-F238E27FC236}">
                    <a16:creationId xmlns:a16="http://schemas.microsoft.com/office/drawing/2014/main" id="{420019D0-3038-4F62-81D3-4521E30531E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673376" y="3240000"/>
                <a:ext cx="1617317" cy="40232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65" name="Conector de Seta Reta 64">
                <a:extLst>
                  <a:ext uri="{FF2B5EF4-FFF2-40B4-BE49-F238E27FC236}">
                    <a16:creationId xmlns:a16="http://schemas.microsoft.com/office/drawing/2014/main" id="{04309FC0-8C72-4F53-BD43-775B8BC78B7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73376" y="3364580"/>
                <a:ext cx="1813840" cy="98038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66" name="Conector de Seta Reta 65">
                <a:extLst>
                  <a:ext uri="{FF2B5EF4-FFF2-40B4-BE49-F238E27FC236}">
                    <a16:creationId xmlns:a16="http://schemas.microsoft.com/office/drawing/2014/main" id="{1DFB9A55-6C76-4174-AD90-8ADD7F73173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72432" y="3442932"/>
                <a:ext cx="2002470" cy="209367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67" name="Conector de Seta Reta 66">
              <a:extLst>
                <a:ext uri="{FF2B5EF4-FFF2-40B4-BE49-F238E27FC236}">
                  <a16:creationId xmlns:a16="http://schemas.microsoft.com/office/drawing/2014/main" id="{95322F2C-8606-48DE-BB2B-C72CBF18086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33165" y="4005259"/>
              <a:ext cx="1544835" cy="431853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8" name="Conector de Seta Reta 67">
              <a:extLst>
                <a:ext uri="{FF2B5EF4-FFF2-40B4-BE49-F238E27FC236}">
                  <a16:creationId xmlns:a16="http://schemas.microsoft.com/office/drawing/2014/main" id="{0F66F55D-B574-421D-8E7F-1721CC4B70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26521" y="4120927"/>
              <a:ext cx="1805116" cy="591522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9" name="Conector de Seta Reta 68">
              <a:extLst>
                <a:ext uri="{FF2B5EF4-FFF2-40B4-BE49-F238E27FC236}">
                  <a16:creationId xmlns:a16="http://schemas.microsoft.com/office/drawing/2014/main" id="{C73E7F8A-D2C0-4EF1-9F68-A2EEC89E82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4433" y="4235792"/>
              <a:ext cx="2049542" cy="672753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B32DC02-1D50-47C8-944C-1B22E0150515}"/>
              </a:ext>
            </a:extLst>
          </p:cNvPr>
          <p:cNvGrpSpPr/>
          <p:nvPr/>
        </p:nvGrpSpPr>
        <p:grpSpPr>
          <a:xfrm>
            <a:off x="1889410" y="3140968"/>
            <a:ext cx="5221163" cy="1252941"/>
            <a:chOff x="1835696" y="3193724"/>
            <a:chExt cx="5221163" cy="1252941"/>
          </a:xfrm>
        </p:grpSpPr>
        <p:grpSp>
          <p:nvGrpSpPr>
            <p:cNvPr id="4" name="Agrupar 3"/>
            <p:cNvGrpSpPr/>
            <p:nvPr/>
          </p:nvGrpSpPr>
          <p:grpSpPr>
            <a:xfrm>
              <a:off x="3779912" y="3193724"/>
              <a:ext cx="828675" cy="1223963"/>
              <a:chOff x="3446711" y="2852241"/>
              <a:chExt cx="828675" cy="1223963"/>
            </a:xfrm>
          </p:grpSpPr>
          <p:sp>
            <p:nvSpPr>
              <p:cNvPr id="19" name="Seta para a direita 26"/>
              <p:cNvSpPr>
                <a:spLocks noChangeArrowheads="1"/>
              </p:cNvSpPr>
              <p:nvPr/>
            </p:nvSpPr>
            <p:spPr bwMode="auto">
              <a:xfrm>
                <a:off x="3518148" y="2852241"/>
                <a:ext cx="757238" cy="576263"/>
              </a:xfrm>
              <a:prstGeom prst="rightArrow">
                <a:avLst>
                  <a:gd name="adj1" fmla="val 50000"/>
                  <a:gd name="adj2" fmla="val 50062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21" name="Seta para a esquerda 28"/>
              <p:cNvSpPr>
                <a:spLocks noChangeArrowheads="1"/>
              </p:cNvSpPr>
              <p:nvPr/>
            </p:nvSpPr>
            <p:spPr bwMode="auto">
              <a:xfrm>
                <a:off x="3446711" y="3499941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  <p:grpSp>
          <p:nvGrpSpPr>
            <p:cNvPr id="9" name="Agrupar 8"/>
            <p:cNvGrpSpPr/>
            <p:nvPr/>
          </p:nvGrpSpPr>
          <p:grpSpPr>
            <a:xfrm>
              <a:off x="1835696" y="3216243"/>
              <a:ext cx="792163" cy="1223963"/>
              <a:chOff x="1862063" y="2996257"/>
              <a:chExt cx="792163" cy="1223963"/>
            </a:xfrm>
          </p:grpSpPr>
          <p:sp>
            <p:nvSpPr>
              <p:cNvPr id="18" name="Seta para a direita 25"/>
              <p:cNvSpPr>
                <a:spLocks noChangeArrowheads="1"/>
              </p:cNvSpPr>
              <p:nvPr/>
            </p:nvSpPr>
            <p:spPr bwMode="auto">
              <a:xfrm>
                <a:off x="1898576" y="2996257"/>
                <a:ext cx="755650" cy="576263"/>
              </a:xfrm>
              <a:prstGeom prst="righ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20" name="Seta para a esquerda 27"/>
              <p:cNvSpPr>
                <a:spLocks noChangeArrowheads="1"/>
              </p:cNvSpPr>
              <p:nvPr/>
            </p:nvSpPr>
            <p:spPr bwMode="auto">
              <a:xfrm>
                <a:off x="1862063" y="3643957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  <p:grpSp>
          <p:nvGrpSpPr>
            <p:cNvPr id="40" name="Agrupar 39"/>
            <p:cNvGrpSpPr/>
            <p:nvPr/>
          </p:nvGrpSpPr>
          <p:grpSpPr>
            <a:xfrm>
              <a:off x="6228184" y="3222702"/>
              <a:ext cx="828675" cy="1223963"/>
              <a:chOff x="3446711" y="2852241"/>
              <a:chExt cx="828675" cy="1223963"/>
            </a:xfrm>
          </p:grpSpPr>
          <p:sp>
            <p:nvSpPr>
              <p:cNvPr id="41" name="Seta para a direita 26"/>
              <p:cNvSpPr>
                <a:spLocks noChangeArrowheads="1"/>
              </p:cNvSpPr>
              <p:nvPr/>
            </p:nvSpPr>
            <p:spPr bwMode="auto">
              <a:xfrm>
                <a:off x="3518148" y="2852241"/>
                <a:ext cx="757238" cy="576263"/>
              </a:xfrm>
              <a:prstGeom prst="rightArrow">
                <a:avLst>
                  <a:gd name="adj1" fmla="val 50000"/>
                  <a:gd name="adj2" fmla="val 50062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43" name="Seta para a esquerda 28"/>
              <p:cNvSpPr>
                <a:spLocks noChangeArrowheads="1"/>
              </p:cNvSpPr>
              <p:nvPr/>
            </p:nvSpPr>
            <p:spPr bwMode="auto">
              <a:xfrm>
                <a:off x="3446711" y="3499941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30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396008" y="692696"/>
            <a:ext cx="4248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Rede IBI piloto em março de 2021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838870C2-6AE1-46B9-A74A-24E3AA3A4785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87200" y="4400932"/>
            <a:ext cx="718758" cy="5820"/>
          </a:xfrm>
          <a:prstGeom prst="lin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3" name="CaixaDeTexto 34">
            <a:extLst>
              <a:ext uri="{FF2B5EF4-FFF2-40B4-BE49-F238E27FC236}">
                <a16:creationId xmlns:a16="http://schemas.microsoft.com/office/drawing/2014/main" id="{CEF6D467-D88C-4AB8-9D84-AE78A1F2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090" y="5770171"/>
            <a:ext cx="1475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(A)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144" name="CaixaDeTexto 34">
            <a:extLst>
              <a:ext uri="{FF2B5EF4-FFF2-40B4-BE49-F238E27FC236}">
                <a16:creationId xmlns:a16="http://schemas.microsoft.com/office/drawing/2014/main" id="{FB4D2744-163C-4929-ACA7-BE8DF309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081" y="5647061"/>
            <a:ext cx="2869270" cy="584775"/>
          </a:xfrm>
          <a:prstGeom prst="rect">
            <a:avLst/>
          </a:prstGeom>
          <a:solidFill>
            <a:srgbClr val="B1D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i="0" dirty="0">
                <a:solidFill>
                  <a:srgbClr val="0070C0"/>
                </a:solidFill>
              </a:rPr>
              <a:t> (Rep)</a:t>
            </a:r>
            <a:endParaRPr lang="en-US" b="1" i="0" dirty="0">
              <a:solidFill>
                <a:srgbClr val="0070C0"/>
              </a:solidFill>
            </a:endParaRPr>
          </a:p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b="1" i="0" dirty="0">
                <a:solidFill>
                  <a:srgbClr val="0070C0"/>
                </a:solidFill>
              </a:rPr>
              <a:t>/</a:t>
            </a:r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(Rep/A)</a:t>
            </a:r>
            <a:endParaRPr lang="pt-BR" b="1" i="0" dirty="0">
              <a:solidFill>
                <a:srgbClr val="0070C0"/>
              </a:solidFill>
            </a:endParaRPr>
          </a:p>
        </p:txBody>
      </p:sp>
      <p:sp>
        <p:nvSpPr>
          <p:cNvPr id="145" name="CaixaDeTexto 34">
            <a:extLst>
              <a:ext uri="{FF2B5EF4-FFF2-40B4-BE49-F238E27FC236}">
                <a16:creationId xmlns:a16="http://schemas.microsoft.com/office/drawing/2014/main" id="{C3B78F60-9085-47F6-98A2-8093CFA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647061"/>
            <a:ext cx="1872208" cy="584775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70C0"/>
                </a:solidFill>
              </a:rPr>
              <a:t>Resolvedor</a:t>
            </a:r>
            <a:r>
              <a:rPr lang="en-US" i="0" dirty="0">
                <a:solidFill>
                  <a:srgbClr val="0070C0"/>
                </a:solidFill>
              </a:rPr>
              <a:t> (Res)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FF0000"/>
                </a:solidFill>
              </a:rPr>
              <a:t>urlib.net</a:t>
            </a:r>
          </a:p>
        </p:txBody>
      </p:sp>
      <p:sp>
        <p:nvSpPr>
          <p:cNvPr id="146" name="Texto Explicativo: Linha 145">
            <a:extLst>
              <a:ext uri="{FF2B5EF4-FFF2-40B4-BE49-F238E27FC236}">
                <a16:creationId xmlns:a16="http://schemas.microsoft.com/office/drawing/2014/main" id="{4FBB2132-5174-4D6D-9B94-96BD849E9F2C}"/>
              </a:ext>
            </a:extLst>
          </p:cNvPr>
          <p:cNvSpPr/>
          <p:nvPr/>
        </p:nvSpPr>
        <p:spPr bwMode="auto">
          <a:xfrm>
            <a:off x="2124835" y="2635184"/>
            <a:ext cx="1367045" cy="284284"/>
          </a:xfrm>
          <a:prstGeom prst="borderCallout1">
            <a:avLst>
              <a:gd name="adj1" fmla="val 100647"/>
              <a:gd name="adj2" fmla="val 49405"/>
              <a:gd name="adj3" fmla="val 193955"/>
              <a:gd name="adj4" fmla="val 59082"/>
            </a:avLst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AMI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NIC.br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7" name="Texto Explicativo: Linha 146">
            <a:extLst>
              <a:ext uri="{FF2B5EF4-FFF2-40B4-BE49-F238E27FC236}">
                <a16:creationId xmlns:a16="http://schemas.microsoft.com/office/drawing/2014/main" id="{0E2A05E2-B3D0-4F46-9E5D-44D30102A90D}"/>
              </a:ext>
            </a:extLst>
          </p:cNvPr>
          <p:cNvSpPr/>
          <p:nvPr/>
        </p:nvSpPr>
        <p:spPr bwMode="auto">
          <a:xfrm>
            <a:off x="2469875" y="2076677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IBICT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IBICT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8" name="CaixaDeTexto 34">
            <a:extLst>
              <a:ext uri="{FF2B5EF4-FFF2-40B4-BE49-F238E27FC236}">
                <a16:creationId xmlns:a16="http://schemas.microsoft.com/office/drawing/2014/main" id="{8D53C46C-2026-40DE-AD38-09E62574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47061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Navegador</a:t>
            </a:r>
            <a:r>
              <a:rPr lang="en-US" b="1" i="0" dirty="0">
                <a:solidFill>
                  <a:srgbClr val="0070C0"/>
                </a:solidFill>
              </a:rPr>
              <a:t> de um </a:t>
            </a:r>
            <a:r>
              <a:rPr lang="en-US" b="1" i="0" dirty="0" err="1">
                <a:solidFill>
                  <a:srgbClr val="0070C0"/>
                </a:solidFill>
              </a:rPr>
              <a:t>usuário</a:t>
            </a:r>
            <a:r>
              <a:rPr lang="en-US" i="0" dirty="0">
                <a:solidFill>
                  <a:srgbClr val="0070C0"/>
                </a:solidFill>
              </a:rPr>
              <a:t> (N)</a:t>
            </a:r>
            <a:endParaRPr lang="en-US" b="1" i="0" dirty="0">
              <a:solidFill>
                <a:srgbClr val="0070C0"/>
              </a:solidFill>
            </a:endParaRPr>
          </a:p>
        </p:txBody>
      </p:sp>
      <p:grpSp>
        <p:nvGrpSpPr>
          <p:cNvPr id="149" name="Agrupar 148">
            <a:extLst>
              <a:ext uri="{FF2B5EF4-FFF2-40B4-BE49-F238E27FC236}">
                <a16:creationId xmlns:a16="http://schemas.microsoft.com/office/drawing/2014/main" id="{30CF09A2-B940-442C-85DF-0B02D8E58FF0}"/>
              </a:ext>
            </a:extLst>
          </p:cNvPr>
          <p:cNvGrpSpPr/>
          <p:nvPr/>
        </p:nvGrpSpPr>
        <p:grpSpPr>
          <a:xfrm>
            <a:off x="576000" y="1232932"/>
            <a:ext cx="6125811" cy="4230036"/>
            <a:chOff x="576000" y="884730"/>
            <a:chExt cx="6125811" cy="4230036"/>
          </a:xfrm>
        </p:grpSpPr>
        <p:cxnSp>
          <p:nvCxnSpPr>
            <p:cNvPr id="150" name="Conector reto 149">
              <a:extLst>
                <a:ext uri="{FF2B5EF4-FFF2-40B4-BE49-F238E27FC236}">
                  <a16:creationId xmlns:a16="http://schemas.microsoft.com/office/drawing/2014/main" id="{021978E1-A5D2-4525-81B7-630BF65787F3}"/>
                </a:ext>
              </a:extLst>
            </p:cNvPr>
            <p:cNvCxnSpPr>
              <a:cxnSpLocks/>
            </p:cNvCxnSpPr>
            <p:nvPr/>
          </p:nvCxnSpPr>
          <p:spPr bwMode="auto">
            <a:xfrm rot="-2160000">
              <a:off x="3141236" y="3009786"/>
              <a:ext cx="1418089" cy="2706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1" name="Conector reto 150">
              <a:extLst>
                <a:ext uri="{FF2B5EF4-FFF2-40B4-BE49-F238E27FC236}">
                  <a16:creationId xmlns:a16="http://schemas.microsoft.com/office/drawing/2014/main" id="{9876765C-D614-44AC-B911-EB238919F4CA}"/>
                </a:ext>
              </a:extLst>
            </p:cNvPr>
            <p:cNvCxnSpPr>
              <a:cxnSpLocks/>
              <a:endCxn id="167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2" name="Conector reto 151">
              <a:extLst>
                <a:ext uri="{FF2B5EF4-FFF2-40B4-BE49-F238E27FC236}">
                  <a16:creationId xmlns:a16="http://schemas.microsoft.com/office/drawing/2014/main" id="{03D30D56-EAA8-48BE-9CB1-70FDDC4A976A}"/>
                </a:ext>
              </a:extLst>
            </p:cNvPr>
            <p:cNvCxnSpPr>
              <a:cxnSpLocks/>
              <a:stCxn id="153" idx="6"/>
            </p:cNvCxnSpPr>
            <p:nvPr/>
          </p:nvCxnSpPr>
          <p:spPr bwMode="auto">
            <a:xfrm flipV="1">
              <a:off x="3977960" y="3434520"/>
              <a:ext cx="718758" cy="582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C644F3-706C-419B-84C3-A2D6D689B1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2738340"/>
              <a:ext cx="1404000" cy="1404000"/>
            </a:xfrm>
            <a:prstGeom prst="ellipse">
              <a:avLst/>
            </a:prstGeom>
            <a:solidFill>
              <a:srgbClr val="FFDDFF"/>
            </a:solidFill>
            <a:ln w="9525">
              <a:solidFill>
                <a:srgbClr val="FF66CC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algn="ctr"/>
              <a:r>
                <a:rPr lang="pt-BR" i="0" dirty="0">
                  <a:solidFill>
                    <a:srgbClr val="0070C0"/>
                  </a:solidFill>
                </a:rPr>
                <a:t>Res</a:t>
              </a:r>
            </a:p>
          </p:txBody>
        </p:sp>
        <p:cxnSp>
          <p:nvCxnSpPr>
            <p:cNvPr id="154" name="Conector reto 153">
              <a:extLst>
                <a:ext uri="{FF2B5EF4-FFF2-40B4-BE49-F238E27FC236}">
                  <a16:creationId xmlns:a16="http://schemas.microsoft.com/office/drawing/2014/main" id="{8C443097-2CED-47AA-96DF-F2F5394A984D}"/>
                </a:ext>
              </a:extLst>
            </p:cNvPr>
            <p:cNvCxnSpPr>
              <a:cxnSpLocks/>
              <a:stCxn id="155" idx="6"/>
              <a:endCxn id="153" idx="2"/>
            </p:cNvCxnSpPr>
            <p:nvPr/>
          </p:nvCxnSpPr>
          <p:spPr bwMode="auto">
            <a:xfrm>
              <a:off x="1728000" y="3435298"/>
              <a:ext cx="845960" cy="504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29FD430C-FD1A-4882-A44A-22641CF2D9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2859298"/>
              <a:ext cx="1152000" cy="1152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56" name="Agrupar 155">
              <a:extLst>
                <a:ext uri="{FF2B5EF4-FFF2-40B4-BE49-F238E27FC236}">
                  <a16:creationId xmlns:a16="http://schemas.microsoft.com/office/drawing/2014/main" id="{422C81B7-6B53-4945-8538-B996F1A6B755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195" name="Elipse 194">
                <a:extLst>
                  <a:ext uri="{FF2B5EF4-FFF2-40B4-BE49-F238E27FC236}">
                    <a16:creationId xmlns:a16="http://schemas.microsoft.com/office/drawing/2014/main" id="{D8BE5E68-A3AE-4DDC-9741-865B62782E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6" name="Elipse 195">
                <a:extLst>
                  <a:ext uri="{FF2B5EF4-FFF2-40B4-BE49-F238E27FC236}">
                    <a16:creationId xmlns:a16="http://schemas.microsoft.com/office/drawing/2014/main" id="{4D29B0AD-CC58-42D5-8C34-914E751294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7" name="Conector de Seta Reta 196">
                <a:extLst>
                  <a:ext uri="{FF2B5EF4-FFF2-40B4-BE49-F238E27FC236}">
                    <a16:creationId xmlns:a16="http://schemas.microsoft.com/office/drawing/2014/main" id="{4F9B8964-6622-4F64-A3C0-1E06162DB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465D295F-9CC0-4177-A1E2-3B548D3B3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0091A323-6CDF-493F-9473-FB594911790F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B1D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D4AEED42-CDC7-40D1-A316-689409AE960E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4972050" y="884730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FA4638C4-5F7C-4CC4-BC0C-F554AF97B0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id="{C4A11F49-F181-487E-8790-D177DB0E5F25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191" name="Conector reto 190">
                <a:extLst>
                  <a:ext uri="{FF2B5EF4-FFF2-40B4-BE49-F238E27FC236}">
                    <a16:creationId xmlns:a16="http://schemas.microsoft.com/office/drawing/2014/main" id="{2DCC2779-6A3E-4AD6-8D6D-D2806A3882C9}"/>
                  </a:ext>
                </a:extLst>
              </p:cNvPr>
              <p:cNvCxnSpPr>
                <a:cxnSpLocks/>
                <a:stCxn id="193" idx="2"/>
                <a:endCxn id="192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92" name="Elipse 191">
                <a:extLst>
                  <a:ext uri="{FF2B5EF4-FFF2-40B4-BE49-F238E27FC236}">
                    <a16:creationId xmlns:a16="http://schemas.microsoft.com/office/drawing/2014/main" id="{1C342232-1FF6-4070-9CE0-021C3D62A9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3" name="Elipse 192">
                <a:extLst>
                  <a:ext uri="{FF2B5EF4-FFF2-40B4-BE49-F238E27FC236}">
                    <a16:creationId xmlns:a16="http://schemas.microsoft.com/office/drawing/2014/main" id="{863F5DC6-171D-4F58-899D-41547CB100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4" name="Conector de Seta Reta 193">
                <a:extLst>
                  <a:ext uri="{FF2B5EF4-FFF2-40B4-BE49-F238E27FC236}">
                    <a16:creationId xmlns:a16="http://schemas.microsoft.com/office/drawing/2014/main" id="{9E4C48B8-C06F-47D6-AC8F-B588274686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162" name="Conector reto 161">
              <a:extLst>
                <a:ext uri="{FF2B5EF4-FFF2-40B4-BE49-F238E27FC236}">
                  <a16:creationId xmlns:a16="http://schemas.microsoft.com/office/drawing/2014/main" id="{9F22B48A-D7EB-4F1F-8670-070F004C6D0F}"/>
                </a:ext>
              </a:extLst>
            </p:cNvPr>
            <p:cNvCxnSpPr>
              <a:cxnSpLocks/>
              <a:endCxn id="169" idx="2"/>
            </p:cNvCxnSpPr>
            <p:nvPr/>
          </p:nvCxnSpPr>
          <p:spPr bwMode="auto">
            <a:xfrm>
              <a:off x="5769550" y="3427473"/>
              <a:ext cx="392261" cy="619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3" name="Conector reto 162">
              <a:extLst>
                <a:ext uri="{FF2B5EF4-FFF2-40B4-BE49-F238E27FC236}">
                  <a16:creationId xmlns:a16="http://schemas.microsoft.com/office/drawing/2014/main" id="{28D888C0-F51B-440C-8C12-9FAE5BB0D82B}"/>
                </a:ext>
              </a:extLst>
            </p:cNvPr>
            <p:cNvCxnSpPr>
              <a:cxnSpLocks/>
              <a:stCxn id="158" idx="6"/>
              <a:endCxn id="157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4" name="Conector reto 163">
              <a:extLst>
                <a:ext uri="{FF2B5EF4-FFF2-40B4-BE49-F238E27FC236}">
                  <a16:creationId xmlns:a16="http://schemas.microsoft.com/office/drawing/2014/main" id="{5BC825A8-0579-41A5-8AF9-B513F173F80E}"/>
                </a:ext>
              </a:extLst>
            </p:cNvPr>
            <p:cNvCxnSpPr>
              <a:cxnSpLocks/>
              <a:endCxn id="159" idx="2"/>
            </p:cNvCxnSpPr>
            <p:nvPr/>
          </p:nvCxnSpPr>
          <p:spPr bwMode="auto">
            <a:xfrm flipV="1">
              <a:off x="5030850" y="1411515"/>
              <a:ext cx="127765" cy="35560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165" name="Agrupar 164">
              <a:extLst>
                <a:ext uri="{FF2B5EF4-FFF2-40B4-BE49-F238E27FC236}">
                  <a16:creationId xmlns:a16="http://schemas.microsoft.com/office/drawing/2014/main" id="{2D556DEF-2671-4A52-9ED2-DC04C3A37D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284984"/>
              <a:ext cx="1008000" cy="329989"/>
              <a:chOff x="5218572" y="2905629"/>
              <a:chExt cx="3464652" cy="1134201"/>
            </a:xfrm>
          </p:grpSpPr>
          <p:sp>
            <p:nvSpPr>
              <p:cNvPr id="189" name="Trapezoide 188">
                <a:extLst>
                  <a:ext uri="{FF2B5EF4-FFF2-40B4-BE49-F238E27FC236}">
                    <a16:creationId xmlns:a16="http://schemas.microsoft.com/office/drawing/2014/main" id="{C8035C07-BDC1-4747-82B4-54E3C651CC1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0" name="Retângulo 189">
                <a:extLst>
                  <a:ext uri="{FF2B5EF4-FFF2-40B4-BE49-F238E27FC236}">
                    <a16:creationId xmlns:a16="http://schemas.microsoft.com/office/drawing/2014/main" id="{C304CB4A-A520-4213-8C14-721AA6A2200C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66" name="Agrupar 165">
              <a:extLst>
                <a:ext uri="{FF2B5EF4-FFF2-40B4-BE49-F238E27FC236}">
                  <a16:creationId xmlns:a16="http://schemas.microsoft.com/office/drawing/2014/main" id="{C33A9EA5-DCA8-492F-9599-18C8A39268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187" name="Trapezoide 186">
                <a:extLst>
                  <a:ext uri="{FF2B5EF4-FFF2-40B4-BE49-F238E27FC236}">
                    <a16:creationId xmlns:a16="http://schemas.microsoft.com/office/drawing/2014/main" id="{62D2BC1C-7493-40AE-9DF4-82C0525B613A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8" name="Retângulo 187">
                <a:extLst>
                  <a:ext uri="{FF2B5EF4-FFF2-40B4-BE49-F238E27FC236}">
                    <a16:creationId xmlns:a16="http://schemas.microsoft.com/office/drawing/2014/main" id="{48CE2A0D-64CE-4EE1-8C6B-0E55E627B2C6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9C1D6EF-EC0B-44A3-A1F3-D04039B1AFA5}"/>
                </a:ext>
              </a:extLst>
            </p:cNvPr>
            <p:cNvSpPr>
              <a:spLocks noChangeAspect="1"/>
            </p:cNvSpPr>
            <p:nvPr/>
          </p:nvSpPr>
          <p:spPr bwMode="auto">
            <a:xfrm rot="21600000">
              <a:off x="5786406" y="2010061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68" name="Agrupar 167">
              <a:extLst>
                <a:ext uri="{FF2B5EF4-FFF2-40B4-BE49-F238E27FC236}">
                  <a16:creationId xmlns:a16="http://schemas.microsoft.com/office/drawing/2014/main" id="{9DE26B66-7C1F-4B92-9C38-3E28E5B2BE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185" name="Trapezoide 184">
                <a:extLst>
                  <a:ext uri="{FF2B5EF4-FFF2-40B4-BE49-F238E27FC236}">
                    <a16:creationId xmlns:a16="http://schemas.microsoft.com/office/drawing/2014/main" id="{5E6AD530-B491-4468-902F-154CD7B6261D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6" name="Retângulo 185">
                <a:extLst>
                  <a:ext uri="{FF2B5EF4-FFF2-40B4-BE49-F238E27FC236}">
                    <a16:creationId xmlns:a16="http://schemas.microsoft.com/office/drawing/2014/main" id="{4773756E-39D7-4520-BA7B-E4F6C22A6255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89E85B3F-A5FA-45FD-B454-C16D8C739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61811" y="3163665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B07D80CB-E995-4A54-B96C-02C50EDB59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33811" y="3381234"/>
              <a:ext cx="396000" cy="129642"/>
              <a:chOff x="5218572" y="2991961"/>
              <a:chExt cx="3464652" cy="1134201"/>
            </a:xfrm>
          </p:grpSpPr>
          <p:sp>
            <p:nvSpPr>
              <p:cNvPr id="183" name="Trapezoide 182">
                <a:extLst>
                  <a:ext uri="{FF2B5EF4-FFF2-40B4-BE49-F238E27FC236}">
                    <a16:creationId xmlns:a16="http://schemas.microsoft.com/office/drawing/2014/main" id="{07561A1D-0781-47C9-87C9-C11A21FA618A}"/>
                  </a:ext>
                </a:extLst>
              </p:cNvPr>
              <p:cNvSpPr/>
              <p:nvPr/>
            </p:nvSpPr>
            <p:spPr bwMode="auto">
              <a:xfrm>
                <a:off x="5218572" y="2991961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4" name="Retângulo 183">
                <a:extLst>
                  <a:ext uri="{FF2B5EF4-FFF2-40B4-BE49-F238E27FC236}">
                    <a16:creationId xmlns:a16="http://schemas.microsoft.com/office/drawing/2014/main" id="{5C7AC2B2-1644-45FD-AA86-0841A5250BDC}"/>
                  </a:ext>
                </a:extLst>
              </p:cNvPr>
              <p:cNvSpPr/>
              <p:nvPr/>
            </p:nvSpPr>
            <p:spPr bwMode="auto">
              <a:xfrm>
                <a:off x="5218572" y="3803361"/>
                <a:ext cx="3464652" cy="32280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A9127EE-116A-44CF-9E52-83C02DA0E8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181" name="Trapezoide 180">
                <a:extLst>
                  <a:ext uri="{FF2B5EF4-FFF2-40B4-BE49-F238E27FC236}">
                    <a16:creationId xmlns:a16="http://schemas.microsoft.com/office/drawing/2014/main" id="{2438C5D9-302F-475A-9477-3716CA8BE9F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2" name="Retângulo 181">
                <a:extLst>
                  <a:ext uri="{FF2B5EF4-FFF2-40B4-BE49-F238E27FC236}">
                    <a16:creationId xmlns:a16="http://schemas.microsoft.com/office/drawing/2014/main" id="{8B81C1EC-BEA5-4A40-82E1-13468305FAF9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2" name="Agrupar 171">
              <a:extLst>
                <a:ext uri="{FF2B5EF4-FFF2-40B4-BE49-F238E27FC236}">
                  <a16:creationId xmlns:a16="http://schemas.microsoft.com/office/drawing/2014/main" id="{A42C40D4-57C8-4848-9CDB-164AC65E80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44050" y="1089909"/>
              <a:ext cx="396000" cy="129642"/>
              <a:chOff x="5218572" y="2905629"/>
              <a:chExt cx="3464652" cy="1134201"/>
            </a:xfrm>
          </p:grpSpPr>
          <p:sp>
            <p:nvSpPr>
              <p:cNvPr id="179" name="Trapezoide 178">
                <a:extLst>
                  <a:ext uri="{FF2B5EF4-FFF2-40B4-BE49-F238E27FC236}">
                    <a16:creationId xmlns:a16="http://schemas.microsoft.com/office/drawing/2014/main" id="{4FDDFF8D-39B4-49E7-B65A-F04012B703F8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0" name="Retângulo 179">
                <a:extLst>
                  <a:ext uri="{FF2B5EF4-FFF2-40B4-BE49-F238E27FC236}">
                    <a16:creationId xmlns:a16="http://schemas.microsoft.com/office/drawing/2014/main" id="{CEE49224-FA8F-4C61-B959-944473B6E21E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3" name="Agrupar 172">
              <a:extLst>
                <a:ext uri="{FF2B5EF4-FFF2-40B4-BE49-F238E27FC236}">
                  <a16:creationId xmlns:a16="http://schemas.microsoft.com/office/drawing/2014/main" id="{96A09FC6-2D4A-407A-B215-4347BEF778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177" name="Trapezoide 176">
                <a:extLst>
                  <a:ext uri="{FF2B5EF4-FFF2-40B4-BE49-F238E27FC236}">
                    <a16:creationId xmlns:a16="http://schemas.microsoft.com/office/drawing/2014/main" id="{0450F068-528C-4F26-8CD3-78ACA3A98B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8" name="Retângulo 177">
                <a:extLst>
                  <a:ext uri="{FF2B5EF4-FFF2-40B4-BE49-F238E27FC236}">
                    <a16:creationId xmlns:a16="http://schemas.microsoft.com/office/drawing/2014/main" id="{E76174A0-CC20-42B3-87C3-DEC7E940E0BB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4" name="Agrupar 173">
              <a:extLst>
                <a:ext uri="{FF2B5EF4-FFF2-40B4-BE49-F238E27FC236}">
                  <a16:creationId xmlns:a16="http://schemas.microsoft.com/office/drawing/2014/main" id="{98211E5F-E515-4E81-84D9-D59C033AED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175" name="Trapezoide 174">
                <a:extLst>
                  <a:ext uri="{FF2B5EF4-FFF2-40B4-BE49-F238E27FC236}">
                    <a16:creationId xmlns:a16="http://schemas.microsoft.com/office/drawing/2014/main" id="{DA865E4E-36C5-4DA8-94BC-207AD6E277E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6" name="Retângulo 175">
                <a:extLst>
                  <a:ext uri="{FF2B5EF4-FFF2-40B4-BE49-F238E27FC236}">
                    <a16:creationId xmlns:a16="http://schemas.microsoft.com/office/drawing/2014/main" id="{E7494B85-0836-42C9-B9F5-38120D1AFE56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198" name="Texto Explicativo: Linha 197">
            <a:extLst>
              <a:ext uri="{FF2B5EF4-FFF2-40B4-BE49-F238E27FC236}">
                <a16:creationId xmlns:a16="http://schemas.microsoft.com/office/drawing/2014/main" id="{B5EF41DC-7DED-451E-A88D-DA8EC72369B7}"/>
              </a:ext>
            </a:extLst>
          </p:cNvPr>
          <p:cNvSpPr/>
          <p:nvPr/>
        </p:nvSpPr>
        <p:spPr bwMode="auto">
          <a:xfrm>
            <a:off x="6142660" y="4331247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1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99" name="Texto Explicativo: Linha 198">
            <a:extLst>
              <a:ext uri="{FF2B5EF4-FFF2-40B4-BE49-F238E27FC236}">
                <a16:creationId xmlns:a16="http://schemas.microsoft.com/office/drawing/2014/main" id="{6E7B6318-94AA-4161-92FA-B3B2C9CDD4AE}"/>
              </a:ext>
            </a:extLst>
          </p:cNvPr>
          <p:cNvSpPr/>
          <p:nvPr/>
        </p:nvSpPr>
        <p:spPr bwMode="auto">
          <a:xfrm>
            <a:off x="6804248" y="3927580"/>
            <a:ext cx="2160240" cy="305865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2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0" name="Texto Explicativo: Linha 199">
            <a:extLst>
              <a:ext uri="{FF2B5EF4-FFF2-40B4-BE49-F238E27FC236}">
                <a16:creationId xmlns:a16="http://schemas.microsoft.com/office/drawing/2014/main" id="{ADCF9C94-4859-4B92-A47E-1A0C44450B8F}"/>
              </a:ext>
            </a:extLst>
          </p:cNvPr>
          <p:cNvSpPr/>
          <p:nvPr/>
        </p:nvSpPr>
        <p:spPr bwMode="auto">
          <a:xfrm>
            <a:off x="6752393" y="1419352"/>
            <a:ext cx="1618822" cy="340365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76726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 err="1">
                <a:solidFill>
                  <a:srgbClr val="FF0000"/>
                </a:solidFill>
              </a:rPr>
              <a:t>Univap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IBICT</a:t>
            </a:r>
          </a:p>
        </p:txBody>
      </p:sp>
      <p:sp>
        <p:nvSpPr>
          <p:cNvPr id="201" name="Texto Explicativo: Linha 200">
            <a:extLst>
              <a:ext uri="{FF2B5EF4-FFF2-40B4-BE49-F238E27FC236}">
                <a16:creationId xmlns:a16="http://schemas.microsoft.com/office/drawing/2014/main" id="{1BB18060-0DA7-411D-81D3-568964621EEF}"/>
              </a:ext>
            </a:extLst>
          </p:cNvPr>
          <p:cNvSpPr/>
          <p:nvPr/>
        </p:nvSpPr>
        <p:spPr bwMode="auto">
          <a:xfrm>
            <a:off x="6890577" y="1892449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INPE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09F933DB-AF4E-4141-900C-854E6441D510}"/>
              </a:ext>
            </a:extLst>
          </p:cNvPr>
          <p:cNvSpPr txBox="1"/>
          <p:nvPr/>
        </p:nvSpPr>
        <p:spPr>
          <a:xfrm>
            <a:off x="6175400" y="17357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0" dirty="0"/>
              <a:t>1</a:t>
            </a:r>
            <a:endParaRPr lang="en-GB" sz="1400" i="0" dirty="0"/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8424318A-6C29-41FE-8489-3A953CEF388B}"/>
              </a:ext>
            </a:extLst>
          </p:cNvPr>
          <p:cNvSpPr txBox="1"/>
          <p:nvPr/>
        </p:nvSpPr>
        <p:spPr>
          <a:xfrm>
            <a:off x="6296569" y="2349390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400" i="0" dirty="0"/>
              <a:t>15</a:t>
            </a:r>
            <a:endParaRPr lang="en-GB" sz="1400" i="0" dirty="0"/>
          </a:p>
        </p:txBody>
      </p:sp>
      <p:sp>
        <p:nvSpPr>
          <p:cNvPr id="204" name="Texto Explicativo: Linha 203">
            <a:extLst>
              <a:ext uri="{FF2B5EF4-FFF2-40B4-BE49-F238E27FC236}">
                <a16:creationId xmlns:a16="http://schemas.microsoft.com/office/drawing/2014/main" id="{52532DB3-9D63-4758-8074-CBA32B786C56}"/>
              </a:ext>
            </a:extLst>
          </p:cNvPr>
          <p:cNvSpPr/>
          <p:nvPr/>
        </p:nvSpPr>
        <p:spPr bwMode="auto">
          <a:xfrm>
            <a:off x="6012160" y="506187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SBC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grpSp>
        <p:nvGrpSpPr>
          <p:cNvPr id="206" name="Agrupar 205">
            <a:extLst>
              <a:ext uri="{FF2B5EF4-FFF2-40B4-BE49-F238E27FC236}">
                <a16:creationId xmlns:a16="http://schemas.microsoft.com/office/drawing/2014/main" id="{859CC9CA-75CF-4E8C-A09B-880C8F9C6AE6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497734"/>
            <a:ext cx="828000" cy="573862"/>
            <a:chOff x="2952750" y="2291852"/>
            <a:chExt cx="3246318" cy="2249899"/>
          </a:xfrm>
        </p:grpSpPr>
        <p:grpSp>
          <p:nvGrpSpPr>
            <p:cNvPr id="207" name="Agrupar 206">
              <a:extLst>
                <a:ext uri="{FF2B5EF4-FFF2-40B4-BE49-F238E27FC236}">
                  <a16:creationId xmlns:a16="http://schemas.microsoft.com/office/drawing/2014/main" id="{2D964F4D-DB7D-4EE6-8B33-07E2A71116E2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10" name="Retângulo: Cantos Arredondados 209">
                <a:extLst>
                  <a:ext uri="{FF2B5EF4-FFF2-40B4-BE49-F238E27FC236}">
                    <a16:creationId xmlns:a16="http://schemas.microsoft.com/office/drawing/2014/main" id="{8E3009F4-000F-4F3C-AC55-F304C1796F24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211" name="Imagem 210">
                <a:extLst>
                  <a:ext uri="{FF2B5EF4-FFF2-40B4-BE49-F238E27FC236}">
                    <a16:creationId xmlns:a16="http://schemas.microsoft.com/office/drawing/2014/main" id="{6769B95D-4774-4A18-81BF-772ACAAA9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08" name="Trapezoide 207">
              <a:extLst>
                <a:ext uri="{FF2B5EF4-FFF2-40B4-BE49-F238E27FC236}">
                  <a16:creationId xmlns:a16="http://schemas.microsoft.com/office/drawing/2014/main" id="{8E9FD8E2-E95B-4FD9-AA47-C1AE415DF459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209" name="Retângulo: Cantos Arredondados 208">
              <a:extLst>
                <a:ext uri="{FF2B5EF4-FFF2-40B4-BE49-F238E27FC236}">
                  <a16:creationId xmlns:a16="http://schemas.microsoft.com/office/drawing/2014/main" id="{9AD8707B-2B0C-4CB8-887F-1F7363BB932F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212" name="Texto Explicativo: Linha 211">
            <a:extLst>
              <a:ext uri="{FF2B5EF4-FFF2-40B4-BE49-F238E27FC236}">
                <a16:creationId xmlns:a16="http://schemas.microsoft.com/office/drawing/2014/main" id="{87AE9071-4742-4053-A4FC-BD191B5D54BF}"/>
              </a:ext>
            </a:extLst>
          </p:cNvPr>
          <p:cNvSpPr/>
          <p:nvPr/>
        </p:nvSpPr>
        <p:spPr bwMode="auto">
          <a:xfrm>
            <a:off x="629816" y="1322935"/>
            <a:ext cx="2376264" cy="305865"/>
          </a:xfrm>
          <a:prstGeom prst="borderCallout1">
            <a:avLst>
              <a:gd name="adj1" fmla="val 48329"/>
              <a:gd name="adj2" fmla="val 281"/>
              <a:gd name="adj3" fmla="val 46971"/>
              <a:gd name="adj4" fmla="val 53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Operador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Hospedeiro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13" name="Chave Direita 212">
            <a:extLst>
              <a:ext uri="{FF2B5EF4-FFF2-40B4-BE49-F238E27FC236}">
                <a16:creationId xmlns:a16="http://schemas.microsoft.com/office/drawing/2014/main" id="{337F64C0-C2D3-45E8-915A-32789F911EF4}"/>
              </a:ext>
            </a:extLst>
          </p:cNvPr>
          <p:cNvSpPr/>
          <p:nvPr/>
        </p:nvSpPr>
        <p:spPr bwMode="auto">
          <a:xfrm rot="-1140000">
            <a:off x="6434016" y="1661474"/>
            <a:ext cx="216000" cy="1008000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73AF75C3-CE15-4452-99DE-11E73EEE539B}"/>
              </a:ext>
            </a:extLst>
          </p:cNvPr>
          <p:cNvSpPr txBox="1"/>
          <p:nvPr/>
        </p:nvSpPr>
        <p:spPr>
          <a:xfrm rot="10800000" flipH="1" flipV="1">
            <a:off x="4839128" y="3348885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A43E3005-6F5B-49EB-B838-02409F22AE3B}"/>
              </a:ext>
            </a:extLst>
          </p:cNvPr>
          <p:cNvSpPr txBox="1"/>
          <p:nvPr/>
        </p:nvSpPr>
        <p:spPr>
          <a:xfrm rot="10800000" flipH="1" flipV="1">
            <a:off x="4572000" y="2199388"/>
            <a:ext cx="571832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B7EE6326-B0CA-45E0-8798-24BDE667A13E}"/>
              </a:ext>
            </a:extLst>
          </p:cNvPr>
          <p:cNvSpPr txBox="1"/>
          <p:nvPr/>
        </p:nvSpPr>
        <p:spPr>
          <a:xfrm rot="10800000" flipH="1" flipV="1">
            <a:off x="4499993" y="4525129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E6B2FEA9-22DF-4556-8617-2D61E80C98B9}"/>
              </a:ext>
            </a:extLst>
          </p:cNvPr>
          <p:cNvSpPr txBox="1"/>
          <p:nvPr/>
        </p:nvSpPr>
        <p:spPr>
          <a:xfrm rot="10800000" flipH="1" flipV="1">
            <a:off x="5133600" y="119127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4781B500-81F1-4865-9790-11B7AFDEAFCE}"/>
              </a:ext>
            </a:extLst>
          </p:cNvPr>
          <p:cNvSpPr txBox="1"/>
          <p:nvPr/>
        </p:nvSpPr>
        <p:spPr>
          <a:xfrm rot="10800000" flipH="1" flipV="1">
            <a:off x="5720254" y="1623325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3FEA306E-F2BA-488F-B645-8A430D93692B}"/>
              </a:ext>
            </a:extLst>
          </p:cNvPr>
          <p:cNvSpPr txBox="1"/>
          <p:nvPr/>
        </p:nvSpPr>
        <p:spPr>
          <a:xfrm rot="10800000" flipH="1" flipV="1">
            <a:off x="5961600" y="2323659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0FABAC88-EA8F-47C4-9869-0A45FA55864D}"/>
              </a:ext>
            </a:extLst>
          </p:cNvPr>
          <p:cNvSpPr txBox="1"/>
          <p:nvPr/>
        </p:nvSpPr>
        <p:spPr>
          <a:xfrm rot="10800000" flipH="1" flipV="1">
            <a:off x="6336000" y="349553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1" name="CaixaDeTexto 220">
            <a:extLst>
              <a:ext uri="{FF2B5EF4-FFF2-40B4-BE49-F238E27FC236}">
                <a16:creationId xmlns:a16="http://schemas.microsoft.com/office/drawing/2014/main" id="{BA9AE0CC-3655-4A01-B9D6-91EE45449674}"/>
              </a:ext>
            </a:extLst>
          </p:cNvPr>
          <p:cNvSpPr txBox="1"/>
          <p:nvPr/>
        </p:nvSpPr>
        <p:spPr>
          <a:xfrm rot="10800000" flipH="1" flipV="1">
            <a:off x="1008000" y="3198532"/>
            <a:ext cx="288031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N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85" name="Texto Explicativo: Linha 84">
            <a:extLst>
              <a:ext uri="{FF2B5EF4-FFF2-40B4-BE49-F238E27FC236}">
                <a16:creationId xmlns:a16="http://schemas.microsoft.com/office/drawing/2014/main" id="{93B3699A-5337-4F73-B17A-89ED59B15BAD}"/>
              </a:ext>
            </a:extLst>
          </p:cNvPr>
          <p:cNvSpPr/>
          <p:nvPr/>
        </p:nvSpPr>
        <p:spPr bwMode="auto">
          <a:xfrm>
            <a:off x="5910945" y="692696"/>
            <a:ext cx="2909527" cy="470662"/>
          </a:xfrm>
          <a:prstGeom prst="borderCallout1">
            <a:avLst>
              <a:gd name="adj1" fmla="val 98612"/>
              <a:gd name="adj2" fmla="val 79768"/>
              <a:gd name="adj3" fmla="val 89497"/>
              <a:gd name="adj4" fmla="val 6290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i="0" dirty="0">
                <a:solidFill>
                  <a:srgbClr val="0070C0"/>
                </a:solidFill>
              </a:rPr>
              <a:t>A rede é </a:t>
            </a:r>
            <a:r>
              <a:rPr lang="en-US" i="0" dirty="0" err="1">
                <a:solidFill>
                  <a:srgbClr val="0070C0"/>
                </a:solidFill>
              </a:rPr>
              <a:t>composta</a:t>
            </a:r>
            <a:r>
              <a:rPr lang="en-US" i="0" dirty="0">
                <a:solidFill>
                  <a:srgbClr val="0070C0"/>
                </a:solidFill>
              </a:rPr>
              <a:t> de 21 </a:t>
            </a:r>
            <a:r>
              <a:rPr lang="en-US" i="0" dirty="0" err="1">
                <a:solidFill>
                  <a:srgbClr val="0070C0"/>
                </a:solidFill>
              </a:rPr>
              <a:t>nós</a:t>
            </a:r>
            <a:endParaRPr lang="en-US" i="0" dirty="0">
              <a:solidFill>
                <a:srgbClr val="0070C0"/>
              </a:solidFill>
            </a:endParaRPr>
          </a:p>
        </p:txBody>
      </p:sp>
      <p:sp>
        <p:nvSpPr>
          <p:cNvPr id="86" name="Texto Explicativo: Linha 85">
            <a:extLst>
              <a:ext uri="{FF2B5EF4-FFF2-40B4-BE49-F238E27FC236}">
                <a16:creationId xmlns:a16="http://schemas.microsoft.com/office/drawing/2014/main" id="{22C382CA-280E-40D2-98DB-4E7442C61B58}"/>
              </a:ext>
            </a:extLst>
          </p:cNvPr>
          <p:cNvSpPr/>
          <p:nvPr/>
        </p:nvSpPr>
        <p:spPr bwMode="auto">
          <a:xfrm>
            <a:off x="7019165" y="2703444"/>
            <a:ext cx="1801307" cy="656602"/>
          </a:xfrm>
          <a:prstGeom prst="borderCallout1">
            <a:avLst>
              <a:gd name="adj1" fmla="val 98612"/>
              <a:gd name="adj2" fmla="val 79768"/>
              <a:gd name="adj3" fmla="val 89497"/>
              <a:gd name="adj4" fmla="val 6290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i="0" dirty="0">
                <a:solidFill>
                  <a:srgbClr val="0070C0"/>
                </a:solidFill>
              </a:rPr>
              <a:t>A rede </a:t>
            </a:r>
            <a:r>
              <a:rPr lang="en-US" i="0" dirty="0" err="1">
                <a:solidFill>
                  <a:srgbClr val="0070C0"/>
                </a:solidFill>
              </a:rPr>
              <a:t>dá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rgbClr val="0070C0"/>
                </a:solidFill>
              </a:rPr>
              <a:t>acesso</a:t>
            </a:r>
            <a:r>
              <a:rPr lang="en-US" i="0" dirty="0">
                <a:solidFill>
                  <a:srgbClr val="0070C0"/>
                </a:solidFill>
              </a:rPr>
              <a:t> à 5 </a:t>
            </a:r>
            <a:r>
              <a:rPr lang="en-US" i="0" dirty="0" err="1">
                <a:solidFill>
                  <a:srgbClr val="0070C0"/>
                </a:solidFill>
              </a:rPr>
              <a:t>entidades</a:t>
            </a:r>
            <a:endParaRPr lang="en-US" i="0" dirty="0">
              <a:solidFill>
                <a:srgbClr val="0070C0"/>
              </a:solidFill>
            </a:endParaRPr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B6AD6B6A-1606-418B-9E2A-B4BBF1489E3D}"/>
              </a:ext>
            </a:extLst>
          </p:cNvPr>
          <p:cNvSpPr txBox="1"/>
          <p:nvPr/>
        </p:nvSpPr>
        <p:spPr>
          <a:xfrm>
            <a:off x="281047" y="5147900"/>
            <a:ext cx="4125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rgbClr val="0070C0"/>
                </a:solidFill>
              </a:rPr>
              <a:t>(AMI: A</a:t>
            </a:r>
            <a:r>
              <a:rPr lang="pt-BR" i="0" dirty="0">
                <a:solidFill>
                  <a:srgbClr val="0070C0"/>
                </a:solidFill>
              </a:rPr>
              <a:t>ssociação para </a:t>
            </a:r>
            <a:r>
              <a:rPr lang="pt-BR" b="1" i="0" dirty="0">
                <a:solidFill>
                  <a:srgbClr val="0070C0"/>
                </a:solidFill>
              </a:rPr>
              <a:t>M</a:t>
            </a:r>
            <a:r>
              <a:rPr lang="pt-BR" i="0" dirty="0">
                <a:solidFill>
                  <a:srgbClr val="0070C0"/>
                </a:solidFill>
              </a:rPr>
              <a:t>anutenção de </a:t>
            </a:r>
            <a:r>
              <a:rPr lang="pt-BR" b="1" i="0" dirty="0">
                <a:solidFill>
                  <a:srgbClr val="0070C0"/>
                </a:solidFill>
              </a:rPr>
              <a:t>I</a:t>
            </a:r>
            <a:r>
              <a:rPr lang="pt-BR" i="0" dirty="0">
                <a:solidFill>
                  <a:srgbClr val="0070C0"/>
                </a:solidFill>
              </a:rPr>
              <a:t>BI</a:t>
            </a:r>
            <a:r>
              <a:rPr lang="pt-BR" b="1" i="0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705903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F8B2638-67B3-4C9A-8675-ADEE6CF30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556" y="3002243"/>
            <a:ext cx="5992887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81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155A73D-9095-4514-874E-B46C65C3AA8D}"/>
              </a:ext>
            </a:extLst>
          </p:cNvPr>
          <p:cNvSpPr/>
          <p:nvPr/>
        </p:nvSpPr>
        <p:spPr bwMode="auto">
          <a:xfrm>
            <a:off x="611560" y="1628800"/>
            <a:ext cx="5040560" cy="1022820"/>
          </a:xfrm>
          <a:prstGeom prst="wedgeRoundRectCallout">
            <a:avLst>
              <a:gd name="adj1" fmla="val 42363"/>
              <a:gd name="adj2" fmla="val 9771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Metadados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associados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ao</a:t>
            </a:r>
            <a:r>
              <a:rPr lang="en-US" sz="2400" i="0" dirty="0">
                <a:solidFill>
                  <a:srgbClr val="006FBA"/>
                </a:solidFill>
              </a:rPr>
              <a:t> IBI </a:t>
            </a:r>
            <a:r>
              <a:rPr lang="en-US" sz="2400" i="0" dirty="0" err="1">
                <a:solidFill>
                  <a:srgbClr val="006FBA"/>
                </a:solidFill>
              </a:rPr>
              <a:t>atribuido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Relatório</a:t>
            </a:r>
            <a:r>
              <a:rPr lang="en-US" sz="2400" i="0" dirty="0">
                <a:solidFill>
                  <a:srgbClr val="006FBA"/>
                </a:solidFill>
              </a:rPr>
              <a:t> INPE 16668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374C5F9-6C43-4D2A-AAF7-3995AAF9AC2B}"/>
              </a:ext>
            </a:extLst>
          </p:cNvPr>
          <p:cNvSpPr txBox="1"/>
          <p:nvPr/>
        </p:nvSpPr>
        <p:spPr>
          <a:xfrm>
            <a:off x="395536" y="3284984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8JMKD3MGP7W/36TNG2E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endParaRPr lang="pt-BR" sz="2400" u="sng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76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A49E099-2F02-49D7-AC42-D1870CE939E4}"/>
              </a:ext>
            </a:extLst>
          </p:cNvPr>
          <p:cNvSpPr txBox="1"/>
          <p:nvPr/>
        </p:nvSpPr>
        <p:spPr>
          <a:xfrm>
            <a:off x="971600" y="1536174"/>
            <a:ext cx="72008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identificação	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contextualização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conteúdo e estrutura	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condições de acesso e uso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fontes relacionadas	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notas</a:t>
            </a: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controle da descrição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5" name="Texto explicativo retangular com cantos arredondados 11">
            <a:extLst>
              <a:ext uri="{FF2B5EF4-FFF2-40B4-BE49-F238E27FC236}">
                <a16:creationId xmlns:a16="http://schemas.microsoft.com/office/drawing/2014/main" id="{B398BBCD-DE2B-4ACB-8B86-A645D020E309}"/>
              </a:ext>
            </a:extLst>
          </p:cNvPr>
          <p:cNvSpPr/>
          <p:nvPr/>
        </p:nvSpPr>
        <p:spPr bwMode="auto">
          <a:xfrm>
            <a:off x="5508104" y="1124744"/>
            <a:ext cx="3312368" cy="950812"/>
          </a:xfrm>
          <a:prstGeom prst="wedgeRoundRectCallout">
            <a:avLst>
              <a:gd name="adj1" fmla="val -60937"/>
              <a:gd name="adj2" fmla="val 12758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Descrição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arquivística</a:t>
            </a:r>
            <a:r>
              <a:rPr lang="en-US" sz="2400" i="0" dirty="0">
                <a:solidFill>
                  <a:srgbClr val="006FBA"/>
                </a:solidFill>
              </a:rPr>
              <a:t> ISAD(G)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576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13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Resumo</a:t>
            </a: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A REDE IBI é uma Rede de Informação que dá suporte de identificação e à localização dos ITENS DE INFORMAÇÃO a ela associados, e que residem nos diversos ARQUIVOS que, por sua vez, atuam como servidores a ela associados. O presente roteiro de demonstração consiste em ativar uma série de vínculos (URL) de acesso Rede IBI de forma a ilustrar alguns aspectos importantes do seu funcionamento.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A49E099-2F02-49D7-AC42-D1870CE939E4}"/>
              </a:ext>
            </a:extLst>
          </p:cNvPr>
          <p:cNvSpPr txBox="1"/>
          <p:nvPr/>
        </p:nvSpPr>
        <p:spPr>
          <a:xfrm>
            <a:off x="899592" y="980728"/>
            <a:ext cx="73448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identificação</a:t>
            </a:r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3455CA5-0905-4784-8735-445480F6B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41910"/>
              </p:ext>
            </p:extLst>
          </p:nvPr>
        </p:nvGraphicFramePr>
        <p:xfrm>
          <a:off x="611560" y="2425040"/>
          <a:ext cx="7920881" cy="2804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Tipo de Referência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Report</a:t>
                      </a:r>
                      <a:endParaRPr lang="pt-BR" sz="200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Identificador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8JMKD3MGP7W/36TNG2E</a:t>
                      </a:r>
                      <a:endParaRPr lang="pt-BR" sz="2000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Título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Uso de imagens de satélites de sensoriamento remoto para mapear a área cultivada com cana-de-açúcar no Estado de São Paulo - Safra 2009/10 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104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Ano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2010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596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116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33F8FA6-5F6E-4079-A25F-2D4340BB8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63659"/>
              </p:ext>
            </p:extLst>
          </p:nvPr>
        </p:nvGraphicFramePr>
        <p:xfrm>
          <a:off x="611559" y="2420888"/>
          <a:ext cx="7920881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Autor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Rudorff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, Bernardo Friedrich Theodor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Afiliação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 Instituto Nacional de Pesquisas Espaciais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2 ...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AEAF7498-ADCA-4DD0-B417-BC478BAC913F}"/>
              </a:ext>
            </a:extLst>
          </p:cNvPr>
          <p:cNvSpPr txBox="1"/>
          <p:nvPr/>
        </p:nvSpPr>
        <p:spPr>
          <a:xfrm>
            <a:off x="539552" y="980728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contextualização</a:t>
            </a:r>
          </a:p>
        </p:txBody>
      </p:sp>
    </p:spTree>
    <p:extLst>
      <p:ext uri="{BB962C8B-B14F-4D97-AF65-F5344CB8AC3E}">
        <p14:creationId xmlns:p14="http://schemas.microsoft.com/office/powerpoint/2010/main" val="223452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7D6D9D5-6346-443A-B090-E8638D631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394707"/>
              </p:ext>
            </p:extLst>
          </p:nvPr>
        </p:nvGraphicFramePr>
        <p:xfrm>
          <a:off x="611559" y="2420888"/>
          <a:ext cx="7920881" cy="2712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É a matriz ou uma cópia?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é a matriz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Palavras-Chave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cana-de-açúcar, monitoramento,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sensoriamento remoto.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Arranjo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BDMCI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Fonds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Produção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DIDSR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</a:t>
                      </a:r>
                    </a:p>
                    <a:p>
                      <a:r>
                        <a:rPr lang="pt-BR" sz="2000" dirty="0">
                          <a:solidFill>
                            <a:srgbClr val="CC00CC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Uso de imagens...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71104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F3DEE382-B1CE-4610-B2B4-5E43958DDDDF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conteúdo e estrutura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9FD459D-F9D1-4639-8B7A-18EAECD5E970}"/>
              </a:ext>
            </a:extLst>
          </p:cNvPr>
          <p:cNvSpPr/>
          <p:nvPr/>
        </p:nvSpPr>
        <p:spPr bwMode="auto">
          <a:xfrm>
            <a:off x="6588224" y="5226923"/>
            <a:ext cx="2232248" cy="1031696"/>
          </a:xfrm>
          <a:prstGeom prst="wedgeRoundRectCallout">
            <a:avLst>
              <a:gd name="adj1" fmla="val -43200"/>
              <a:gd name="adj2" fmla="val -8691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Estrutura</a:t>
            </a:r>
            <a:r>
              <a:rPr lang="en-US" sz="2400" i="0" dirty="0">
                <a:solidFill>
                  <a:srgbClr val="006FBA"/>
                </a:solidFill>
              </a:rPr>
              <a:t> de </a:t>
            </a:r>
            <a:r>
              <a:rPr lang="en-US" sz="2400" i="0" dirty="0" err="1">
                <a:solidFill>
                  <a:srgbClr val="006FBA"/>
                </a:solidFill>
              </a:rPr>
              <a:t>organização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2732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DB18626-65A7-49AB-8FC9-12B306B6B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304666"/>
              </p:ext>
            </p:extLst>
          </p:nvPr>
        </p:nvGraphicFramePr>
        <p:xfrm>
          <a:off x="611558" y="2420888"/>
          <a:ext cx="7920881" cy="240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 dos dados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rep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8JMKD3MGP7W/36TNG2E</a:t>
                      </a:r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 dos dados zipados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http://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urlib.net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zip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8JMKD3MGP7W/36TNG2E</a:t>
                      </a:r>
                      <a:endParaRPr lang="pt-BR" sz="2000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Permissão de Leitura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2000" i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allow</a:t>
                      </a:r>
                      <a:r>
                        <a:rPr lang="pt-BR" sz="2000" i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i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2000" i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i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</a:t>
                      </a:r>
                      <a:endParaRPr lang="pt-BR" sz="2000" i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28570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2EFAA95C-1026-4676-8007-8AA9BA8C8814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condições de acesso e uso</a:t>
            </a:r>
          </a:p>
        </p:txBody>
      </p:sp>
    </p:spTree>
    <p:extLst>
      <p:ext uri="{BB962C8B-B14F-4D97-AF65-F5344CB8AC3E}">
        <p14:creationId xmlns:p14="http://schemas.microsoft.com/office/powerpoint/2010/main" val="29841725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00C9EE-382A-4256-ABE9-8822AFBE12B4}"/>
              </a:ext>
            </a:extLst>
          </p:cNvPr>
          <p:cNvSpPr txBox="1"/>
          <p:nvPr/>
        </p:nvSpPr>
        <p:spPr>
          <a:xfrm>
            <a:off x="5004048" y="3471196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Produção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F98B415-C76B-4EC9-9EB7-6B6C95F64695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1268760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870FA2-C8F0-4BA1-97AE-074049C6C284}"/>
              </a:ext>
            </a:extLst>
          </p:cNvPr>
          <p:cNvSpPr txBox="1"/>
          <p:nvPr/>
        </p:nvSpPr>
        <p:spPr>
          <a:xfrm>
            <a:off x="5004048" y="1923222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BDMCI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F7730E3-FAB3-499E-B7CF-D4A00214E3F2}"/>
              </a:ext>
            </a:extLst>
          </p:cNvPr>
          <p:cNvSpPr txBox="1"/>
          <p:nvPr/>
        </p:nvSpPr>
        <p:spPr>
          <a:xfrm>
            <a:off x="5004048" y="1149779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78EF4F8-24DB-4EDD-A327-1939E887E78E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2022688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EDCA7AC-4DFF-482E-970C-6096998558FB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2776616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B9DAD03-5A4A-4C38-ADAB-2017101A52B9}"/>
              </a:ext>
            </a:extLst>
          </p:cNvPr>
          <p:cNvSpPr txBox="1"/>
          <p:nvPr/>
        </p:nvSpPr>
        <p:spPr>
          <a:xfrm>
            <a:off x="5042145" y="5018331"/>
            <a:ext cx="298623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Uso de imagens...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FE1FAB2-CB42-4865-B290-92C48FADFB67}"/>
              </a:ext>
            </a:extLst>
          </p:cNvPr>
          <p:cNvSpPr txBox="1"/>
          <p:nvPr/>
        </p:nvSpPr>
        <p:spPr>
          <a:xfrm>
            <a:off x="5004048" y="2697504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Fonds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82D35AF-D299-499F-9D02-724E642B56CA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3530544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CE97-D3F2-49C8-ABEB-497BC1EA5B65}"/>
              </a:ext>
            </a:extLst>
          </p:cNvPr>
          <p:cNvSpPr txBox="1"/>
          <p:nvPr/>
        </p:nvSpPr>
        <p:spPr>
          <a:xfrm>
            <a:off x="5042145" y="4244888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DIDSR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7CADA43A-0FB5-48AD-A5AF-2757685F77BA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4286481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7A1176F5-F178-4E0C-8B79-33AA5CDED34D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5042418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FAEA87F6-0BB1-493E-BFBA-31FD61EC8D09}"/>
              </a:ext>
            </a:extLst>
          </p:cNvPr>
          <p:cNvCxnSpPr>
            <a:cxnSpLocks/>
            <a:stCxn id="5" idx="4"/>
            <a:endCxn id="11" idx="0"/>
          </p:cNvCxnSpPr>
          <p:nvPr/>
        </p:nvCxnSpPr>
        <p:spPr bwMode="auto">
          <a:xfrm>
            <a:off x="4572000" y="1520760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C4F1A8B4-775C-463C-96D5-F1BDC78F4CD2}"/>
              </a:ext>
            </a:extLst>
          </p:cNvPr>
          <p:cNvCxnSpPr>
            <a:cxnSpLocks/>
          </p:cNvCxnSpPr>
          <p:nvPr/>
        </p:nvCxnSpPr>
        <p:spPr bwMode="auto">
          <a:xfrm>
            <a:off x="4572000" y="2274688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43682948-70E5-4524-A303-CD509FF31D6A}"/>
              </a:ext>
            </a:extLst>
          </p:cNvPr>
          <p:cNvCxnSpPr>
            <a:cxnSpLocks/>
          </p:cNvCxnSpPr>
          <p:nvPr/>
        </p:nvCxnSpPr>
        <p:spPr bwMode="auto">
          <a:xfrm>
            <a:off x="4572000" y="3028616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A2C89905-15B5-4352-BFE7-41931B3D4E60}"/>
              </a:ext>
            </a:extLst>
          </p:cNvPr>
          <p:cNvCxnSpPr>
            <a:cxnSpLocks/>
          </p:cNvCxnSpPr>
          <p:nvPr/>
        </p:nvCxnSpPr>
        <p:spPr bwMode="auto">
          <a:xfrm>
            <a:off x="4572000" y="3784553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8DE4D9C6-176A-483D-8863-734760900DFA}"/>
              </a:ext>
            </a:extLst>
          </p:cNvPr>
          <p:cNvCxnSpPr>
            <a:cxnSpLocks/>
          </p:cNvCxnSpPr>
          <p:nvPr/>
        </p:nvCxnSpPr>
        <p:spPr bwMode="auto">
          <a:xfrm>
            <a:off x="4572000" y="4540490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DDF510A-5A15-4FF1-8A81-E43398646C09}"/>
              </a:ext>
            </a:extLst>
          </p:cNvPr>
          <p:cNvSpPr txBox="1"/>
          <p:nvPr/>
        </p:nvSpPr>
        <p:spPr>
          <a:xfrm>
            <a:off x="2015745" y="1962016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Acervo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3DB5DC0B-AD59-41EA-A261-8936418EF784}"/>
              </a:ext>
            </a:extLst>
          </p:cNvPr>
          <p:cNvSpPr txBox="1"/>
          <p:nvPr/>
        </p:nvSpPr>
        <p:spPr>
          <a:xfrm>
            <a:off x="1993805" y="2706229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Fundo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A7DCE1C-39B5-43BF-8735-15A61B264346}"/>
              </a:ext>
            </a:extLst>
          </p:cNvPr>
          <p:cNvSpPr txBox="1"/>
          <p:nvPr/>
        </p:nvSpPr>
        <p:spPr>
          <a:xfrm>
            <a:off x="1993805" y="3487267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70C0"/>
                </a:solidFill>
              </a:rPr>
              <a:t>Subfundo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12184EC0-50A6-4459-AABA-D6792E140504}"/>
              </a:ext>
            </a:extLst>
          </p:cNvPr>
          <p:cNvSpPr txBox="1"/>
          <p:nvPr/>
        </p:nvSpPr>
        <p:spPr>
          <a:xfrm>
            <a:off x="1993805" y="4238529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Série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C43DF80C-9E26-45F4-B588-62D9DD173548}"/>
              </a:ext>
            </a:extLst>
          </p:cNvPr>
          <p:cNvSpPr txBox="1"/>
          <p:nvPr/>
        </p:nvSpPr>
        <p:spPr>
          <a:xfrm>
            <a:off x="1993805" y="5003622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Relatório</a:t>
            </a: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BE62F30-4771-426D-B653-1DAE64334EF3}"/>
              </a:ext>
            </a:extLst>
          </p:cNvPr>
          <p:cNvSpPr/>
          <p:nvPr/>
        </p:nvSpPr>
        <p:spPr bwMode="auto">
          <a:xfrm>
            <a:off x="6655477" y="1052736"/>
            <a:ext cx="2232248" cy="1073624"/>
          </a:xfrm>
          <a:prstGeom prst="wedgeRoundRectCallout">
            <a:avLst>
              <a:gd name="adj1" fmla="val -76701"/>
              <a:gd name="adj2" fmla="val 4351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Biblioteca Digital da Memória Científica do INPE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7EB6DBFE-B476-4C4E-A4DF-76754CEA591E}"/>
              </a:ext>
            </a:extLst>
          </p:cNvPr>
          <p:cNvSpPr/>
          <p:nvPr/>
        </p:nvSpPr>
        <p:spPr bwMode="auto">
          <a:xfrm>
            <a:off x="1274838" y="793554"/>
            <a:ext cx="2687472" cy="518363"/>
          </a:xfrm>
          <a:prstGeom prst="wedgeRoundRectCallout">
            <a:avLst>
              <a:gd name="adj1" fmla="val 66037"/>
              <a:gd name="adj2" fmla="val 54426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Resolvedor da Rede IBI</a:t>
            </a:r>
          </a:p>
        </p:txBody>
      </p:sp>
    </p:spTree>
    <p:extLst>
      <p:ext uri="{BB962C8B-B14F-4D97-AF65-F5344CB8AC3E}">
        <p14:creationId xmlns:p14="http://schemas.microsoft.com/office/powerpoint/2010/main" val="34787085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779D2AF-BAD8-4FA7-BFE8-2E618C99E076}"/>
              </a:ext>
            </a:extLst>
          </p:cNvPr>
          <p:cNvSpPr txBox="1"/>
          <p:nvPr/>
        </p:nvSpPr>
        <p:spPr>
          <a:xfrm>
            <a:off x="2286000" y="326207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CC00CC"/>
                </a:solidFill>
              </a:rPr>
              <a:t>imagens </a:t>
            </a:r>
            <a:r>
              <a:rPr lang="pt-BR" sz="2400" i="0" dirty="0" err="1">
                <a:solidFill>
                  <a:srgbClr val="CC00CC"/>
                </a:solidFill>
              </a:rPr>
              <a:t>noaa</a:t>
            </a:r>
            <a:r>
              <a:rPr lang="pt-BR" sz="2400" i="0" dirty="0">
                <a:solidFill>
                  <a:srgbClr val="CC00CC"/>
                </a:solidFill>
              </a:rPr>
              <a:t> candeias 1993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155A73D-9095-4514-874E-B46C65C3AA8D}"/>
              </a:ext>
            </a:extLst>
          </p:cNvPr>
          <p:cNvSpPr/>
          <p:nvPr/>
        </p:nvSpPr>
        <p:spPr bwMode="auto">
          <a:xfrm>
            <a:off x="5868144" y="2004229"/>
            <a:ext cx="1800200" cy="950812"/>
          </a:xfrm>
          <a:prstGeom prst="wedgeRoundRectCallout">
            <a:avLst>
              <a:gd name="adj1" fmla="val -54139"/>
              <a:gd name="adj2" fmla="val 7996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Expressão</a:t>
            </a:r>
            <a:r>
              <a:rPr lang="en-US" sz="2400" i="0" dirty="0">
                <a:solidFill>
                  <a:srgbClr val="006FBA"/>
                </a:solidFill>
              </a:rPr>
              <a:t> de </a:t>
            </a:r>
            <a:r>
              <a:rPr lang="en-US" sz="2400" i="0" dirty="0" err="1">
                <a:solidFill>
                  <a:srgbClr val="006FBA"/>
                </a:solidFill>
              </a:rPr>
              <a:t>busca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567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7D6D9D5-6346-443A-B090-E8638D631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604553"/>
              </p:ext>
            </p:extLst>
          </p:nvPr>
        </p:nvGraphicFramePr>
        <p:xfrm>
          <a:off x="611559" y="2420888"/>
          <a:ext cx="7920881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Palavras-Chave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morfologia matemática,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imagem NOAA,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sensoriamento remoto.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Arranjo 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BDMCI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Fonds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Produção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7"/>
                        </a:rPr>
                        <a:t>DIDPI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C00CC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Restauração de imagens...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Arranjo 2</a:t>
                      </a:r>
                    </a:p>
                    <a:p>
                      <a:pPr algn="r"/>
                      <a:endParaRPr lang="pt-BR" sz="20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SDLA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SIBGRAPI 93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CC00CC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Restauração de imagens...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024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F3DEE382-B1CE-4610-B2B4-5E43958DDDDF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conteúdo e estrutura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9FD459D-F9D1-4639-8B7A-18EAECD5E970}"/>
              </a:ext>
            </a:extLst>
          </p:cNvPr>
          <p:cNvSpPr/>
          <p:nvPr/>
        </p:nvSpPr>
        <p:spPr bwMode="auto">
          <a:xfrm>
            <a:off x="467544" y="5437553"/>
            <a:ext cx="2232248" cy="520480"/>
          </a:xfrm>
          <a:prstGeom prst="wedgeRoundRectCallout">
            <a:avLst>
              <a:gd name="adj1" fmla="val 40415"/>
              <a:gd name="adj2" fmla="val -9877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Dois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arranjos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354E3D3-078C-494F-B024-6C9227217D96}"/>
              </a:ext>
            </a:extLst>
          </p:cNvPr>
          <p:cNvSpPr/>
          <p:nvPr/>
        </p:nvSpPr>
        <p:spPr bwMode="auto">
          <a:xfrm>
            <a:off x="90484" y="692696"/>
            <a:ext cx="3402391" cy="493713"/>
          </a:xfrm>
          <a:prstGeom prst="wedgeRoundRectCallout">
            <a:avLst>
              <a:gd name="adj1" fmla="val 32744"/>
              <a:gd name="adj2" fmla="val -1919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Exemplo de múltiplos arranjos</a:t>
            </a:r>
          </a:p>
        </p:txBody>
      </p:sp>
    </p:spTree>
    <p:extLst>
      <p:ext uri="{BB962C8B-B14F-4D97-AF65-F5344CB8AC3E}">
        <p14:creationId xmlns:p14="http://schemas.microsoft.com/office/powerpoint/2010/main" val="1633491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CD495B25-4169-4758-8BCC-EF2167ECC93B}"/>
              </a:ext>
            </a:extLst>
          </p:cNvPr>
          <p:cNvCxnSpPr>
            <a:cxnSpLocks/>
          </p:cNvCxnSpPr>
          <p:nvPr/>
        </p:nvCxnSpPr>
        <p:spPr bwMode="auto">
          <a:xfrm rot="21000000" flipH="1">
            <a:off x="4078800" y="1512000"/>
            <a:ext cx="48604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00C9EE-382A-4256-ABE9-8822AFBE12B4}"/>
              </a:ext>
            </a:extLst>
          </p:cNvPr>
          <p:cNvSpPr txBox="1"/>
          <p:nvPr/>
        </p:nvSpPr>
        <p:spPr>
          <a:xfrm>
            <a:off x="5724128" y="3471196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Produção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870FA2-C8F0-4BA1-97AE-074049C6C284}"/>
              </a:ext>
            </a:extLst>
          </p:cNvPr>
          <p:cNvSpPr txBox="1"/>
          <p:nvPr/>
        </p:nvSpPr>
        <p:spPr>
          <a:xfrm>
            <a:off x="5724128" y="1923222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BDMCI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F7730E3-FAB3-499E-B7CF-D4A00214E3F2}"/>
              </a:ext>
            </a:extLst>
          </p:cNvPr>
          <p:cNvSpPr txBox="1"/>
          <p:nvPr/>
        </p:nvSpPr>
        <p:spPr>
          <a:xfrm>
            <a:off x="5004048" y="1149779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78EF4F8-24DB-4EDD-A327-1939E887E78E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2022688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EDCA7AC-4DFF-482E-970C-6096998558FB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2776616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B9DAD03-5A4A-4C38-ADAB-2017101A52B9}"/>
              </a:ext>
            </a:extLst>
          </p:cNvPr>
          <p:cNvSpPr txBox="1"/>
          <p:nvPr/>
        </p:nvSpPr>
        <p:spPr>
          <a:xfrm>
            <a:off x="5762225" y="5018331"/>
            <a:ext cx="29862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Restauração de imagens...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FE1FAB2-CB42-4865-B290-92C48FADFB67}"/>
              </a:ext>
            </a:extLst>
          </p:cNvPr>
          <p:cNvSpPr txBox="1"/>
          <p:nvPr/>
        </p:nvSpPr>
        <p:spPr>
          <a:xfrm>
            <a:off x="5724128" y="2697504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Fonds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82D35AF-D299-499F-9D02-724E642B56CA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3530544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CE97-D3F2-49C8-ABEB-497BC1EA5B65}"/>
              </a:ext>
            </a:extLst>
          </p:cNvPr>
          <p:cNvSpPr txBox="1"/>
          <p:nvPr/>
        </p:nvSpPr>
        <p:spPr>
          <a:xfrm>
            <a:off x="5762225" y="4244888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DIDPI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7CADA43A-0FB5-48AD-A5AF-2757685F77BA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4286481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7A1176F5-F178-4E0C-8B79-33AA5CDED34D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5042418"/>
            <a:ext cx="252000" cy="252000"/>
          </a:xfrm>
          <a:prstGeom prst="ellipse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FAEA87F6-0BB1-493E-BFBA-31FD61EC8D09}"/>
              </a:ext>
            </a:extLst>
          </p:cNvPr>
          <p:cNvCxnSpPr>
            <a:cxnSpLocks/>
          </p:cNvCxnSpPr>
          <p:nvPr/>
        </p:nvCxnSpPr>
        <p:spPr bwMode="auto">
          <a:xfrm rot="600000">
            <a:off x="4572000" y="1520760"/>
            <a:ext cx="48604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C4F1A8B4-775C-463C-96D5-F1BDC78F4CD2}"/>
              </a:ext>
            </a:extLst>
          </p:cNvPr>
          <p:cNvCxnSpPr>
            <a:cxnSpLocks/>
          </p:cNvCxnSpPr>
          <p:nvPr/>
        </p:nvCxnSpPr>
        <p:spPr bwMode="auto">
          <a:xfrm>
            <a:off x="5058040" y="2274688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43682948-70E5-4524-A303-CD509FF31D6A}"/>
              </a:ext>
            </a:extLst>
          </p:cNvPr>
          <p:cNvCxnSpPr>
            <a:cxnSpLocks/>
          </p:cNvCxnSpPr>
          <p:nvPr/>
        </p:nvCxnSpPr>
        <p:spPr bwMode="auto">
          <a:xfrm>
            <a:off x="5058040" y="3028616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A2C89905-15B5-4352-BFE7-41931B3D4E60}"/>
              </a:ext>
            </a:extLst>
          </p:cNvPr>
          <p:cNvCxnSpPr>
            <a:cxnSpLocks/>
          </p:cNvCxnSpPr>
          <p:nvPr/>
        </p:nvCxnSpPr>
        <p:spPr bwMode="auto">
          <a:xfrm>
            <a:off x="5058040" y="3784553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8DE4D9C6-176A-483D-8863-734760900DFA}"/>
              </a:ext>
            </a:extLst>
          </p:cNvPr>
          <p:cNvCxnSpPr>
            <a:cxnSpLocks/>
          </p:cNvCxnSpPr>
          <p:nvPr/>
        </p:nvCxnSpPr>
        <p:spPr bwMode="auto">
          <a:xfrm>
            <a:off x="5058040" y="4540490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BE62F30-4771-426D-B653-1DAE64334EF3}"/>
              </a:ext>
            </a:extLst>
          </p:cNvPr>
          <p:cNvSpPr/>
          <p:nvPr/>
        </p:nvSpPr>
        <p:spPr bwMode="auto">
          <a:xfrm>
            <a:off x="6617380" y="892584"/>
            <a:ext cx="2232248" cy="1073624"/>
          </a:xfrm>
          <a:prstGeom prst="wedgeRoundRectCallout">
            <a:avLst>
              <a:gd name="adj1" fmla="val -66566"/>
              <a:gd name="adj2" fmla="val 4527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Biblioteca Digital da Memória Científica do INPE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7EB6DBFE-B476-4C4E-A4DF-76754CEA591E}"/>
              </a:ext>
            </a:extLst>
          </p:cNvPr>
          <p:cNvSpPr/>
          <p:nvPr/>
        </p:nvSpPr>
        <p:spPr bwMode="auto">
          <a:xfrm>
            <a:off x="1274838" y="793554"/>
            <a:ext cx="2687472" cy="518363"/>
          </a:xfrm>
          <a:prstGeom prst="wedgeRoundRectCallout">
            <a:avLst>
              <a:gd name="adj1" fmla="val 66037"/>
              <a:gd name="adj2" fmla="val 54426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Resolvedor da Rede IBI</a:t>
            </a:r>
          </a:p>
        </p:txBody>
      </p: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98DA702E-0F16-4E76-9DD1-F3B739AC81F2}"/>
              </a:ext>
            </a:extLst>
          </p:cNvPr>
          <p:cNvGrpSpPr/>
          <p:nvPr/>
        </p:nvGrpSpPr>
        <p:grpSpPr>
          <a:xfrm>
            <a:off x="3960000" y="2029478"/>
            <a:ext cx="252000" cy="3271730"/>
            <a:chOff x="3923928" y="2029478"/>
            <a:chExt cx="252000" cy="3271730"/>
          </a:xfrm>
        </p:grpSpPr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FFC4731B-CE20-4B2C-B7FF-8332851566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3928" y="2029478"/>
              <a:ext cx="252000" cy="252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BB5E3FF3-CF72-4AE6-BD0A-535C2D167B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3928" y="3537334"/>
              <a:ext cx="252000" cy="252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EBFBB0F2-B9D6-477B-9D3A-D0115862E0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3928" y="5049208"/>
              <a:ext cx="252000" cy="252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cxnSp>
          <p:nvCxnSpPr>
            <p:cNvPr id="40" name="Conector reto 39">
              <a:extLst>
                <a:ext uri="{FF2B5EF4-FFF2-40B4-BE49-F238E27FC236}">
                  <a16:creationId xmlns:a16="http://schemas.microsoft.com/office/drawing/2014/main" id="{4A639EC2-C866-4B42-82D4-697B82096090}"/>
                </a:ext>
              </a:extLst>
            </p:cNvPr>
            <p:cNvCxnSpPr>
              <a:cxnSpLocks/>
              <a:endCxn id="37" idx="0"/>
            </p:cNvCxnSpPr>
            <p:nvPr/>
          </p:nvCxnSpPr>
          <p:spPr bwMode="auto">
            <a:xfrm>
              <a:off x="4049928" y="2281478"/>
              <a:ext cx="0" cy="1255856"/>
            </a:xfrm>
            <a:prstGeom prst="line">
              <a:avLst/>
            </a:pr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43" name="Conector reto 42">
              <a:extLst>
                <a:ext uri="{FF2B5EF4-FFF2-40B4-BE49-F238E27FC236}">
                  <a16:creationId xmlns:a16="http://schemas.microsoft.com/office/drawing/2014/main" id="{734217B1-E93F-4DA4-A631-52E937805427}"/>
                </a:ext>
              </a:extLst>
            </p:cNvPr>
            <p:cNvCxnSpPr>
              <a:cxnSpLocks/>
              <a:stCxn id="37" idx="4"/>
            </p:cNvCxnSpPr>
            <p:nvPr/>
          </p:nvCxnSpPr>
          <p:spPr bwMode="auto">
            <a:xfrm>
              <a:off x="4049928" y="3789334"/>
              <a:ext cx="0" cy="1259874"/>
            </a:xfrm>
            <a:prstGeom prst="line">
              <a:avLst/>
            </a:pr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5" name="Elipse 4">
            <a:extLst>
              <a:ext uri="{FF2B5EF4-FFF2-40B4-BE49-F238E27FC236}">
                <a16:creationId xmlns:a16="http://schemas.microsoft.com/office/drawing/2014/main" id="{BF98B415-C76B-4EC9-9EB7-6B6C95F64695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1268760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772D091F-47C2-45D3-922B-83B80B494894}"/>
              </a:ext>
            </a:extLst>
          </p:cNvPr>
          <p:cNvSpPr/>
          <p:nvPr/>
        </p:nvSpPr>
        <p:spPr bwMode="auto">
          <a:xfrm>
            <a:off x="3707904" y="4860000"/>
            <a:ext cx="1728160" cy="646575"/>
          </a:xfrm>
          <a:prstGeom prst="ellipse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BC30BA9F-D581-43FE-98A1-39CD841BB48C}"/>
              </a:ext>
            </a:extLst>
          </p:cNvPr>
          <p:cNvSpPr txBox="1"/>
          <p:nvPr/>
        </p:nvSpPr>
        <p:spPr>
          <a:xfrm>
            <a:off x="1806540" y="1923222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SDLA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C358BD51-3F6A-4F48-8849-E0AC2CDE56D4}"/>
              </a:ext>
            </a:extLst>
          </p:cNvPr>
          <p:cNvSpPr txBox="1"/>
          <p:nvPr/>
        </p:nvSpPr>
        <p:spPr>
          <a:xfrm>
            <a:off x="1403650" y="3456248"/>
            <a:ext cx="2016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SIBGRAPI 93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47" name="Texto explicativo retangular com cantos arredondados 11">
            <a:extLst>
              <a:ext uri="{FF2B5EF4-FFF2-40B4-BE49-F238E27FC236}">
                <a16:creationId xmlns:a16="http://schemas.microsoft.com/office/drawing/2014/main" id="{BBAADC90-0D92-4FC4-9706-BDEB5076E128}"/>
              </a:ext>
            </a:extLst>
          </p:cNvPr>
          <p:cNvSpPr/>
          <p:nvPr/>
        </p:nvSpPr>
        <p:spPr bwMode="auto">
          <a:xfrm>
            <a:off x="755576" y="2501555"/>
            <a:ext cx="2232248" cy="783429"/>
          </a:xfrm>
          <a:prstGeom prst="wedgeRoundRectCallout">
            <a:avLst>
              <a:gd name="adj1" fmla="val 38587"/>
              <a:gd name="adj2" fmla="val -7265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SIBIGRAPI Digital Library </a:t>
            </a:r>
            <a:r>
              <a:rPr lang="pt-BR" sz="1800" i="0" dirty="0" err="1">
                <a:solidFill>
                  <a:srgbClr val="006FBA"/>
                </a:solidFill>
              </a:rPr>
              <a:t>Archive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48" name="Texto explicativo retangular com cantos arredondados 11">
            <a:extLst>
              <a:ext uri="{FF2B5EF4-FFF2-40B4-BE49-F238E27FC236}">
                <a16:creationId xmlns:a16="http://schemas.microsoft.com/office/drawing/2014/main" id="{72D50B28-9B15-43BC-A778-7638F1ABECDD}"/>
              </a:ext>
            </a:extLst>
          </p:cNvPr>
          <p:cNvSpPr/>
          <p:nvPr/>
        </p:nvSpPr>
        <p:spPr bwMode="auto">
          <a:xfrm>
            <a:off x="937437" y="4084345"/>
            <a:ext cx="1738205" cy="560653"/>
          </a:xfrm>
          <a:prstGeom prst="wedgeRoundRectCallout">
            <a:avLst>
              <a:gd name="adj1" fmla="val 39129"/>
              <a:gd name="adj2" fmla="val -82738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Anais de 1993</a:t>
            </a:r>
          </a:p>
        </p:txBody>
      </p:sp>
      <p:sp>
        <p:nvSpPr>
          <p:cNvPr id="49" name="Texto explicativo retangular com cantos arredondados 11">
            <a:extLst>
              <a:ext uri="{FF2B5EF4-FFF2-40B4-BE49-F238E27FC236}">
                <a16:creationId xmlns:a16="http://schemas.microsoft.com/office/drawing/2014/main" id="{AEA097DD-8D16-4769-91D6-1440D209865F}"/>
              </a:ext>
            </a:extLst>
          </p:cNvPr>
          <p:cNvSpPr/>
          <p:nvPr/>
        </p:nvSpPr>
        <p:spPr bwMode="auto">
          <a:xfrm>
            <a:off x="3419873" y="5594658"/>
            <a:ext cx="936104" cy="518363"/>
          </a:xfrm>
          <a:prstGeom prst="wedgeRoundRectCallout">
            <a:avLst>
              <a:gd name="adj1" fmla="val 21003"/>
              <a:gd name="adj2" fmla="val -972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matriz</a:t>
            </a:r>
          </a:p>
        </p:txBody>
      </p:sp>
      <p:sp>
        <p:nvSpPr>
          <p:cNvPr id="50" name="Texto explicativo retangular com cantos arredondados 11">
            <a:extLst>
              <a:ext uri="{FF2B5EF4-FFF2-40B4-BE49-F238E27FC236}">
                <a16:creationId xmlns:a16="http://schemas.microsoft.com/office/drawing/2014/main" id="{0C434BAD-5EE4-4E2B-88A4-78730C1D2911}"/>
              </a:ext>
            </a:extLst>
          </p:cNvPr>
          <p:cNvSpPr/>
          <p:nvPr/>
        </p:nvSpPr>
        <p:spPr bwMode="auto">
          <a:xfrm>
            <a:off x="4788024" y="5590607"/>
            <a:ext cx="936104" cy="518363"/>
          </a:xfrm>
          <a:prstGeom prst="wedgeRoundRectCallout">
            <a:avLst>
              <a:gd name="adj1" fmla="val -19278"/>
              <a:gd name="adj2" fmla="val -9910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cópia</a:t>
            </a:r>
          </a:p>
        </p:txBody>
      </p:sp>
      <p:sp>
        <p:nvSpPr>
          <p:cNvPr id="51" name="Texto explicativo retangular com cantos arredondados 11">
            <a:extLst>
              <a:ext uri="{FF2B5EF4-FFF2-40B4-BE49-F238E27FC236}">
                <a16:creationId xmlns:a16="http://schemas.microsoft.com/office/drawing/2014/main" id="{0502EA1B-ED1F-45D7-A7B8-775E662322B6}"/>
              </a:ext>
            </a:extLst>
          </p:cNvPr>
          <p:cNvSpPr/>
          <p:nvPr/>
        </p:nvSpPr>
        <p:spPr bwMode="auto">
          <a:xfrm>
            <a:off x="125518" y="4865196"/>
            <a:ext cx="3168356" cy="1028394"/>
          </a:xfrm>
          <a:prstGeom prst="wedgeRoundRectCallout">
            <a:avLst>
              <a:gd name="adj1" fmla="val 36945"/>
              <a:gd name="adj2" fmla="val -27550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Existe um acordo bilateral de </a:t>
            </a:r>
            <a:r>
              <a:rPr lang="pt-BR" sz="1800" b="1" i="0" dirty="0">
                <a:solidFill>
                  <a:srgbClr val="006FBA"/>
                </a:solidFill>
              </a:rPr>
              <a:t>compartilhamento</a:t>
            </a:r>
            <a:r>
              <a:rPr lang="pt-BR" sz="1800" i="0" dirty="0">
                <a:solidFill>
                  <a:srgbClr val="006FBA"/>
                </a:solidFill>
              </a:rPr>
              <a:t> entre os Acervos SDLA e BDMCI</a:t>
            </a:r>
          </a:p>
        </p:txBody>
      </p:sp>
      <p:sp>
        <p:nvSpPr>
          <p:cNvPr id="52" name="Texto explicativo retangular com cantos arredondados 11">
            <a:extLst>
              <a:ext uri="{FF2B5EF4-FFF2-40B4-BE49-F238E27FC236}">
                <a16:creationId xmlns:a16="http://schemas.microsoft.com/office/drawing/2014/main" id="{F58C32C4-A07E-446D-85E1-8FBCE1AE016F}"/>
              </a:ext>
            </a:extLst>
          </p:cNvPr>
          <p:cNvSpPr/>
          <p:nvPr/>
        </p:nvSpPr>
        <p:spPr bwMode="auto">
          <a:xfrm>
            <a:off x="90484" y="1402509"/>
            <a:ext cx="3402391" cy="493713"/>
          </a:xfrm>
          <a:prstGeom prst="wedgeRoundRectCallout">
            <a:avLst>
              <a:gd name="adj1" fmla="val 32744"/>
              <a:gd name="adj2" fmla="val -1919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Exemplo de múltiplos arranjos</a:t>
            </a:r>
          </a:p>
        </p:txBody>
      </p:sp>
    </p:spTree>
    <p:extLst>
      <p:ext uri="{BB962C8B-B14F-4D97-AF65-F5344CB8AC3E}">
        <p14:creationId xmlns:p14="http://schemas.microsoft.com/office/powerpoint/2010/main" val="10558550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0032"/>
            <a:ext cx="7772400" cy="1066800"/>
          </a:xfrm>
        </p:spPr>
        <p:txBody>
          <a:bodyPr/>
          <a:lstStyle/>
          <a:p>
            <a:pPr eaLnBrk="1" hangingPunct="1"/>
            <a:r>
              <a:rPr lang="pt-BR" sz="2800" b="1" i="1" dirty="0">
                <a:solidFill>
                  <a:srgbClr val="006FBA"/>
                </a:solidFill>
                <a:latin typeface="Arial" charset="0"/>
              </a:rPr>
              <a:t>Referência</a:t>
            </a:r>
            <a:endParaRPr lang="pt-BR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29816" y="2276872"/>
            <a:ext cx="788436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l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 BANON, G. J. F. Acesso persistente a itens de informação: Proposta de sustentabilidade para a solução adotada pelo INPE. São José dos Campos: Instituto Nacional e Pesquisas Espaciais (INPE), 2017. I SEMINÁRIO TEMÁTICO DA REDE RBP DE 2017, 2017-05-25, São José dos Campos. 32 transparências. Disponível em: &lt;</a:t>
            </a:r>
            <a:r>
              <a:rPr lang="pt-BR" sz="2000" i="0" dirty="0">
                <a:solidFill>
                  <a:srgbClr val="006FBA"/>
                </a:solidFill>
                <a:hlinkClick r:id="rId2"/>
              </a:rPr>
              <a:t>http://urlib.net/J8LNKB5R7W/3NKH24H</a:t>
            </a:r>
            <a:r>
              <a:rPr lang="pt-BR" sz="2000" i="0" dirty="0">
                <a:solidFill>
                  <a:srgbClr val="006FBA"/>
                </a:solidFill>
              </a:rPr>
              <a:t>&gt;. </a:t>
            </a:r>
          </a:p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6FBA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A832D50A-B4B2-410C-84C4-CD299DA83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B983BF-0DA3-456D-AD8A-5FA01BAC6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41691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700808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Alerta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546874"/>
              </p:ext>
            </p:extLst>
          </p:nvPr>
        </p:nvGraphicFramePr>
        <p:xfrm>
          <a:off x="1331640" y="2886184"/>
          <a:ext cx="5328592" cy="1838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(~ repositório digital) 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file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700808"/>
            <a:ext cx="6858000" cy="3456384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Resolução de IBI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Geração de IBI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Rede IBI piloto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Organização e Busca por IBI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185737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Conteúdo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2636912" y="3136613"/>
            <a:ext cx="38701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C142EE3-43F5-483A-86FC-6246C61C3335}"/>
              </a:ext>
            </a:extLst>
          </p:cNvPr>
          <p:cNvSpPr txBox="1"/>
          <p:nvPr/>
        </p:nvSpPr>
        <p:spPr>
          <a:xfrm>
            <a:off x="287524" y="1556792"/>
            <a:ext cx="85689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dx.doi.org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10.1590/1809-4422ASOC675V1812015en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00586B7-CD2A-40A1-95B0-4EBF35771B96}"/>
              </a:ext>
            </a:extLst>
          </p:cNvPr>
          <p:cNvSpPr txBox="1"/>
          <p:nvPr/>
        </p:nvSpPr>
        <p:spPr>
          <a:xfrm>
            <a:off x="395536" y="3068960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http://ciagri.iea.sp.gov.br/bancoiea/indices_new.aspx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0F50269-534E-4FA7-BFC7-21C3F32CE536}"/>
              </a:ext>
            </a:extLst>
          </p:cNvPr>
          <p:cNvSpPr txBox="1"/>
          <p:nvPr/>
        </p:nvSpPr>
        <p:spPr>
          <a:xfrm>
            <a:off x="395536" y="4621383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53E4554B-EFE5-47D0-B72D-5FF2804D572C}"/>
              </a:ext>
            </a:extLst>
          </p:cNvPr>
          <p:cNvSpPr/>
          <p:nvPr/>
        </p:nvSpPr>
        <p:spPr bwMode="auto">
          <a:xfrm>
            <a:off x="7483897" y="548680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DOI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F947E4C-64ED-48AD-8F87-5F5F0DC8F30E}"/>
              </a:ext>
            </a:extLst>
          </p:cNvPr>
          <p:cNvSpPr/>
          <p:nvPr/>
        </p:nvSpPr>
        <p:spPr bwMode="auto">
          <a:xfrm>
            <a:off x="7483897" y="3645024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E9FF4C22-2757-4DD7-A6A0-228ADA3B7E6E}"/>
              </a:ext>
            </a:extLst>
          </p:cNvPr>
          <p:cNvSpPr/>
          <p:nvPr/>
        </p:nvSpPr>
        <p:spPr bwMode="auto">
          <a:xfrm>
            <a:off x="467544" y="594847"/>
            <a:ext cx="5328592" cy="601905"/>
          </a:xfrm>
          <a:prstGeom prst="wedgeRoundRectCallout">
            <a:avLst>
              <a:gd name="adj1" fmla="val 35667"/>
              <a:gd name="adj2" fmla="val 3196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As </a:t>
            </a:r>
            <a:r>
              <a:rPr lang="pt-BR" sz="2400" i="0" dirty="0" err="1">
                <a:solidFill>
                  <a:srgbClr val="006FBA"/>
                </a:solidFill>
              </a:rPr>
              <a:t>URLs</a:t>
            </a:r>
            <a:r>
              <a:rPr lang="pt-BR" sz="2400" i="0" dirty="0">
                <a:solidFill>
                  <a:srgbClr val="006FBA"/>
                </a:solidFill>
              </a:rPr>
              <a:t> são ativadas pelo </a:t>
            </a:r>
            <a:r>
              <a:rPr lang="pt-BR" sz="2400" b="1" i="0" dirty="0">
                <a:solidFill>
                  <a:srgbClr val="006FBA"/>
                </a:solidFill>
              </a:rPr>
              <a:t>Usuário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24D3207A-0EC3-4AE5-B85E-74BAECAB6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70A4CBE-8B67-48F3-886F-EBB686AB3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98852356-8AB2-4A7A-8CE4-28A141759EA9}"/>
              </a:ext>
            </a:extLst>
          </p:cNvPr>
          <p:cNvSpPr/>
          <p:nvPr/>
        </p:nvSpPr>
        <p:spPr bwMode="auto">
          <a:xfrm>
            <a:off x="467544" y="2279153"/>
            <a:ext cx="3816424" cy="679038"/>
          </a:xfrm>
          <a:prstGeom prst="wedgeRoundRectCallout">
            <a:avLst>
              <a:gd name="adj1" fmla="val -6444"/>
              <a:gd name="adj2" fmla="val -842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DOI</a:t>
            </a: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09DDB32A-5B7E-49F8-9F9D-086B41551398}"/>
              </a:ext>
            </a:extLst>
          </p:cNvPr>
          <p:cNvSpPr/>
          <p:nvPr/>
        </p:nvSpPr>
        <p:spPr bwMode="auto">
          <a:xfrm>
            <a:off x="467544" y="5414258"/>
            <a:ext cx="3816424" cy="679038"/>
          </a:xfrm>
          <a:prstGeom prst="wedgeRoundRectCallout">
            <a:avLst>
              <a:gd name="adj1" fmla="val -6444"/>
              <a:gd name="adj2" fmla="val -842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DOI</a:t>
            </a: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CF6FD79-3E1C-4425-AB45-FB5ADD8FB794}"/>
              </a:ext>
            </a:extLst>
          </p:cNvPr>
          <p:cNvSpPr/>
          <p:nvPr/>
        </p:nvSpPr>
        <p:spPr bwMode="auto">
          <a:xfrm>
            <a:off x="5004048" y="2255941"/>
            <a:ext cx="2376264" cy="679037"/>
          </a:xfrm>
          <a:prstGeom prst="wedgeRoundRectCallout">
            <a:avLst>
              <a:gd name="adj1" fmla="val -77546"/>
              <a:gd name="adj2" fmla="val -7524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DOI)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0BEEB5F9-D19A-4D07-9400-D5E65809DDA0}"/>
              </a:ext>
            </a:extLst>
          </p:cNvPr>
          <p:cNvSpPr/>
          <p:nvPr/>
        </p:nvSpPr>
        <p:spPr bwMode="auto">
          <a:xfrm>
            <a:off x="5004048" y="5360148"/>
            <a:ext cx="2376264" cy="679038"/>
          </a:xfrm>
          <a:prstGeom prst="wedgeRoundRectCallout">
            <a:avLst>
              <a:gd name="adj1" fmla="val -77546"/>
              <a:gd name="adj2" fmla="val -7524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IBI)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2707F5B5-7CB2-4532-BF12-F559BF61C7EE}"/>
              </a:ext>
            </a:extLst>
          </p:cNvPr>
          <p:cNvSpPr/>
          <p:nvPr/>
        </p:nvSpPr>
        <p:spPr bwMode="auto">
          <a:xfrm>
            <a:off x="3923928" y="3632448"/>
            <a:ext cx="3312368" cy="720080"/>
          </a:xfrm>
          <a:prstGeom prst="wedgeRoundRectCallout">
            <a:avLst>
              <a:gd name="adj1" fmla="val -68439"/>
              <a:gd name="adj2" fmla="val -62158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físico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Item de Informação)</a:t>
            </a:r>
          </a:p>
        </p:txBody>
      </p:sp>
    </p:spTree>
    <p:extLst>
      <p:ext uri="{BB962C8B-B14F-4D97-AF65-F5344CB8AC3E}">
        <p14:creationId xmlns:p14="http://schemas.microsoft.com/office/powerpoint/2010/main" val="96362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2274838"/>
            <a:ext cx="806489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https://www.go-fair.org/fair-principles/</a:t>
            </a:r>
            <a:endParaRPr lang="pt-BR" sz="24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rgbClr val="0070C0"/>
                </a:solidFill>
              </a:rPr>
              <a:t>indability,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en-US" sz="2400" dirty="0">
                <a:solidFill>
                  <a:srgbClr val="0070C0"/>
                </a:solidFill>
              </a:rPr>
              <a:t>ccessibility, </a:t>
            </a:r>
            <a:r>
              <a:rPr lang="en-US" sz="2400" b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nteroperability, and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>
                <a:solidFill>
                  <a:srgbClr val="0070C0"/>
                </a:solidFill>
              </a:rPr>
              <a:t>euse</a:t>
            </a:r>
            <a:endParaRPr lang="en-US" sz="2400" i="0" dirty="0">
              <a:solidFill>
                <a:srgbClr val="0070C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i="0" dirty="0" err="1">
                <a:solidFill>
                  <a:srgbClr val="CC00CC"/>
                </a:solidFill>
              </a:rPr>
              <a:t>Achável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Acessível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Interoperável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Reutilizável</a:t>
            </a:r>
            <a:endParaRPr lang="en-US" sz="24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7A5BEFCA-4AB5-4E39-A316-3B2B2030E2CC}"/>
              </a:ext>
            </a:extLst>
          </p:cNvPr>
          <p:cNvGrpSpPr/>
          <p:nvPr/>
        </p:nvGrpSpPr>
        <p:grpSpPr>
          <a:xfrm>
            <a:off x="395536" y="2077398"/>
            <a:ext cx="8352928" cy="2703205"/>
            <a:chOff x="395536" y="2132856"/>
            <a:chExt cx="8352928" cy="2703205"/>
          </a:xfrm>
        </p:grpSpPr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D5CDBF86-E566-4FD4-AD55-737454C26329}"/>
                </a:ext>
              </a:extLst>
            </p:cNvPr>
            <p:cNvSpPr txBox="1"/>
            <p:nvPr/>
          </p:nvSpPr>
          <p:spPr>
            <a:xfrm>
              <a:off x="1115616" y="4005064"/>
              <a:ext cx="691276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400" i="0" dirty="0">
                  <a:solidFill>
                    <a:srgbClr val="0070C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2400" i="0" dirty="0">
                  <a:solidFill>
                    <a:srgbClr val="FF000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2400" i="0" dirty="0">
                  <a:solidFill>
                    <a:srgbClr val="0070C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2400" i="0" dirty="0">
                  <a:solidFill>
                    <a:srgbClr val="CC00CC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2400" i="0" dirty="0">
                <a:solidFill>
                  <a:srgbClr val="CC00CC"/>
                </a:solidFill>
              </a:endParaRP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A6050A3C-99C0-4EC1-AC65-992096974C4B}"/>
                </a:ext>
              </a:extLst>
            </p:cNvPr>
            <p:cNvSpPr txBox="1"/>
            <p:nvPr/>
          </p:nvSpPr>
          <p:spPr>
            <a:xfrm>
              <a:off x="395536" y="2132856"/>
              <a:ext cx="835292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urlib.net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sid.inpe.br/mtc-m19@80/2010/02.09.18.47</a:t>
              </a:r>
              <a:endParaRPr lang="pt-BR" sz="2400" u="sng" dirty="0">
                <a:solidFill>
                  <a:srgbClr val="00B050"/>
                </a:solidFill>
              </a:endParaRPr>
            </a:p>
          </p:txBody>
        </p:sp>
      </p:grp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2924944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539552" y="1124744"/>
            <a:ext cx="3744416" cy="679038"/>
          </a:xfrm>
          <a:prstGeom prst="wedgeRoundRectCallout">
            <a:avLst>
              <a:gd name="adj1" fmla="val -7451"/>
              <a:gd name="adj2" fmla="val 9068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469776" y="3037994"/>
            <a:ext cx="3022104" cy="679038"/>
          </a:xfrm>
          <a:prstGeom prst="wedgeRoundRectCallout">
            <a:avLst>
              <a:gd name="adj1" fmla="val 38117"/>
              <a:gd name="adj2" fmla="val 8854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Arquivo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64BC16F3-C69D-4DE8-8E2D-211D0C416E4E}"/>
              </a:ext>
            </a:extLst>
          </p:cNvPr>
          <p:cNvSpPr/>
          <p:nvPr/>
        </p:nvSpPr>
        <p:spPr bwMode="auto">
          <a:xfrm>
            <a:off x="5619321" y="2676710"/>
            <a:ext cx="2232248" cy="786395"/>
          </a:xfrm>
          <a:prstGeom prst="wedgeRoundRectCallout">
            <a:avLst>
              <a:gd name="adj1" fmla="val -76701"/>
              <a:gd name="adj2" fmla="val 4351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Resolução (redirecionamento)</a:t>
            </a: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300192" y="4918250"/>
            <a:ext cx="2232248" cy="816633"/>
          </a:xfrm>
          <a:prstGeom prst="wedgeRoundRectCallout">
            <a:avLst>
              <a:gd name="adj1" fmla="val -34893"/>
              <a:gd name="adj2" fmla="val -66798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CC00CC"/>
                </a:solidFill>
              </a:rPr>
              <a:t>Relatório INPE 16668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7452320" y="1124745"/>
            <a:ext cx="1008112" cy="679038"/>
          </a:xfrm>
          <a:prstGeom prst="wedgeRoundRectCallout">
            <a:avLst>
              <a:gd name="adj1" fmla="val -52302"/>
              <a:gd name="adj2" fmla="val 8634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44D69975-B9F2-4200-B4A4-62BDA66A7C76}"/>
              </a:ext>
            </a:extLst>
          </p:cNvPr>
          <p:cNvSpPr/>
          <p:nvPr/>
        </p:nvSpPr>
        <p:spPr bwMode="auto">
          <a:xfrm>
            <a:off x="4788024" y="1124744"/>
            <a:ext cx="2376264" cy="679038"/>
          </a:xfrm>
          <a:prstGeom prst="wedgeRoundRectCallout">
            <a:avLst>
              <a:gd name="adj1" fmla="val -41842"/>
              <a:gd name="adj2" fmla="val 8578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IBI)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1043608" y="5157192"/>
            <a:ext cx="3312368" cy="720080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físico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Item de Informação)</a:t>
            </a:r>
          </a:p>
        </p:txBody>
      </p:sp>
    </p:spTree>
    <p:extLst>
      <p:ext uri="{BB962C8B-B14F-4D97-AF65-F5344CB8AC3E}">
        <p14:creationId xmlns:p14="http://schemas.microsoft.com/office/powerpoint/2010/main" val="3385397504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53404</TotalTime>
  <Words>2346</Words>
  <Application>Microsoft Office PowerPoint</Application>
  <PresentationFormat>Apresentação na tela (4:3)</PresentationFormat>
  <Paragraphs>408</Paragraphs>
  <Slides>39</Slides>
  <Notes>20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7" baseType="lpstr">
      <vt:lpstr>arial</vt:lpstr>
      <vt:lpstr>arial</vt:lpstr>
      <vt:lpstr>Arial Unicode MS</vt:lpstr>
      <vt:lpstr>Calibri</vt:lpstr>
      <vt:lpstr>Courier New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1495</cp:revision>
  <dcterms:created xsi:type="dcterms:W3CDTF">2004-05-13T13:32:28Z</dcterms:created>
  <dcterms:modified xsi:type="dcterms:W3CDTF">2021-03-26T23:54:26Z</dcterms:modified>
</cp:coreProperties>
</file>