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549" r:id="rId3"/>
    <p:sldId id="597" r:id="rId4"/>
    <p:sldId id="271" r:id="rId5"/>
    <p:sldId id="590" r:id="rId6"/>
    <p:sldId id="619" r:id="rId7"/>
    <p:sldId id="620" r:id="rId8"/>
    <p:sldId id="622" r:id="rId9"/>
    <p:sldId id="586" r:id="rId10"/>
    <p:sldId id="623" r:id="rId11"/>
    <p:sldId id="624" r:id="rId12"/>
    <p:sldId id="625" r:id="rId13"/>
    <p:sldId id="617" r:id="rId14"/>
    <p:sldId id="626" r:id="rId15"/>
    <p:sldId id="628" r:id="rId16"/>
    <p:sldId id="629" r:id="rId17"/>
    <p:sldId id="599" r:id="rId18"/>
    <p:sldId id="630" r:id="rId19"/>
    <p:sldId id="627" r:id="rId20"/>
    <p:sldId id="591" r:id="rId21"/>
    <p:sldId id="587" r:id="rId22"/>
    <p:sldId id="603" r:id="rId23"/>
    <p:sldId id="589" r:id="rId24"/>
    <p:sldId id="631" r:id="rId25"/>
    <p:sldId id="592" r:id="rId26"/>
    <p:sldId id="634" r:id="rId27"/>
    <p:sldId id="613" r:id="rId28"/>
    <p:sldId id="633" r:id="rId29"/>
    <p:sldId id="546" r:id="rId30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FF"/>
    <a:srgbClr val="CC00CC"/>
    <a:srgbClr val="CCECFF"/>
    <a:srgbClr val="0070C0"/>
    <a:srgbClr val="CCCCFF"/>
    <a:srgbClr val="FFFFCC"/>
    <a:srgbClr val="CBECDE"/>
    <a:srgbClr val="99FFCC"/>
    <a:srgbClr val="FFE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0" autoAdjust="0"/>
    <p:restoredTop sz="94724" autoAdjust="0"/>
  </p:normalViewPr>
  <p:slideViewPr>
    <p:cSldViewPr>
      <p:cViewPr varScale="1">
        <p:scale>
          <a:sx n="81" d="100"/>
          <a:sy n="81" d="100"/>
        </p:scale>
        <p:origin x="134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12/04/2021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urlib.net/8JMKD3MGP7W/36TNG2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6TNG2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@80/2010/02.09.18.47/doc/publicacao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6TNG2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hyperlink" Target="https://www.gov.br/mcti/pt-br" TargetMode="External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chemeClr val="tx1"/>
                </a:solidFill>
                <a:cs typeface="Arial" charset="0"/>
                <a:hlinkClick r:id="rId2"/>
              </a:rPr>
              <a:t>http://urlib.net/rep/QABCDSTQQW/44A469B</a:t>
            </a:r>
            <a:endParaRPr lang="en-US" sz="1800" i="0" u="sng" kern="0" dirty="0">
              <a:solidFill>
                <a:schemeClr val="tx1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março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70C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70C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39071"/>
            <a:ext cx="7780943" cy="159458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2400" b="1" i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vínculos corrompidos</a:t>
            </a:r>
            <a:endParaRPr lang="pt-BR" sz="2400" i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574536" y="2478375"/>
            <a:ext cx="799492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Prover os </a:t>
            </a:r>
            <a:r>
              <a:rPr lang="pt-BR" sz="2000" i="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70C0"/>
                </a:solidFill>
              </a:rPr>
              <a:t> de Sistemas de:</a:t>
            </a: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Identificação</a:t>
            </a:r>
            <a:r>
              <a:rPr lang="pt-BR" sz="2000" i="0" dirty="0">
                <a:solidFill>
                  <a:srgbClr val="0070C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70C0"/>
                </a:solidFill>
              </a:rPr>
              <a:t>Indexação</a:t>
            </a:r>
            <a:r>
              <a:rPr lang="pt-BR" sz="2000" i="0" dirty="0">
                <a:solidFill>
                  <a:srgbClr val="0070C0"/>
                </a:solidFill>
              </a:rPr>
              <a:t> de todos os Identificadores atribuindo a cada um deles a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70C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70C0"/>
                </a:solidFill>
              </a:rPr>
              <a:t>Contar com um </a:t>
            </a:r>
            <a:r>
              <a:rPr lang="pt-BR" sz="2000" i="0" u="sng" dirty="0">
                <a:solidFill>
                  <a:srgbClr val="0070C0"/>
                </a:solidFill>
              </a:rPr>
              <a:t>RESOLVEDOR</a:t>
            </a:r>
            <a:r>
              <a:rPr lang="pt-BR" sz="2000" i="0" dirty="0">
                <a:solidFill>
                  <a:srgbClr val="0070C0"/>
                </a:solidFill>
              </a:rPr>
              <a:t> de identificador que retorna ao USUÁRIO as </a:t>
            </a:r>
            <a:r>
              <a:rPr lang="pt-BR" sz="2000" b="1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INFORMAÇÃO.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102440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800" b="1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 dinâmica</a:t>
            </a:r>
            <a:endParaRPr lang="pt-BR" sz="2400" i="0" dirty="0">
              <a:solidFill>
                <a:srgbClr val="C00000"/>
              </a:solidFill>
              <a:latin typeface="Calibri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4CF9E046-FEE6-4CC7-B45B-F2EEF1686AED}"/>
              </a:ext>
            </a:extLst>
          </p:cNvPr>
          <p:cNvGrpSpPr/>
          <p:nvPr/>
        </p:nvGrpSpPr>
        <p:grpSpPr>
          <a:xfrm>
            <a:off x="830594" y="2618345"/>
            <a:ext cx="7482812" cy="3474951"/>
            <a:chOff x="768019" y="2330313"/>
            <a:chExt cx="7482812" cy="3474951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768019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20347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070586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556802" y="3262403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06490" y="3551340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253130" y="5051985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03022" y="5033058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dos rótulos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392830" y="326641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040806" y="398649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260390" y="3215895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21381" y="3986497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438299" y="2330313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10671" y="2980348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31528" y="2773378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16235" y="3563037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05126" y="3209652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33118" y="4001886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5958552" y="5019997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</a:t>
              </a:r>
              <a:r>
                <a:rPr lang="pt-BR" dirty="0" err="1">
                  <a:solidFill>
                    <a:srgbClr val="000080"/>
                  </a:solidFill>
                </a:rPr>
                <a:t>URLs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157497" y="2831260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686932" y="2331414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844566" y="1785010"/>
            <a:ext cx="7454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indexação dinâmica,  os ARQUIVOS mantêm atualizado as </a:t>
            </a:r>
            <a:r>
              <a:rPr lang="pt-BR" sz="2000" i="0" dirty="0" err="1">
                <a:solidFill>
                  <a:srgbClr val="0070C0"/>
                </a:solidFill>
              </a:rPr>
              <a:t>URLs</a:t>
            </a:r>
            <a:r>
              <a:rPr lang="pt-BR" sz="2000" i="0" dirty="0">
                <a:solidFill>
                  <a:srgbClr val="0070C0"/>
                </a:solidFill>
              </a:rPr>
              <a:t> dos ITENS DE INFORMAÇÃO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772816"/>
            <a:ext cx="74548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O sistema de resolução promove um redirecionamento de </a:t>
            </a:r>
            <a:r>
              <a:rPr lang="pt-BR" sz="2000" i="0" dirty="0" err="1">
                <a:solidFill>
                  <a:srgbClr val="0070C0"/>
                </a:solidFill>
              </a:rPr>
              <a:t>URLs</a:t>
            </a:r>
            <a:endParaRPr lang="pt-BR" sz="2000" i="0" dirty="0">
              <a:solidFill>
                <a:srgbClr val="0070C0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2286000" y="4934831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/recurso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84659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467544" y="2276872"/>
            <a:ext cx="1944606" cy="480641"/>
          </a:xfrm>
          <a:prstGeom prst="wedgeRoundRectCallout">
            <a:avLst>
              <a:gd name="adj1" fmla="val 41753"/>
              <a:gd name="adj2" fmla="val 9846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467544" y="5775849"/>
            <a:ext cx="3829744" cy="461665"/>
          </a:xfrm>
          <a:prstGeom prst="wedgeRoundRectCallout">
            <a:avLst>
              <a:gd name="adj1" fmla="val 36392"/>
              <a:gd name="adj2" fmla="val -98320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variável mas sempre atualizada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0" name="Texto explicativo retangular com cantos arredondados 11">
            <a:extLst>
              <a:ext uri="{FF2B5EF4-FFF2-40B4-BE49-F238E27FC236}">
                <a16:creationId xmlns:a16="http://schemas.microsoft.com/office/drawing/2014/main" id="{CA5478F9-1F45-4900-B7F1-D9118B70B369}"/>
              </a:ext>
            </a:extLst>
          </p:cNvPr>
          <p:cNvSpPr/>
          <p:nvPr/>
        </p:nvSpPr>
        <p:spPr bwMode="auto">
          <a:xfrm>
            <a:off x="844566" y="3922777"/>
            <a:ext cx="2415174" cy="427614"/>
          </a:xfrm>
          <a:prstGeom prst="wedgeRoundRectCallout">
            <a:avLst>
              <a:gd name="adj1" fmla="val 76576"/>
              <a:gd name="adj2" fmla="val 2946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6FBA"/>
                </a:solidFill>
              </a:rPr>
              <a:t>Redirecionamento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4009498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549530"/>
              </p:ext>
            </p:extLst>
          </p:nvPr>
        </p:nvGraphicFramePr>
        <p:xfrm>
          <a:off x="6228000" y="3644140"/>
          <a:ext cx="1800384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342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/>
          <p:nvPr/>
        </p:nvSpPr>
        <p:spPr bwMode="auto">
          <a:xfrm>
            <a:off x="5807067" y="3490351"/>
            <a:ext cx="631439" cy="724449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4600281" y="4214729"/>
            <a:ext cx="4062211" cy="2111701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400038" y="3754830"/>
            <a:ext cx="343924" cy="331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392165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614956" y="2924944"/>
            <a:ext cx="56663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 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6" name="Texto explicativo retangular com cantos arredondados 36">
            <a:extLst>
              <a:ext uri="{FF2B5EF4-FFF2-40B4-BE49-F238E27FC236}">
                <a16:creationId xmlns:a16="http://schemas.microsoft.com/office/drawing/2014/main" id="{0C8B4987-8F62-4C64-BADA-586D7FEBC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98890"/>
            <a:ext cx="3926219" cy="648072"/>
          </a:xfrm>
          <a:prstGeom prst="wedgeRoundRectCallout">
            <a:avLst>
              <a:gd name="adj1" fmla="val 29635"/>
              <a:gd name="adj2" fmla="val 12168"/>
              <a:gd name="adj3" fmla="val 16667"/>
            </a:avLst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>
                <a:solidFill>
                  <a:srgbClr val="000080"/>
                </a:solidFill>
                <a:latin typeface="Calibri"/>
              </a:rPr>
              <a:t>Não há indexação fora dos ARQUIVOS	</a:t>
            </a:r>
            <a:endParaRPr lang="pt-BR" sz="1800" b="1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988840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6C7024C9-23B3-4248-AA7A-58E3AD2BF4A1}"/>
              </a:ext>
            </a:extLst>
          </p:cNvPr>
          <p:cNvSpPr/>
          <p:nvPr/>
        </p:nvSpPr>
        <p:spPr bwMode="auto">
          <a:xfrm rot="20400000">
            <a:off x="7212489" y="2822079"/>
            <a:ext cx="1361581" cy="2663222"/>
          </a:xfrm>
          <a:prstGeom prst="ellipse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 sz="1800" i="0">
              <a:solidFill>
                <a:srgbClr val="003050"/>
              </a:solidFill>
              <a:latin typeface="Calibri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486752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60886B58-D4CD-4850-BC64-1813E7BCB659}"/>
              </a:ext>
            </a:extLst>
          </p:cNvPr>
          <p:cNvGrpSpPr/>
          <p:nvPr/>
        </p:nvGrpSpPr>
        <p:grpSpPr>
          <a:xfrm>
            <a:off x="658118" y="3011849"/>
            <a:ext cx="7827593" cy="2416697"/>
            <a:chOff x="658118" y="3011849"/>
            <a:chExt cx="7827593" cy="2416697"/>
          </a:xfrm>
        </p:grpSpPr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566959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319310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840430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3048153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3011849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822883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4107507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923917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580733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520677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879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5092896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651522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781629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65152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646194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616994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573853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395536" y="2509446"/>
            <a:ext cx="8352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3429000"/>
            <a:ext cx="432048" cy="648072"/>
          </a:xfrm>
          <a:prstGeom prst="downArrow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840352" y="1409708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179512" y="5090244"/>
            <a:ext cx="1429840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2000" i="0" dirty="0">
              <a:solidFill>
                <a:srgbClr val="0070C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216352" y="5675633"/>
            <a:ext cx="2246120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Relatório INPE 16668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1726230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539552" y="5699135"/>
            <a:ext cx="2926222" cy="588493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Endereço físico</a:t>
            </a:r>
          </a:p>
          <a:p>
            <a:pPr algn="ctr"/>
            <a:r>
              <a:rPr lang="pt-BR" i="0" dirty="0">
                <a:solidFill>
                  <a:srgbClr val="006FBA"/>
                </a:solidFill>
              </a:rPr>
              <a:t>do ITEM DE INFORMAÇÃO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890904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Redirecionamento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endParaRPr lang="pt-BR" sz="2000" b="1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45696" y="2654191"/>
            <a:ext cx="216000" cy="543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526903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289959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74989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70621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11317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077072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4211960" y="5659055"/>
            <a:ext cx="759087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URL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B1B15549-7C16-4999-A9F0-ADA2374046DC}"/>
              </a:ext>
            </a:extLst>
          </p:cNvPr>
          <p:cNvSpPr/>
          <p:nvPr/>
        </p:nvSpPr>
        <p:spPr bwMode="auto">
          <a:xfrm>
            <a:off x="601613" y="1585416"/>
            <a:ext cx="2864161" cy="588493"/>
          </a:xfrm>
          <a:prstGeom prst="wedgeRoundRectCallout">
            <a:avLst>
              <a:gd name="adj1" fmla="val 40081"/>
              <a:gd name="adj2" fmla="val 9152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Endereço simbólico</a:t>
            </a:r>
          </a:p>
          <a:p>
            <a:pPr algn="ctr"/>
            <a:r>
              <a:rPr lang="pt-BR" i="0" dirty="0">
                <a:solidFill>
                  <a:srgbClr val="006FBA"/>
                </a:solidFill>
              </a:rPr>
              <a:t>do ITEM DE INFORMAÇÃO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75581" y="3346325"/>
            <a:ext cx="2245140" cy="888262"/>
          </a:xfrm>
          <a:prstGeom prst="wedgeRoundRectCallout">
            <a:avLst>
              <a:gd name="adj1" fmla="val 55930"/>
              <a:gd name="adj2" fmla="val -1139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O navegador é instruído para fazer um 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286827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280112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57403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6026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DDA4E5F4-67DA-4A5E-9D1E-3D479D42E0CD}"/>
              </a:ext>
            </a:extLst>
          </p:cNvPr>
          <p:cNvGrpSpPr>
            <a:grpSpLocks noChangeAspect="1"/>
          </p:cNvGrpSpPr>
          <p:nvPr/>
        </p:nvGrpSpPr>
        <p:grpSpPr>
          <a:xfrm>
            <a:off x="2146795" y="3544267"/>
            <a:ext cx="4819432" cy="2693045"/>
            <a:chOff x="3474646" y="4069529"/>
            <a:chExt cx="8712968" cy="4868709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EDACF76D-B286-4E28-89D5-9A070A6C1FCE}"/>
                </a:ext>
              </a:extLst>
            </p:cNvPr>
            <p:cNvSpPr txBox="1"/>
            <p:nvPr/>
          </p:nvSpPr>
          <p:spPr>
            <a:xfrm>
              <a:off x="3474646" y="4069529"/>
              <a:ext cx="8712968" cy="48687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sz="900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900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9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F9270CAA-0305-49E1-9355-3DE864C16DB3}"/>
                </a:ext>
              </a:extLst>
            </p:cNvPr>
            <p:cNvSpPr/>
            <p:nvPr/>
          </p:nvSpPr>
          <p:spPr bwMode="auto">
            <a:xfrm>
              <a:off x="9760987" y="7182363"/>
              <a:ext cx="1520278" cy="7810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70C0"/>
                  </a:solidFill>
                </a:rPr>
                <a:t>URL</a:t>
              </a:r>
            </a:p>
          </p:txBody>
        </p:sp>
      </p:grp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6464895" y="3020763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2" name="Texto explicativo retangular com cantos arredondados 11">
            <a:extLst>
              <a:ext uri="{FF2B5EF4-FFF2-40B4-BE49-F238E27FC236}">
                <a16:creationId xmlns:a16="http://schemas.microsoft.com/office/drawing/2014/main" id="{E8B3F7E8-6E3B-45C8-BA6C-CF143FCB3CD6}"/>
              </a:ext>
            </a:extLst>
          </p:cNvPr>
          <p:cNvSpPr/>
          <p:nvPr/>
        </p:nvSpPr>
        <p:spPr bwMode="auto">
          <a:xfrm>
            <a:off x="6660233" y="5015670"/>
            <a:ext cx="2214296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Não há indexação das </a:t>
            </a:r>
            <a:r>
              <a:rPr lang="pt-BR" i="0" dirty="0" err="1">
                <a:solidFill>
                  <a:srgbClr val="CC00CC"/>
                </a:solidFill>
              </a:rPr>
              <a:t>URLs</a:t>
            </a:r>
            <a:r>
              <a:rPr lang="pt-BR" i="0" dirty="0">
                <a:solidFill>
                  <a:srgbClr val="CC00CC"/>
                </a:solidFill>
              </a:rPr>
              <a:t> por </a:t>
            </a:r>
            <a:r>
              <a:rPr lang="pt-BR" i="0" dirty="0" err="1">
                <a:solidFill>
                  <a:srgbClr val="CC00CC"/>
                </a:solidFill>
              </a:rPr>
              <a:t>IBIs</a:t>
            </a:r>
            <a:r>
              <a:rPr lang="pt-BR" i="0" dirty="0">
                <a:solidFill>
                  <a:srgbClr val="CC00CC"/>
                </a:solidFill>
              </a:rPr>
              <a:t> fora dos ARQUIVOS.</a:t>
            </a: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do ARQUIVO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F2DA110-C25F-408F-96A8-55D015F6D6ED}"/>
              </a:ext>
            </a:extLst>
          </p:cNvPr>
          <p:cNvGrpSpPr/>
          <p:nvPr/>
        </p:nvGrpSpPr>
        <p:grpSpPr>
          <a:xfrm>
            <a:off x="215516" y="1916832"/>
            <a:ext cx="8712968" cy="4093428"/>
            <a:chOff x="215516" y="1916832"/>
            <a:chExt cx="8712968" cy="4093428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1916832"/>
              <a:ext cx="8712968" cy="4093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219775" y="4581128"/>
              <a:ext cx="1008112" cy="6019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70C0"/>
                  </a:solidFill>
                </a:rPr>
                <a:t>URL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7236296" y="2274759"/>
              <a:ext cx="1008112" cy="601905"/>
            </a:xfrm>
            <a:prstGeom prst="wedgeRoundRectCallout">
              <a:avLst>
                <a:gd name="adj1" fmla="val -138603"/>
                <a:gd name="adj2" fmla="val 117152"/>
                <a:gd name="adj3" fmla="val 16667"/>
              </a:avLst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70C0"/>
                  </a:solidFill>
                </a:rPr>
                <a:t>IBI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6464895" y="3020763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</a:rPr>
              <a:t>IBI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40303" y="2132856"/>
            <a:ext cx="4463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2020/05.31.18.11?servicesubject=urlRequest&amp;parsedibiurl.ibi=</a:t>
            </a:r>
            <a:r>
              <a:rPr lang="fr-F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6FBA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13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6FBA"/>
                </a:solidFill>
              </a:rPr>
              <a:t>Resumo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6FBA"/>
                </a:solidFill>
              </a:rPr>
              <a:t>A REDE IBI é uma Rede de Informação que dá suporte de </a:t>
            </a:r>
            <a:r>
              <a:rPr lang="pt-BR" sz="2000" i="0" dirty="0">
                <a:solidFill>
                  <a:srgbClr val="C00000"/>
                </a:solidFill>
              </a:rPr>
              <a:t>atribuição de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b="1" i="0" dirty="0">
                <a:solidFill>
                  <a:srgbClr val="006FBA"/>
                </a:solidFill>
              </a:rPr>
              <a:t>identificação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i="0" strike="sngStrike" dirty="0">
                <a:solidFill>
                  <a:srgbClr val="C00000"/>
                </a:solidFill>
              </a:rPr>
              <a:t>dos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C00000"/>
                </a:solidFill>
              </a:rPr>
              <a:t>para </a:t>
            </a:r>
            <a:r>
              <a:rPr lang="pt-BR" sz="2000" i="0" dirty="0">
                <a:solidFill>
                  <a:srgbClr val="006FBA"/>
                </a:solidFill>
              </a:rPr>
              <a:t>ITENS DE INFORMAÇÃO a ela associados, </a:t>
            </a:r>
            <a:r>
              <a:rPr lang="pt-BR" sz="2000" i="0" dirty="0">
                <a:solidFill>
                  <a:srgbClr val="C00000"/>
                </a:solidFill>
              </a:rPr>
              <a:t>assim como para a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i="0" strike="sngStrike" dirty="0">
                <a:solidFill>
                  <a:srgbClr val="C00000"/>
                </a:solidFill>
              </a:rPr>
              <a:t>e de</a:t>
            </a:r>
            <a:r>
              <a:rPr lang="pt-BR" sz="2000" i="0" dirty="0">
                <a:solidFill>
                  <a:srgbClr val="006FBA"/>
                </a:solidFill>
              </a:rPr>
              <a:t> localização </a:t>
            </a:r>
            <a:r>
              <a:rPr lang="pt-BR" sz="2000" i="0" strike="sngStrike" dirty="0">
                <a:solidFill>
                  <a:srgbClr val="C00000"/>
                </a:solidFill>
              </a:rPr>
              <a:t>destes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C00000"/>
                </a:solidFill>
              </a:rPr>
              <a:t>de tais itens</a:t>
            </a:r>
            <a:r>
              <a:rPr lang="pt-BR" sz="2000" i="0" dirty="0">
                <a:solidFill>
                  <a:srgbClr val="006FBA"/>
                </a:solidFill>
              </a:rPr>
              <a:t> por meio da </a:t>
            </a:r>
            <a:r>
              <a:rPr lang="pt-BR" sz="2000" b="1" i="0" dirty="0">
                <a:solidFill>
                  <a:srgbClr val="006FBA"/>
                </a:solidFill>
              </a:rPr>
              <a:t>resolução</a:t>
            </a:r>
            <a:r>
              <a:rPr lang="pt-BR" sz="2000" i="0" dirty="0">
                <a:solidFill>
                  <a:srgbClr val="006FBA"/>
                </a:solidFill>
              </a:rPr>
              <a:t> dos Identificadores IBI </a:t>
            </a:r>
            <a:r>
              <a:rPr lang="pt-BR" sz="2000" i="0" dirty="0">
                <a:solidFill>
                  <a:srgbClr val="C00000"/>
                </a:solidFill>
              </a:rPr>
              <a:t>que tenham sido </a:t>
            </a:r>
            <a:r>
              <a:rPr lang="pt-BR" sz="2000" i="0" strike="sngStrike" dirty="0">
                <a:solidFill>
                  <a:srgbClr val="C00000"/>
                </a:solidFill>
              </a:rPr>
              <a:t>atribuídos</a:t>
            </a:r>
            <a:r>
              <a:rPr lang="pt-BR" sz="2000" i="0" dirty="0">
                <a:solidFill>
                  <a:srgbClr val="006FBA"/>
                </a:solidFill>
              </a:rPr>
              <a:t> a eles </a:t>
            </a:r>
            <a:r>
              <a:rPr lang="pt-BR" sz="2000" i="0" dirty="0">
                <a:solidFill>
                  <a:srgbClr val="C00000"/>
                </a:solidFill>
              </a:rPr>
              <a:t>atribuídos</a:t>
            </a:r>
            <a:r>
              <a:rPr lang="pt-BR" sz="2000" i="0" dirty="0">
                <a:solidFill>
                  <a:srgbClr val="006FBA"/>
                </a:solidFill>
              </a:rPr>
              <a:t>. O </a:t>
            </a:r>
            <a:r>
              <a:rPr lang="pt-BR" sz="2000" i="0" dirty="0">
                <a:solidFill>
                  <a:srgbClr val="C00000"/>
                </a:solidFill>
              </a:rPr>
              <a:t>ROTEIRO DE APRESENTAÇÃO que é demonstrada a seguir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i="0" strike="sngStrike" dirty="0">
                <a:solidFill>
                  <a:srgbClr val="C00000"/>
                </a:solidFill>
              </a:rPr>
              <a:t>presente roteiro de demonstração consiste</a:t>
            </a:r>
            <a:r>
              <a:rPr lang="pt-BR" sz="2000" i="0" dirty="0">
                <a:solidFill>
                  <a:srgbClr val="C00000"/>
                </a:solidFill>
              </a:rPr>
              <a:t> tem por objetivo ilustrar como, na REDE IBI são ativados </a:t>
            </a:r>
            <a:r>
              <a:rPr lang="pt-BR" sz="2000" i="0" strike="sngStrike" dirty="0">
                <a:solidFill>
                  <a:srgbClr val="C00000"/>
                </a:solidFill>
              </a:rPr>
              <a:t>em ativar</a:t>
            </a:r>
            <a:r>
              <a:rPr lang="pt-BR" sz="2000" i="0" dirty="0">
                <a:solidFill>
                  <a:srgbClr val="006FBA"/>
                </a:solidFill>
              </a:rPr>
              <a:t> uma série de vínculos</a:t>
            </a:r>
            <a:r>
              <a:rPr lang="pt-BR" sz="2000" i="0" dirty="0">
                <a:solidFill>
                  <a:srgbClr val="C00000"/>
                </a:solidFill>
              </a:rPr>
              <a:t>, que envolve a utilização de uma sequência de </a:t>
            </a:r>
            <a:r>
              <a:rPr lang="pt-BR" sz="2000" i="0" dirty="0" err="1">
                <a:solidFill>
                  <a:srgbClr val="C00000"/>
                </a:solidFill>
              </a:rPr>
              <a:t>URLs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i="0" strike="sngStrike" dirty="0">
                <a:solidFill>
                  <a:srgbClr val="C00000"/>
                </a:solidFill>
              </a:rPr>
              <a:t>(URL)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C00000"/>
                </a:solidFill>
              </a:rPr>
              <a:t>para que, desta </a:t>
            </a:r>
            <a:r>
              <a:rPr lang="pt-BR" sz="2000" i="0" strike="sngStrike" dirty="0">
                <a:solidFill>
                  <a:srgbClr val="C00000"/>
                </a:solidFill>
              </a:rPr>
              <a:t>de</a:t>
            </a:r>
            <a:r>
              <a:rPr lang="pt-BR" sz="2000" i="0" dirty="0">
                <a:solidFill>
                  <a:srgbClr val="006FBA"/>
                </a:solidFill>
              </a:rPr>
              <a:t> forma </a:t>
            </a:r>
            <a:r>
              <a:rPr lang="pt-BR" sz="2000" i="0" strike="sngStrike" dirty="0">
                <a:solidFill>
                  <a:srgbClr val="C00000"/>
                </a:solidFill>
              </a:rPr>
              <a:t> a </a:t>
            </a:r>
            <a:r>
              <a:rPr lang="pt-BR" sz="2000" i="0" dirty="0">
                <a:solidFill>
                  <a:srgbClr val="C00000"/>
                </a:solidFill>
              </a:rPr>
              <a:t> possa se de</a:t>
            </a:r>
            <a:r>
              <a:rPr lang="pt-BR" sz="2000" i="0" dirty="0">
                <a:solidFill>
                  <a:srgbClr val="006FBA"/>
                </a:solidFill>
              </a:rPr>
              <a:t>mostrar a </a:t>
            </a:r>
            <a:r>
              <a:rPr lang="pt-BR" sz="2000" b="1" i="0" dirty="0">
                <a:solidFill>
                  <a:srgbClr val="006FBA"/>
                </a:solidFill>
              </a:rPr>
              <a:t>importância</a:t>
            </a:r>
            <a:r>
              <a:rPr lang="pt-BR" sz="2000" i="0" dirty="0">
                <a:solidFill>
                  <a:srgbClr val="006FBA"/>
                </a:solidFill>
              </a:rPr>
              <a:t> dos vínculos persistentes </a:t>
            </a:r>
            <a:r>
              <a:rPr lang="pt-BR" sz="2000" i="0" dirty="0">
                <a:solidFill>
                  <a:srgbClr val="C00000"/>
                </a:solidFill>
              </a:rPr>
              <a:t>para que se possa ilustrar como se dá a </a:t>
            </a:r>
            <a:r>
              <a:rPr lang="pt-BR" sz="2000" i="0" strike="sngStrike" dirty="0">
                <a:solidFill>
                  <a:srgbClr val="C00000"/>
                </a:solidFill>
              </a:rPr>
              <a:t>na</a:t>
            </a:r>
            <a:r>
              <a:rPr lang="pt-BR" sz="2000" i="0" dirty="0">
                <a:solidFill>
                  <a:srgbClr val="006FBA"/>
                </a:solidFill>
              </a:rPr>
              <a:t> navegação entre ITENS DE INFORMAÇÃO e</a:t>
            </a:r>
            <a:r>
              <a:rPr lang="pt-BR" sz="2000" i="0" dirty="0">
                <a:solidFill>
                  <a:srgbClr val="C00000"/>
                </a:solidFill>
              </a:rPr>
              <a:t>, por decorrência, demonstrar, na prática,</a:t>
            </a:r>
            <a:r>
              <a:rPr lang="pt-BR" sz="2000" i="0" dirty="0">
                <a:solidFill>
                  <a:srgbClr val="006FBA"/>
                </a:solidFill>
              </a:rPr>
              <a:t> a </a:t>
            </a:r>
            <a:r>
              <a:rPr lang="pt-BR" sz="2000" b="1" i="0" dirty="0">
                <a:solidFill>
                  <a:srgbClr val="006FBA"/>
                </a:solidFill>
              </a:rPr>
              <a:t>simplicidade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i="0" strike="sngStrike" dirty="0">
                <a:solidFill>
                  <a:srgbClr val="C00000"/>
                </a:solidFill>
              </a:rPr>
              <a:t>do</a:t>
            </a:r>
            <a:r>
              <a:rPr lang="pt-BR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C00000"/>
                </a:solidFill>
              </a:rPr>
              <a:t>de </a:t>
            </a:r>
            <a:r>
              <a:rPr lang="pt-BR" sz="2000" i="0" dirty="0">
                <a:solidFill>
                  <a:srgbClr val="006FBA"/>
                </a:solidFill>
              </a:rPr>
              <a:t>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1834890" y="2930575"/>
            <a:ext cx="48073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 Geração de IBI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5220072" y="1713326"/>
            <a:ext cx="2880320" cy="1079557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 err="1">
                <a:solidFill>
                  <a:srgbClr val="006FBA"/>
                </a:solidFill>
              </a:rPr>
              <a:t>Geração</a:t>
            </a:r>
            <a:r>
              <a:rPr lang="en-US" sz="2000" i="0" dirty="0">
                <a:solidFill>
                  <a:srgbClr val="006FBA"/>
                </a:solidFill>
              </a:rPr>
              <a:t> de IBI </a:t>
            </a:r>
            <a:r>
              <a:rPr lang="en-US" sz="2000" i="0" dirty="0" err="1">
                <a:solidFill>
                  <a:srgbClr val="006FBA"/>
                </a:solidFill>
              </a:rPr>
              <a:t>pelo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DAB4473D-0403-4FFD-82D4-653ADA1AC725}"/>
              </a:ext>
            </a:extLst>
          </p:cNvPr>
          <p:cNvGrpSpPr/>
          <p:nvPr/>
        </p:nvGrpSpPr>
        <p:grpSpPr>
          <a:xfrm>
            <a:off x="4203402" y="2741290"/>
            <a:ext cx="737196" cy="1047750"/>
            <a:chOff x="6870897" y="2261007"/>
            <a:chExt cx="737196" cy="1047750"/>
          </a:xfrm>
        </p:grpSpPr>
        <p:sp>
          <p:nvSpPr>
            <p:cNvPr id="11" name="Cubo 10">
              <a:extLst>
                <a:ext uri="{FF2B5EF4-FFF2-40B4-BE49-F238E27FC236}">
                  <a16:creationId xmlns:a16="http://schemas.microsoft.com/office/drawing/2014/main" id="{64ECFDC6-E8A5-44DA-A2F4-DC21433E4E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6256" y="2261007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16957B5A-D9AD-4F48-8C3F-ABBEB259497C}"/>
                </a:ext>
              </a:extLst>
            </p:cNvPr>
            <p:cNvSpPr txBox="1"/>
            <p:nvPr/>
          </p:nvSpPr>
          <p:spPr>
            <a:xfrm>
              <a:off x="6870897" y="2588677"/>
              <a:ext cx="51261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03EF912-1933-4796-B6BC-6511DB4951D8}"/>
              </a:ext>
            </a:extLst>
          </p:cNvPr>
          <p:cNvGrpSpPr/>
          <p:nvPr/>
        </p:nvGrpSpPr>
        <p:grpSpPr>
          <a:xfrm>
            <a:off x="4200203" y="4757514"/>
            <a:ext cx="731837" cy="1047750"/>
            <a:chOff x="4200203" y="4071414"/>
            <a:chExt cx="731837" cy="1047750"/>
          </a:xfrm>
        </p:grpSpPr>
        <p:sp>
          <p:nvSpPr>
            <p:cNvPr id="13" name="Cubo 12">
              <a:extLst>
                <a:ext uri="{FF2B5EF4-FFF2-40B4-BE49-F238E27FC236}">
                  <a16:creationId xmlns:a16="http://schemas.microsoft.com/office/drawing/2014/main" id="{49EDEE38-621A-4D0F-9CFA-298F997E2B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00203" y="4071414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FB11D156-10FC-4111-87A3-E8779FC35B7F}"/>
                </a:ext>
              </a:extLst>
            </p:cNvPr>
            <p:cNvSpPr txBox="1"/>
            <p:nvPr/>
          </p:nvSpPr>
          <p:spPr>
            <a:xfrm>
              <a:off x="4200203" y="4399084"/>
              <a:ext cx="37179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903FA17-2B75-46ED-BA18-531BB66B5751}"/>
              </a:ext>
            </a:extLst>
          </p:cNvPr>
          <p:cNvSpPr/>
          <p:nvPr/>
        </p:nvSpPr>
        <p:spPr bwMode="auto">
          <a:xfrm>
            <a:off x="1048967" y="3557088"/>
            <a:ext cx="2880320" cy="1079557"/>
          </a:xfrm>
          <a:prstGeom prst="wedgeRoundRectCallout">
            <a:avLst>
              <a:gd name="adj1" fmla="val 42043"/>
              <a:gd name="adj2" fmla="val 77124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 err="1">
                <a:solidFill>
                  <a:srgbClr val="006FBA"/>
                </a:solidFill>
              </a:rPr>
              <a:t>Geração</a:t>
            </a:r>
            <a:r>
              <a:rPr lang="en-US" sz="2000" i="0" dirty="0">
                <a:solidFill>
                  <a:srgbClr val="006FBA"/>
                </a:solidFill>
              </a:rPr>
              <a:t> de IBI </a:t>
            </a:r>
            <a:r>
              <a:rPr lang="en-US" sz="2000" i="0" dirty="0" err="1">
                <a:solidFill>
                  <a:srgbClr val="006FBA"/>
                </a:solidFill>
              </a:rPr>
              <a:t>pelo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pt-BR" sz="2000" i="0" dirty="0">
                <a:solidFill>
                  <a:srgbClr val="006FBA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521059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4788024" y="1844824"/>
            <a:ext cx="2016224" cy="432000"/>
          </a:xfrm>
          <a:prstGeom prst="wedgeRoundRectCallout">
            <a:avLst>
              <a:gd name="adj1" fmla="val -46558"/>
              <a:gd name="adj2" fmla="val 156835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>
                <a:solidFill>
                  <a:srgbClr val="006FBA"/>
                </a:solidFill>
              </a:rPr>
              <a:t>O </a:t>
            </a:r>
            <a:r>
              <a:rPr lang="en-US" sz="2000" i="0" dirty="0">
                <a:solidFill>
                  <a:srgbClr val="0070C0"/>
                </a:solidFill>
              </a:rPr>
              <a:t>ARQUIVO</a:t>
            </a:r>
            <a:r>
              <a:rPr lang="en-US" sz="2000" i="0" dirty="0">
                <a:solidFill>
                  <a:srgbClr val="006FBA"/>
                </a:solidFill>
              </a:rPr>
              <a:t> …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5940152" y="4581176"/>
            <a:ext cx="2016224" cy="432000"/>
          </a:xfrm>
          <a:prstGeom prst="wedgeRoundRectCallout">
            <a:avLst>
              <a:gd name="adj1" fmla="val -67968"/>
              <a:gd name="adj2" fmla="val -209990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i="0" dirty="0">
                <a:solidFill>
                  <a:srgbClr val="006FBA"/>
                </a:solidFill>
              </a:rPr>
              <a:t>… </a:t>
            </a:r>
            <a:r>
              <a:rPr lang="en-US" sz="2000" i="0" dirty="0" err="1">
                <a:solidFill>
                  <a:srgbClr val="006FBA"/>
                </a:solidFill>
              </a:rPr>
              <a:t>gerou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b="1" i="0" dirty="0">
                <a:solidFill>
                  <a:srgbClr val="006FBA"/>
                </a:solidFill>
              </a:rPr>
              <a:t>2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b="1" i="0" dirty="0">
                <a:solidFill>
                  <a:srgbClr val="0070C0"/>
                </a:solidFill>
              </a:rPr>
              <a:t>IBIs</a:t>
            </a:r>
            <a:endParaRPr lang="pt-BR" sz="2000" b="1" i="0" dirty="0">
              <a:solidFill>
                <a:srgbClr val="0070C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1189A75A-E3B5-4D7A-845B-AE2BCD22F3CD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</a:t>
            </a:r>
            <a:r>
              <a:rPr lang="pt-BR" sz="2000" b="1" i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395536" y="4720666"/>
            <a:ext cx="3528392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Não há cadastre próprio de prefixo. Os prefixos são simplesmente herdados da Internet. 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FBA1528F-B9B9-49B7-A434-8A06037596F9}"/>
              </a:ext>
            </a:extLst>
          </p:cNvPr>
          <p:cNvSpPr/>
          <p:nvPr/>
        </p:nvSpPr>
        <p:spPr bwMode="auto">
          <a:xfrm>
            <a:off x="5184068" y="5191042"/>
            <a:ext cx="3528392" cy="1209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CC00CC"/>
                </a:solidFill>
              </a:rPr>
              <a:t>A versão ‘rep’ serve para organizar de forma padrão o armazenamento dos ITENS DE INFORMAÇÃO em sistema de arquivos.  </a:t>
            </a: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3327375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2010/02.09.18.47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2013696" y="4407495"/>
            <a:ext cx="51166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9C34BF2A-0F57-4E08-9ECD-80AE88C41461}"/>
              </a:ext>
            </a:extLst>
          </p:cNvPr>
          <p:cNvSpPr/>
          <p:nvPr/>
        </p:nvSpPr>
        <p:spPr bwMode="auto">
          <a:xfrm>
            <a:off x="179512" y="1976326"/>
            <a:ext cx="8879776" cy="792088"/>
          </a:xfrm>
          <a:prstGeom prst="wedgeRoundRectCallout">
            <a:avLst>
              <a:gd name="adj1" fmla="val -37701"/>
              <a:gd name="adj2" fmla="val 103852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6FBA"/>
                </a:solidFill>
              </a:rPr>
              <a:t>Ambos</a:t>
            </a:r>
            <a:r>
              <a:rPr lang="en-US" sz="2000" i="0" dirty="0">
                <a:solidFill>
                  <a:srgbClr val="006FBA"/>
                </a:solidFill>
              </a:rPr>
              <a:t> URL</a:t>
            </a:r>
            <a:r>
              <a:rPr lang="en-US" sz="2000" i="0" dirty="0">
                <a:solidFill>
                  <a:srgbClr val="C00000"/>
                </a:solidFill>
              </a:rPr>
              <a:t>s, </a:t>
            </a:r>
            <a:r>
              <a:rPr lang="en-US" sz="2000" i="0" dirty="0" err="1">
                <a:solidFill>
                  <a:srgbClr val="C00000"/>
                </a:solidFill>
              </a:rPr>
              <a:t>abaixo</a:t>
            </a:r>
            <a:r>
              <a:rPr lang="en-US" sz="2000" i="0" dirty="0">
                <a:solidFill>
                  <a:srgbClr val="C00000"/>
                </a:solidFill>
              </a:rPr>
              <a:t>,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i="0" dirty="0" err="1">
                <a:solidFill>
                  <a:srgbClr val="006FBA"/>
                </a:solidFill>
              </a:rPr>
              <a:t>retornam</a:t>
            </a:r>
            <a:r>
              <a:rPr lang="en-US" sz="2000" i="0" dirty="0">
                <a:solidFill>
                  <a:srgbClr val="006FBA"/>
                </a:solidFill>
              </a:rPr>
              <a:t> </a:t>
            </a:r>
            <a:r>
              <a:rPr lang="en-US" sz="2000" i="0" dirty="0" err="1">
                <a:solidFill>
                  <a:srgbClr val="006FBA"/>
                </a:solidFill>
              </a:rPr>
              <a:t>os</a:t>
            </a:r>
            <a:r>
              <a:rPr lang="en-US" sz="2000" i="0" dirty="0">
                <a:solidFill>
                  <a:srgbClr val="006FBA"/>
                </a:solidFill>
              </a:rPr>
              <a:t> dados do </a:t>
            </a:r>
            <a:r>
              <a:rPr lang="en-US" sz="2000" b="1" i="0" dirty="0" err="1">
                <a:solidFill>
                  <a:srgbClr val="006FBA"/>
                </a:solidFill>
              </a:rPr>
              <a:t>mesmo</a:t>
            </a:r>
            <a:r>
              <a:rPr lang="en-US" sz="2000" i="0" dirty="0">
                <a:solidFill>
                  <a:srgbClr val="006FBA"/>
                </a:solidFill>
              </a:rPr>
              <a:t> Item de </a:t>
            </a:r>
            <a:r>
              <a:rPr lang="en-US" sz="2000" i="0" dirty="0" err="1">
                <a:solidFill>
                  <a:srgbClr val="006FBA"/>
                </a:solidFill>
              </a:rPr>
              <a:t>Informação</a:t>
            </a:r>
            <a:r>
              <a:rPr lang="en-US" sz="2000" i="0" dirty="0">
                <a:solidFill>
                  <a:srgbClr val="C00000"/>
                </a:solidFill>
              </a:rPr>
              <a:t>: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IBI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(4/4)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CCFF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83524" y="3025764"/>
            <a:ext cx="483627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C00000"/>
                </a:solidFill>
              </a:rPr>
              <a:t>4. 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70C0"/>
                </a:solidFill>
              </a:rPr>
              <a:t>Possue</a:t>
            </a:r>
            <a:r>
              <a:rPr lang="pt-BR" sz="2400" i="0" dirty="0">
                <a:solidFill>
                  <a:srgbClr val="0070C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569782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360791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559986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583361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00700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35860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583361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12776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31882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874767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852936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592127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08268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21734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13575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556792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293665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04569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43257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1639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583184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285146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464150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594993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1988840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286437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588120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26958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20882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36884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25025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45389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33205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37864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39308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29498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063300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25865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30686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772816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(2/2)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Resolve a preservação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Não há cadastre próprio 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A reutilização de prefixo 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Não há indexação das </a:t>
            </a:r>
            <a:r>
              <a:rPr lang="pt-BR" sz="2400" i="0" dirty="0" err="1">
                <a:solidFill>
                  <a:srgbClr val="0070C0"/>
                </a:solidFill>
              </a:rPr>
              <a:t>URLs</a:t>
            </a:r>
            <a:r>
              <a:rPr lang="pt-BR" sz="2400" i="0" dirty="0">
                <a:solidFill>
                  <a:srgbClr val="0070C0"/>
                </a:solidFill>
              </a:rPr>
              <a:t> por </a:t>
            </a:r>
            <a:r>
              <a:rPr lang="pt-BR" sz="2400" i="0" dirty="0" err="1">
                <a:solidFill>
                  <a:srgbClr val="0070C0"/>
                </a:solidFill>
              </a:rPr>
              <a:t>IBIs</a:t>
            </a:r>
            <a:r>
              <a:rPr lang="pt-BR" sz="2400" i="0" dirty="0">
                <a:solidFill>
                  <a:srgbClr val="0070C0"/>
                </a:solidFill>
              </a:rPr>
              <a:t> fora dos ARQUIVOS;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70C0"/>
                </a:solidFill>
              </a:rPr>
              <a:t>Não há latência em decorrência de uma troca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strike="sngStrike" dirty="0">
                <a:solidFill>
                  <a:srgbClr val="C00000"/>
                </a:solidFill>
              </a:rPr>
              <a:t>Algumas</a:t>
            </a:r>
            <a:r>
              <a:rPr lang="pt-BR" sz="2000" b="1" i="0" dirty="0">
                <a:solidFill>
                  <a:srgbClr val="006FBA"/>
                </a:solidFill>
              </a:rPr>
              <a:t> </a:t>
            </a:r>
            <a:r>
              <a:rPr lang="pt-BR" sz="2000" b="1" i="0" dirty="0">
                <a:solidFill>
                  <a:srgbClr val="C00000"/>
                </a:solidFill>
              </a:rPr>
              <a:t>D</a:t>
            </a:r>
            <a:r>
              <a:rPr lang="pt-BR" sz="2000" b="1" i="0" dirty="0">
                <a:solidFill>
                  <a:srgbClr val="006FBA"/>
                </a:solidFill>
              </a:rPr>
              <a:t>efinições </a:t>
            </a:r>
            <a:r>
              <a:rPr lang="pt-BR" sz="2000" b="1" i="0" dirty="0">
                <a:solidFill>
                  <a:srgbClr val="C00000"/>
                </a:solidFill>
              </a:rPr>
              <a:t>de Importância</a:t>
            </a: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589569"/>
              </p:ext>
            </p:extLst>
          </p:nvPr>
        </p:nvGraphicFramePr>
        <p:xfrm>
          <a:off x="575556" y="1916832"/>
          <a:ext cx="7992888" cy="417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b="1" i="0" kern="1200" noProof="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endParaRPr lang="pt-B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-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file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6FBA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6FBA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web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C00000"/>
                  </a:solidFill>
                </a:rPr>
                <a:t>   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C00000"/>
                  </a:solidFill>
                </a:rPr>
                <a:t>   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C00000"/>
                  </a:solidFill>
                  <a:cs typeface="Arial" charset="0"/>
                </a:rPr>
                <a:t>   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C00000"/>
                  </a:solidFill>
                  <a:cs typeface="Arial" charset="0"/>
                </a:rPr>
                <a:t>   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376628" y="2162820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C00000"/>
                    </a:solidFill>
                  </a:rPr>
                  <a:t>Sequência dos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Conteúdo</a:t>
                </a:r>
                <a:r>
                  <a:rPr lang="pt-BR" sz="2400" b="1" i="0" dirty="0">
                    <a:solidFill>
                      <a:srgbClr val="C00000"/>
                    </a:solidFill>
                  </a:rPr>
                  <a:t>s Apresentados</a:t>
                </a:r>
                <a:endParaRPr lang="pt-BR" sz="2400" b="1" i="0" dirty="0">
                  <a:solidFill>
                    <a:srgbClr val="B0E0FE"/>
                  </a:solidFill>
                </a:endParaRP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624105" y="2892327"/>
            <a:ext cx="5642567" cy="7075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 Navegação segura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5901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vínculo corrompido (derivação de conteúdo)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519156" y="1772816"/>
            <a:ext cx="7992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/sala-de-imprensa/clipping-de-c-t/item/729-clipping-ibict-quarta-feira-13-11-2019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251520" y="2904248"/>
            <a:ext cx="8624844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3C1081F3-F0C9-4618-BF88-68E3D5E8E921}"/>
              </a:ext>
            </a:extLst>
          </p:cNvPr>
          <p:cNvSpPr/>
          <p:nvPr/>
        </p:nvSpPr>
        <p:spPr bwMode="auto">
          <a:xfrm>
            <a:off x="5647840" y="5121876"/>
            <a:ext cx="2452552" cy="427614"/>
          </a:xfrm>
          <a:prstGeom prst="wedgeRoundRectCallout">
            <a:avLst>
              <a:gd name="adj1" fmla="val -86341"/>
              <a:gd name="adj2" fmla="val 27261"/>
              <a:gd name="adj3" fmla="val 16667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6FBA"/>
                </a:solidFill>
              </a:rPr>
              <a:t>Redirecionamento</a:t>
            </a:r>
            <a:endParaRPr lang="pt-BR" sz="2000" b="1" i="0" dirty="0">
              <a:solidFill>
                <a:srgbClr val="006FBA"/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5943E08-C87C-4678-830E-CC83BDDEE887}"/>
              </a:ext>
            </a:extLst>
          </p:cNvPr>
          <p:cNvSpPr txBox="1"/>
          <p:nvPr/>
        </p:nvSpPr>
        <p:spPr>
          <a:xfrm>
            <a:off x="2051720" y="56853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0BB892D0-3384-47D8-A153-9DE011D1FF9F}"/>
              </a:ext>
            </a:extLst>
          </p:cNvPr>
          <p:cNvSpPr/>
          <p:nvPr/>
        </p:nvSpPr>
        <p:spPr bwMode="auto">
          <a:xfrm>
            <a:off x="4067944" y="5208504"/>
            <a:ext cx="504056" cy="427614"/>
          </a:xfrm>
          <a:prstGeom prst="downArrow">
            <a:avLst/>
          </a:prstGeom>
          <a:noFill/>
          <a:ln w="15875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 da derivação de conteúdo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943708" y="2103239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</a:rPr>
              <a:t>O portal do MCTI está em migração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3140968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No processo de migração foi implementado 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177387"/>
              </p:ext>
            </p:extLst>
          </p:nvPr>
        </p:nvGraphicFramePr>
        <p:xfrm>
          <a:off x="863588" y="4293095"/>
          <a:ext cx="7416824" cy="9861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525971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460227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para consertar o vínculo na página do IBICT 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219853" y="1700808"/>
            <a:ext cx="6704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70C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implementada também uma:</a:t>
            </a:r>
            <a:endParaRPr lang="pt-BR" sz="2400" i="0" dirty="0">
              <a:solidFill>
                <a:srgbClr val="0070C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598959"/>
              </p:ext>
            </p:extLst>
          </p:nvPr>
        </p:nvGraphicFramePr>
        <p:xfrm>
          <a:off x="1378696" y="2204864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Necessária a t</a:t>
                      </a:r>
                      <a:r>
                        <a:rPr lang="pt-BR" sz="2000" i="0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roca de nome de </a:t>
                      </a:r>
                      <a:r>
                        <a:rPr lang="pt-BR" sz="2000" i="0" strike="sngStrike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domínio</a:t>
                      </a:r>
                      <a:r>
                        <a:rPr lang="pt-BR" sz="2000" i="0" strike="noStrike" kern="12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2000" i="0" strike="noStrike" kern="1200" dirty="0" err="1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DOMÍNIO</a:t>
                      </a:r>
                      <a:endParaRPr lang="pt-BR" sz="2000" i="0" strike="noStrike" kern="12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167829" y="3266984"/>
            <a:ext cx="8695799" cy="399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C00000"/>
                </a:solidFill>
              </a:rPr>
              <a:t>Para consertar o vínculo</a:t>
            </a:r>
            <a:r>
              <a:rPr lang="pt-BR" sz="2000" i="0" dirty="0">
                <a:solidFill>
                  <a:srgbClr val="0070C0"/>
                </a:solidFill>
              </a:rPr>
              <a:t>, teria que trocar </a:t>
            </a:r>
            <a:r>
              <a:rPr lang="pt-BR" sz="2000" i="0" dirty="0">
                <a:solidFill>
                  <a:srgbClr val="C00000"/>
                </a:solidFill>
              </a:rPr>
              <a:t>a URL </a:t>
            </a:r>
            <a:r>
              <a:rPr lang="pt-BR" sz="2000" i="0" dirty="0">
                <a:solidFill>
                  <a:srgbClr val="0070C0"/>
                </a:solidFill>
              </a:rPr>
              <a:t>na página do IBICT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C0000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203178" y="3797638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203178" y="5301208"/>
            <a:ext cx="8624844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871294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3198455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4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400" i="0" dirty="0">
              <a:solidFill>
                <a:srgbClr val="0070C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rgbClr val="0070C0"/>
                </a:solidFill>
              </a:rPr>
              <a:t>indability, </a:t>
            </a:r>
            <a:r>
              <a:rPr lang="en-US" sz="2400" b="1" dirty="0">
                <a:solidFill>
                  <a:srgbClr val="0070C0"/>
                </a:solidFill>
              </a:rPr>
              <a:t>A</a:t>
            </a:r>
            <a:r>
              <a:rPr lang="en-US" sz="2400" dirty="0">
                <a:solidFill>
                  <a:srgbClr val="0070C0"/>
                </a:solidFill>
              </a:rPr>
              <a:t>ccessibility, </a:t>
            </a:r>
            <a:r>
              <a:rPr lang="en-US" sz="2400" b="1" dirty="0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nteroperability, and </a:t>
            </a:r>
            <a:r>
              <a:rPr lang="en-US" sz="2400" b="1" dirty="0">
                <a:solidFill>
                  <a:srgbClr val="0070C0"/>
                </a:solidFill>
              </a:rPr>
              <a:t>R</a:t>
            </a:r>
            <a:r>
              <a:rPr lang="en-US" sz="2400" dirty="0">
                <a:solidFill>
                  <a:srgbClr val="0070C0"/>
                </a:solidFill>
              </a:rPr>
              <a:t>euse</a:t>
            </a:r>
            <a:endParaRPr lang="en-US" sz="2400" i="0" dirty="0">
              <a:solidFill>
                <a:srgbClr val="0070C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Acessibilidade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Interoperabilidade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70C0"/>
                </a:solidFill>
              </a:rPr>
              <a:t>Reutilizabilidade</a:t>
            </a:r>
            <a:endParaRPr lang="en-US" sz="2000" i="0" dirty="0">
              <a:solidFill>
                <a:srgbClr val="0070C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</a:t>
            </a:r>
            <a:endParaRPr lang="pt-BR" sz="2000" i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890374" y="1687106"/>
            <a:ext cx="736325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</a:p>
          <a:p>
            <a:pPr algn="ctr"/>
            <a:r>
              <a:rPr lang="pt-BR" sz="1600" dirty="0">
                <a:solidFill>
                  <a:srgbClr val="C00000"/>
                </a:solidFill>
              </a:rPr>
              <a:t>&lt;</a:t>
            </a:r>
            <a:r>
              <a:rPr lang="pt-BR" sz="1600" dirty="0" err="1">
                <a:solidFill>
                  <a:srgbClr val="C00000"/>
                </a:solidFill>
              </a:rPr>
              <a:t>Banon</a:t>
            </a:r>
            <a:r>
              <a:rPr lang="pt-BR" sz="1600" dirty="0">
                <a:solidFill>
                  <a:srgbClr val="C00000"/>
                </a:solidFill>
              </a:rPr>
              <a:t>, seria bom incluir uma breve definição que justifique a essência do que é o princípio, talvez, trazendo o “</a:t>
            </a:r>
            <a:r>
              <a:rPr lang="pt-BR" sz="1600" dirty="0" err="1">
                <a:solidFill>
                  <a:srgbClr val="C00000"/>
                </a:solidFill>
              </a:rPr>
              <a:t>Findability</a:t>
            </a:r>
            <a:r>
              <a:rPr lang="pt-BR" sz="1600" dirty="0">
                <a:solidFill>
                  <a:srgbClr val="C00000"/>
                </a:solidFill>
              </a:rPr>
              <a:t>, etc. e sua tradução” para cá&gt;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2123728" y="5392544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0" dirty="0">
                <a:solidFill>
                  <a:srgbClr val="0070C0"/>
                </a:solidFill>
              </a:rPr>
              <a:t>F1. </a:t>
            </a:r>
            <a:r>
              <a:rPr lang="en-US" sz="1600" i="0" dirty="0" err="1">
                <a:solidFill>
                  <a:srgbClr val="0070C0"/>
                </a:solidFill>
              </a:rPr>
              <a:t>Aos</a:t>
            </a:r>
            <a:r>
              <a:rPr lang="en-US" sz="1600" i="0" dirty="0">
                <a:solidFill>
                  <a:srgbClr val="0070C0"/>
                </a:solidFill>
              </a:rPr>
              <a:t> dados </a:t>
            </a:r>
            <a:r>
              <a:rPr lang="en-US" sz="1600" i="0" dirty="0" err="1">
                <a:solidFill>
                  <a:srgbClr val="0070C0"/>
                </a:solidFill>
              </a:rPr>
              <a:t>são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atribuidos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i="0" dirty="0" err="1">
                <a:solidFill>
                  <a:srgbClr val="0070C0"/>
                </a:solidFill>
              </a:rPr>
              <a:t>identificador</a:t>
            </a:r>
            <a:r>
              <a:rPr lang="en-US" sz="1600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persistente</a:t>
            </a:r>
            <a:r>
              <a:rPr lang="en-US" sz="1600" i="0" dirty="0">
                <a:solidFill>
                  <a:srgbClr val="0070C0"/>
                </a:solidFill>
              </a:rPr>
              <a:t> e </a:t>
            </a:r>
            <a:r>
              <a:rPr lang="en-US" sz="1600" b="1" i="0" dirty="0" err="1">
                <a:solidFill>
                  <a:srgbClr val="0070C0"/>
                </a:solidFill>
              </a:rPr>
              <a:t>globalmente</a:t>
            </a:r>
            <a:r>
              <a:rPr lang="en-US" sz="1600" b="1" i="0" dirty="0">
                <a:solidFill>
                  <a:srgbClr val="0070C0"/>
                </a:solidFill>
              </a:rPr>
              <a:t> </a:t>
            </a:r>
            <a:r>
              <a:rPr lang="en-US" sz="1600" b="1" i="0" dirty="0" err="1">
                <a:solidFill>
                  <a:srgbClr val="0070C0"/>
                </a:solidFill>
              </a:rPr>
              <a:t>único</a:t>
            </a:r>
            <a:endParaRPr lang="en-US" sz="1600" b="1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65887</TotalTime>
  <Words>2277</Words>
  <Application>Microsoft Office PowerPoint</Application>
  <PresentationFormat>Apresentação na tela (4:3)</PresentationFormat>
  <Paragraphs>382</Paragraphs>
  <Slides>29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8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1662</cp:revision>
  <dcterms:created xsi:type="dcterms:W3CDTF">2004-05-13T13:32:28Z</dcterms:created>
  <dcterms:modified xsi:type="dcterms:W3CDTF">2021-04-12T03:35:11Z</dcterms:modified>
</cp:coreProperties>
</file>