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587" r:id="rId22"/>
    <p:sldId id="603" r:id="rId23"/>
    <p:sldId id="589" r:id="rId24"/>
    <p:sldId id="631" r:id="rId25"/>
    <p:sldId id="592" r:id="rId26"/>
    <p:sldId id="634" r:id="rId27"/>
    <p:sldId id="613" r:id="rId28"/>
    <p:sldId id="633" r:id="rId29"/>
    <p:sldId id="546" r:id="rId3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CC00CC"/>
    <a:srgbClr val="CCECFF"/>
    <a:srgbClr val="0070C0"/>
    <a:srgbClr val="CCCC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março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39071"/>
            <a:ext cx="7780943" cy="1594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2400" b="1" i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74536" y="2478375"/>
            <a:ext cx="799492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Prover os </a:t>
            </a:r>
            <a:r>
              <a:rPr lang="pt-BR" sz="2000" i="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70C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Indexação</a:t>
            </a:r>
            <a:r>
              <a:rPr lang="pt-BR" sz="2000" i="0" dirty="0">
                <a:solidFill>
                  <a:srgbClr val="0070C0"/>
                </a:solidFill>
              </a:rPr>
              <a:t> de todos os Identificadores atribuindo a cada um deles a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Contar com um </a:t>
            </a:r>
            <a:r>
              <a:rPr lang="pt-BR" sz="2000" i="0" u="sng" dirty="0">
                <a:solidFill>
                  <a:srgbClr val="0070C0"/>
                </a:solidFill>
              </a:rPr>
              <a:t>RESOLVEDOR</a:t>
            </a:r>
            <a:r>
              <a:rPr lang="pt-BR" sz="2000" i="0" dirty="0">
                <a:solidFill>
                  <a:srgbClr val="0070C0"/>
                </a:solidFill>
              </a:rPr>
              <a:t> de identificador que retorna ao USUÁRIO as </a:t>
            </a:r>
            <a:r>
              <a:rPr lang="pt-BR" sz="2000" b="1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0244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8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C0000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618345"/>
            <a:ext cx="7482812" cy="3474951"/>
            <a:chOff x="768019" y="2330313"/>
            <a:chExt cx="7482812" cy="3474951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330313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331414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844566" y="178501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indexação dinâmica,  os ARQUIVOS mantêm atualizado as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772816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O sistema de resolução promove um redirecionamento de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endParaRPr lang="pt-BR" sz="2000" i="0" dirty="0">
              <a:solidFill>
                <a:srgbClr val="0070C0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2286000" y="493483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84659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467544" y="2276872"/>
            <a:ext cx="1944606" cy="480641"/>
          </a:xfrm>
          <a:prstGeom prst="wedgeRoundRectCallout">
            <a:avLst>
              <a:gd name="adj1" fmla="val 41753"/>
              <a:gd name="adj2" fmla="val 9846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467544" y="5775849"/>
            <a:ext cx="3829744" cy="461665"/>
          </a:xfrm>
          <a:prstGeom prst="wedgeRoundRectCallout">
            <a:avLst>
              <a:gd name="adj1" fmla="val 36392"/>
              <a:gd name="adj2" fmla="val -9832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atualizada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CA5478F9-1F45-4900-B7F1-D9118B70B369}"/>
              </a:ext>
            </a:extLst>
          </p:cNvPr>
          <p:cNvSpPr/>
          <p:nvPr/>
        </p:nvSpPr>
        <p:spPr bwMode="auto">
          <a:xfrm>
            <a:off x="844566" y="3922777"/>
            <a:ext cx="2415174" cy="427614"/>
          </a:xfrm>
          <a:prstGeom prst="wedgeRoundRectCallout">
            <a:avLst>
              <a:gd name="adj1" fmla="val 76576"/>
              <a:gd name="adj2" fmla="val 2946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9498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49530"/>
              </p:ext>
            </p:extLst>
          </p:nvPr>
        </p:nvGraphicFramePr>
        <p:xfrm>
          <a:off x="6228000" y="3644140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490351"/>
            <a:ext cx="631439" cy="724449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214729"/>
            <a:ext cx="4062211" cy="2111701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400038" y="3754830"/>
            <a:ext cx="343924" cy="331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392165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614956" y="2924944"/>
            <a:ext cx="56663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6" name="Texto explicativo retangular com cantos arredondados 36">
            <a:extLst>
              <a:ext uri="{FF2B5EF4-FFF2-40B4-BE49-F238E27FC236}">
                <a16:creationId xmlns:a16="http://schemas.microsoft.com/office/drawing/2014/main" id="{0C8B4987-8F62-4C64-BADA-586D7FE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98890"/>
            <a:ext cx="3926219" cy="648072"/>
          </a:xfrm>
          <a:prstGeom prst="wedgeRoundRectCallout">
            <a:avLst>
              <a:gd name="adj1" fmla="val 29635"/>
              <a:gd name="adj2" fmla="val 12168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>
                <a:solidFill>
                  <a:srgbClr val="000080"/>
                </a:solidFill>
                <a:latin typeface="Calibri"/>
              </a:rPr>
              <a:t>Não há indexação fora dos ARQUIVOS	</a:t>
            </a:r>
            <a:endParaRPr lang="pt-BR" sz="1800" b="1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988840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822079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486752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3011849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616994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179512" y="5090244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i="0" dirty="0">
              <a:solidFill>
                <a:srgbClr val="0070C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216352" y="5675633"/>
            <a:ext cx="2246120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i="0" dirty="0">
                <a:solidFill>
                  <a:srgbClr val="006FBA"/>
                </a:solidFill>
              </a:rPr>
              <a:t>do ITEM DE INFORMAÇÃO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i="0" dirty="0">
                <a:solidFill>
                  <a:srgbClr val="006FBA"/>
                </a:solidFill>
              </a:rPr>
              <a:t>do ITEM DE INFORMAÇÃO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O navegador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46795" y="3544267"/>
            <a:ext cx="4819432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7182363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70C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6464895" y="3020763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6660233" y="5015670"/>
            <a:ext cx="2214296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indexação das </a:t>
            </a:r>
            <a:r>
              <a:rPr lang="pt-BR" i="0" dirty="0" err="1">
                <a:solidFill>
                  <a:srgbClr val="CC00CC"/>
                </a:solidFill>
              </a:rPr>
              <a:t>URLs</a:t>
            </a:r>
            <a:r>
              <a:rPr lang="pt-BR" i="0" dirty="0">
                <a:solidFill>
                  <a:srgbClr val="CC00CC"/>
                </a:solidFill>
              </a:rPr>
              <a:t> por </a:t>
            </a:r>
            <a:r>
              <a:rPr lang="pt-BR" i="0" dirty="0" err="1">
                <a:solidFill>
                  <a:srgbClr val="CC00CC"/>
                </a:solidFill>
              </a:rPr>
              <a:t>IBIs</a:t>
            </a:r>
            <a:r>
              <a:rPr lang="pt-BR" i="0" dirty="0">
                <a:solidFill>
                  <a:srgbClr val="CC00CC"/>
                </a:solidFill>
              </a:rPr>
              <a:t> fora dos ARQUIVOS.</a:t>
            </a: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916832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7236296" y="2274759"/>
              <a:ext cx="1008112" cy="601905"/>
            </a:xfrm>
            <a:prstGeom prst="wedgeRoundRectCallout">
              <a:avLst>
                <a:gd name="adj1" fmla="val -138603"/>
                <a:gd name="adj2" fmla="val 117152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IBI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6464895" y="3020763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A REDE IBI é uma Rede de Informação que dá suporte de </a:t>
            </a:r>
            <a:r>
              <a:rPr lang="pt-BR" sz="2000" i="0" dirty="0">
                <a:solidFill>
                  <a:srgbClr val="C00000"/>
                </a:solidFill>
              </a:rPr>
              <a:t>atribuição de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b="1" i="0" dirty="0">
                <a:solidFill>
                  <a:srgbClr val="006FBA"/>
                </a:solidFill>
              </a:rPr>
              <a:t>identificação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strike="sngStrike" dirty="0">
                <a:solidFill>
                  <a:srgbClr val="C00000"/>
                </a:solidFill>
              </a:rPr>
              <a:t>dos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C00000"/>
                </a:solidFill>
              </a:rPr>
              <a:t>para </a:t>
            </a:r>
            <a:r>
              <a:rPr lang="pt-BR" sz="2000" i="0" dirty="0">
                <a:solidFill>
                  <a:srgbClr val="006FBA"/>
                </a:solidFill>
              </a:rPr>
              <a:t>ITENS DE INFORMAÇÃO a ela associados, </a:t>
            </a:r>
            <a:r>
              <a:rPr lang="pt-BR" sz="2000" i="0" dirty="0">
                <a:solidFill>
                  <a:srgbClr val="C00000"/>
                </a:solidFill>
              </a:rPr>
              <a:t>assim como para a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strike="sngStrike" dirty="0">
                <a:solidFill>
                  <a:srgbClr val="C00000"/>
                </a:solidFill>
              </a:rPr>
              <a:t>e de</a:t>
            </a:r>
            <a:r>
              <a:rPr lang="pt-BR" sz="2000" i="0" dirty="0">
                <a:solidFill>
                  <a:srgbClr val="006FBA"/>
                </a:solidFill>
              </a:rPr>
              <a:t> localização </a:t>
            </a:r>
            <a:r>
              <a:rPr lang="pt-BR" sz="2000" i="0" strike="sngStrike" dirty="0">
                <a:solidFill>
                  <a:srgbClr val="C00000"/>
                </a:solidFill>
              </a:rPr>
              <a:t>destes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C00000"/>
                </a:solidFill>
              </a:rPr>
              <a:t>de tais itens</a:t>
            </a:r>
            <a:r>
              <a:rPr lang="pt-BR" sz="2000" i="0" dirty="0">
                <a:solidFill>
                  <a:srgbClr val="006FBA"/>
                </a:solidFill>
              </a:rPr>
              <a:t> por meio da </a:t>
            </a:r>
            <a:r>
              <a:rPr lang="pt-BR" sz="2000" b="1" i="0" dirty="0">
                <a:solidFill>
                  <a:srgbClr val="006FBA"/>
                </a:solidFill>
              </a:rPr>
              <a:t>resolução</a:t>
            </a:r>
            <a:r>
              <a:rPr lang="pt-BR" sz="2000" i="0" dirty="0">
                <a:solidFill>
                  <a:srgbClr val="006FBA"/>
                </a:solidFill>
              </a:rPr>
              <a:t> dos Identificadores IBI </a:t>
            </a:r>
            <a:r>
              <a:rPr lang="pt-BR" sz="2000" i="0" dirty="0">
                <a:solidFill>
                  <a:srgbClr val="C00000"/>
                </a:solidFill>
              </a:rPr>
              <a:t>que tenham sido </a:t>
            </a:r>
            <a:r>
              <a:rPr lang="pt-BR" sz="2000" i="0" strike="sngStrike" dirty="0">
                <a:solidFill>
                  <a:srgbClr val="C00000"/>
                </a:solidFill>
              </a:rPr>
              <a:t>atribuídos</a:t>
            </a:r>
            <a:r>
              <a:rPr lang="pt-BR" sz="2000" i="0" dirty="0">
                <a:solidFill>
                  <a:srgbClr val="006FBA"/>
                </a:solidFill>
              </a:rPr>
              <a:t> a eles </a:t>
            </a:r>
            <a:r>
              <a:rPr lang="pt-BR" sz="2000" i="0" dirty="0">
                <a:solidFill>
                  <a:srgbClr val="C00000"/>
                </a:solidFill>
              </a:rPr>
              <a:t>atribuídos</a:t>
            </a:r>
            <a:r>
              <a:rPr lang="pt-BR" sz="2000" i="0" dirty="0">
                <a:solidFill>
                  <a:srgbClr val="006FBA"/>
                </a:solidFill>
              </a:rPr>
              <a:t>. O </a:t>
            </a:r>
            <a:r>
              <a:rPr lang="pt-BR" sz="2000" i="0" dirty="0">
                <a:solidFill>
                  <a:srgbClr val="C00000"/>
                </a:solidFill>
              </a:rPr>
              <a:t>ROTEIRO DE APRESENTAÇÃO que é demonstrada a seguir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strike="sngStrike" dirty="0">
                <a:solidFill>
                  <a:srgbClr val="C00000"/>
                </a:solidFill>
              </a:rPr>
              <a:t>presente roteiro de demonstração consiste</a:t>
            </a:r>
            <a:r>
              <a:rPr lang="pt-BR" sz="2000" i="0" dirty="0">
                <a:solidFill>
                  <a:srgbClr val="C00000"/>
                </a:solidFill>
              </a:rPr>
              <a:t> tem por objetivo ilustrar como, na REDE IBI são ativados </a:t>
            </a:r>
            <a:r>
              <a:rPr lang="pt-BR" sz="2000" i="0" strike="sngStrike" dirty="0">
                <a:solidFill>
                  <a:srgbClr val="C00000"/>
                </a:solidFill>
              </a:rPr>
              <a:t>em ativar</a:t>
            </a:r>
            <a:r>
              <a:rPr lang="pt-BR" sz="2000" i="0" dirty="0">
                <a:solidFill>
                  <a:srgbClr val="006FBA"/>
                </a:solidFill>
              </a:rPr>
              <a:t> uma série de vínculos</a:t>
            </a:r>
            <a:r>
              <a:rPr lang="pt-BR" sz="2000" i="0" dirty="0">
                <a:solidFill>
                  <a:srgbClr val="C00000"/>
                </a:solidFill>
              </a:rPr>
              <a:t>, que envolve a utilização de uma sequência de </a:t>
            </a:r>
            <a:r>
              <a:rPr lang="pt-BR" sz="2000" i="0" dirty="0" err="1">
                <a:solidFill>
                  <a:srgbClr val="C00000"/>
                </a:solidFill>
              </a:rPr>
              <a:t>URLs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strike="sngStrike" dirty="0">
                <a:solidFill>
                  <a:srgbClr val="C00000"/>
                </a:solidFill>
              </a:rPr>
              <a:t>(URL)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C00000"/>
                </a:solidFill>
              </a:rPr>
              <a:t>para que, desta </a:t>
            </a:r>
            <a:r>
              <a:rPr lang="pt-BR" sz="2000" i="0" strike="sngStrike" dirty="0">
                <a:solidFill>
                  <a:srgbClr val="C00000"/>
                </a:solidFill>
              </a:rPr>
              <a:t>de</a:t>
            </a:r>
            <a:r>
              <a:rPr lang="pt-BR" sz="2000" i="0" dirty="0">
                <a:solidFill>
                  <a:srgbClr val="006FBA"/>
                </a:solidFill>
              </a:rPr>
              <a:t> forma </a:t>
            </a:r>
            <a:r>
              <a:rPr lang="pt-BR" sz="2000" i="0" strike="sngStrike" dirty="0">
                <a:solidFill>
                  <a:srgbClr val="C00000"/>
                </a:solidFill>
              </a:rPr>
              <a:t> a </a:t>
            </a:r>
            <a:r>
              <a:rPr lang="pt-BR" sz="2000" i="0" dirty="0">
                <a:solidFill>
                  <a:srgbClr val="C00000"/>
                </a:solidFill>
              </a:rPr>
              <a:t> possa se de</a:t>
            </a:r>
            <a:r>
              <a:rPr lang="pt-BR" sz="2000" i="0" dirty="0">
                <a:solidFill>
                  <a:srgbClr val="006FBA"/>
                </a:solidFill>
              </a:rPr>
              <a:t>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</a:t>
            </a:r>
            <a:r>
              <a:rPr lang="pt-BR" sz="2000" i="0" dirty="0">
                <a:solidFill>
                  <a:srgbClr val="C00000"/>
                </a:solidFill>
              </a:rPr>
              <a:t>para que se possa ilustrar como se dá a </a:t>
            </a:r>
            <a:r>
              <a:rPr lang="pt-BR" sz="2000" i="0" strike="sngStrike" dirty="0">
                <a:solidFill>
                  <a:srgbClr val="C00000"/>
                </a:solidFill>
              </a:rPr>
              <a:t>na</a:t>
            </a:r>
            <a:r>
              <a:rPr lang="pt-BR" sz="2000" i="0" dirty="0">
                <a:solidFill>
                  <a:srgbClr val="006FBA"/>
                </a:solidFill>
              </a:rPr>
              <a:t> navegação entre ITENS DE INFORMAÇÃO e</a:t>
            </a:r>
            <a:r>
              <a:rPr lang="pt-BR" sz="2000" i="0" dirty="0">
                <a:solidFill>
                  <a:srgbClr val="C00000"/>
                </a:solidFill>
              </a:rPr>
              <a:t>, por decorrência, demonstrar, na prática,</a:t>
            </a:r>
            <a:r>
              <a:rPr lang="pt-BR" sz="2000" i="0" dirty="0">
                <a:solidFill>
                  <a:srgbClr val="006FBA"/>
                </a:solidFill>
              </a:rPr>
              <a:t> a </a:t>
            </a:r>
            <a:r>
              <a:rPr lang="pt-BR" sz="2000" b="1" i="0" dirty="0">
                <a:solidFill>
                  <a:srgbClr val="006FBA"/>
                </a:solidFill>
              </a:rPr>
              <a:t>simplicidade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strike="sngStrike" dirty="0">
                <a:solidFill>
                  <a:srgbClr val="C00000"/>
                </a:solidFill>
              </a:rPr>
              <a:t>do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C00000"/>
                </a:solidFill>
              </a:rPr>
              <a:t>de </a:t>
            </a:r>
            <a:r>
              <a:rPr lang="pt-BR" sz="2000" i="0" dirty="0">
                <a:solidFill>
                  <a:srgbClr val="006FBA"/>
                </a:solidFill>
              </a:rPr>
              <a:t>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1834890" y="2930575"/>
            <a:ext cx="48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IBI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IBI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844824"/>
            <a:ext cx="2016224" cy="432000"/>
          </a:xfrm>
          <a:prstGeom prst="wedgeRoundRectCallout">
            <a:avLst>
              <a:gd name="adj1" fmla="val -46558"/>
              <a:gd name="adj2" fmla="val 1568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O </a:t>
            </a:r>
            <a:r>
              <a:rPr lang="en-US" sz="2000" i="0" dirty="0">
                <a:solidFill>
                  <a:srgbClr val="0070C0"/>
                </a:solidFill>
              </a:rPr>
              <a:t>ARQUIVO</a:t>
            </a:r>
            <a:r>
              <a:rPr lang="en-US" sz="2000" i="0" dirty="0">
                <a:solidFill>
                  <a:srgbClr val="006FBA"/>
                </a:solidFill>
              </a:rPr>
              <a:t> …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940152" y="4581176"/>
            <a:ext cx="2016224" cy="432000"/>
          </a:xfrm>
          <a:prstGeom prst="wedgeRoundRectCallout">
            <a:avLst>
              <a:gd name="adj1" fmla="val -67968"/>
              <a:gd name="adj2" fmla="val -20999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… </a:t>
            </a:r>
            <a:r>
              <a:rPr lang="en-US" sz="2000" i="0" dirty="0" err="1">
                <a:solidFill>
                  <a:srgbClr val="006FBA"/>
                </a:solidFill>
              </a:rPr>
              <a:t>gerou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6FBA"/>
                </a:solidFill>
              </a:rPr>
              <a:t>2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70C0"/>
                </a:solidFill>
              </a:rPr>
              <a:t>IBIs</a:t>
            </a:r>
            <a:endParaRPr lang="pt-BR" sz="2000" b="1" i="0" dirty="0">
              <a:solidFill>
                <a:srgbClr val="0070C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189A75A-E3B5-4D7A-845B-AE2BCD22F3CD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95536" y="4720666"/>
            <a:ext cx="3528392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cadastre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5184068" y="5191042"/>
            <a:ext cx="3528392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A versão ‘rep’ serve para organizar de forma padrão o armazenamento dos ITENS DE INFORMAÇÃO em sistema de arquivos.  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3327375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4407495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9C34BF2A-0F57-4E08-9ECD-80AE88C41461}"/>
              </a:ext>
            </a:extLst>
          </p:cNvPr>
          <p:cNvSpPr/>
          <p:nvPr/>
        </p:nvSpPr>
        <p:spPr bwMode="auto">
          <a:xfrm>
            <a:off x="179512" y="1976326"/>
            <a:ext cx="8879776" cy="792088"/>
          </a:xfrm>
          <a:prstGeom prst="wedgeRoundRectCallout">
            <a:avLst>
              <a:gd name="adj1" fmla="val -37701"/>
              <a:gd name="adj2" fmla="val 10385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6FBA"/>
                </a:solidFill>
              </a:rPr>
              <a:t>Ambos</a:t>
            </a:r>
            <a:r>
              <a:rPr lang="en-US" sz="2000" i="0" dirty="0">
                <a:solidFill>
                  <a:srgbClr val="006FBA"/>
                </a:solidFill>
              </a:rPr>
              <a:t> URL</a:t>
            </a:r>
            <a:r>
              <a:rPr lang="en-US" sz="2000" i="0" dirty="0">
                <a:solidFill>
                  <a:srgbClr val="C00000"/>
                </a:solidFill>
              </a:rPr>
              <a:t>s, </a:t>
            </a:r>
            <a:r>
              <a:rPr lang="en-US" sz="2000" i="0" dirty="0" err="1">
                <a:solidFill>
                  <a:srgbClr val="C00000"/>
                </a:solidFill>
              </a:rPr>
              <a:t>abaixo</a:t>
            </a:r>
            <a:r>
              <a:rPr lang="en-US" sz="2000" i="0" dirty="0">
                <a:solidFill>
                  <a:srgbClr val="C00000"/>
                </a:solidFill>
              </a:rPr>
              <a:t>,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i="0" dirty="0" err="1">
                <a:solidFill>
                  <a:srgbClr val="006FBA"/>
                </a:solidFill>
              </a:rPr>
              <a:t>retornam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i="0" dirty="0" err="1">
                <a:solidFill>
                  <a:srgbClr val="006FBA"/>
                </a:solidFill>
              </a:rPr>
              <a:t>os</a:t>
            </a:r>
            <a:r>
              <a:rPr lang="en-US" sz="2000" i="0" dirty="0">
                <a:solidFill>
                  <a:srgbClr val="006FBA"/>
                </a:solidFill>
              </a:rPr>
              <a:t> dados do </a:t>
            </a:r>
            <a:r>
              <a:rPr lang="en-US" sz="2000" b="1" i="0" dirty="0" err="1">
                <a:solidFill>
                  <a:srgbClr val="006FBA"/>
                </a:solidFill>
              </a:rPr>
              <a:t>mesmo</a:t>
            </a:r>
            <a:r>
              <a:rPr lang="en-US" sz="2000" i="0" dirty="0">
                <a:solidFill>
                  <a:srgbClr val="006FBA"/>
                </a:solidFill>
              </a:rPr>
              <a:t> Item de </a:t>
            </a:r>
            <a:r>
              <a:rPr lang="en-US" sz="2000" i="0" dirty="0" err="1">
                <a:solidFill>
                  <a:srgbClr val="006FBA"/>
                </a:solidFill>
              </a:rPr>
              <a:t>Informação</a:t>
            </a:r>
            <a:r>
              <a:rPr lang="en-US" sz="2000" i="0" dirty="0">
                <a:solidFill>
                  <a:srgbClr val="C00000"/>
                </a:solidFill>
              </a:rPr>
              <a:t>: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IBI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83524" y="3025764"/>
            <a:ext cx="48362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C00000"/>
                </a:solidFill>
              </a:rPr>
              <a:t>4. 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70C0"/>
                </a:solidFill>
              </a:rPr>
              <a:t>Possue</a:t>
            </a:r>
            <a:r>
              <a:rPr lang="pt-BR" sz="2400" i="0" dirty="0">
                <a:solidFill>
                  <a:srgbClr val="0070C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569782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360791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559986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583361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00700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35860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583361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12776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31882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874767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852936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592127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08268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21734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13575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556792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293665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04569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43257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1639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583184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285146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464150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594993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1988840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286437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588120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26958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20882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36884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25025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45389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33205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37864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39308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29498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063300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25865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30686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772816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Resolve a preservação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cadastre próprio 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A reutilização de prefixo 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indexação das </a:t>
            </a:r>
            <a:r>
              <a:rPr lang="pt-BR" sz="2400" i="0" dirty="0" err="1">
                <a:solidFill>
                  <a:srgbClr val="0070C0"/>
                </a:solidFill>
              </a:rPr>
              <a:t>URLs</a:t>
            </a:r>
            <a:r>
              <a:rPr lang="pt-BR" sz="2400" i="0" dirty="0">
                <a:solidFill>
                  <a:srgbClr val="0070C0"/>
                </a:solidFill>
              </a:rPr>
              <a:t> por </a:t>
            </a:r>
            <a:r>
              <a:rPr lang="pt-BR" sz="2400" i="0" dirty="0" err="1">
                <a:solidFill>
                  <a:srgbClr val="0070C0"/>
                </a:solidFill>
              </a:rPr>
              <a:t>IBIs</a:t>
            </a:r>
            <a:r>
              <a:rPr lang="pt-BR" sz="2400" i="0" dirty="0">
                <a:solidFill>
                  <a:srgbClr val="0070C0"/>
                </a:solidFill>
              </a:rPr>
              <a:t> fora dos ARQUIVOS;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latência em decorrência de uma troca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strike="sngStrike" dirty="0">
                <a:solidFill>
                  <a:srgbClr val="C00000"/>
                </a:solidFill>
              </a:rPr>
              <a:t>Algumas</a:t>
            </a:r>
            <a:r>
              <a:rPr lang="pt-BR" sz="2000" b="1" i="0" dirty="0">
                <a:solidFill>
                  <a:srgbClr val="006FBA"/>
                </a:solidFill>
              </a:rPr>
              <a:t> </a:t>
            </a:r>
            <a:r>
              <a:rPr lang="pt-BR" sz="2000" b="1" i="0" dirty="0">
                <a:solidFill>
                  <a:srgbClr val="C00000"/>
                </a:solidFill>
              </a:rPr>
              <a:t>D</a:t>
            </a:r>
            <a:r>
              <a:rPr lang="pt-BR" sz="2000" b="1" i="0" dirty="0">
                <a:solidFill>
                  <a:srgbClr val="006FBA"/>
                </a:solidFill>
              </a:rPr>
              <a:t>efinições </a:t>
            </a:r>
            <a:r>
              <a:rPr lang="pt-BR" sz="2000" b="1" i="0" dirty="0">
                <a:solidFill>
                  <a:srgbClr val="C00000"/>
                </a:solidFill>
              </a:rPr>
              <a:t>de Importância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89569"/>
              </p:ext>
            </p:extLst>
          </p:nvPr>
        </p:nvGraphicFramePr>
        <p:xfrm>
          <a:off x="575556" y="1916832"/>
          <a:ext cx="7992888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FBA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web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C00000"/>
                  </a:solidFill>
                </a:rPr>
                <a:t>   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C00000"/>
                  </a:solidFill>
                </a:rPr>
                <a:t>   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C00000"/>
                  </a:solidFill>
                  <a:cs typeface="Arial" charset="0"/>
                </a:rPr>
                <a:t>   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C00000"/>
                  </a:solidFill>
                  <a:cs typeface="Arial" charset="0"/>
                </a:rPr>
                <a:t>   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376628" y="2162820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C00000"/>
                    </a:solidFill>
                  </a:rPr>
                  <a:t>Sequência dos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Conteúdo</a:t>
                </a:r>
                <a:r>
                  <a:rPr lang="pt-BR" sz="2400" b="1" i="0" dirty="0">
                    <a:solidFill>
                      <a:srgbClr val="C00000"/>
                    </a:solidFill>
                  </a:rPr>
                  <a:t>s Apresentados</a:t>
                </a:r>
                <a:endParaRPr lang="pt-BR" sz="2400" b="1" i="0" dirty="0">
                  <a:solidFill>
                    <a:srgbClr val="B0E0FE"/>
                  </a:solidFill>
                </a:endParaRP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624105" y="2892327"/>
            <a:ext cx="5642567" cy="707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590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519156" y="1772816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/sala-de-imprensa/clipping-de-c-t/item/729-clipping-ibict-quarta-feira-13-11-2019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251520" y="2904248"/>
            <a:ext cx="8624844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647840" y="5121876"/>
            <a:ext cx="2452552" cy="427614"/>
          </a:xfrm>
          <a:prstGeom prst="wedgeRoundRectCallout">
            <a:avLst>
              <a:gd name="adj1" fmla="val -86341"/>
              <a:gd name="adj2" fmla="val 2726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2103239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3140968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77387"/>
              </p:ext>
            </p:extLst>
          </p:nvPr>
        </p:nvGraphicFramePr>
        <p:xfrm>
          <a:off x="863588" y="4293095"/>
          <a:ext cx="7416824" cy="98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525971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460227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implementada também uma: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98959"/>
              </p:ext>
            </p:extLst>
          </p:nvPr>
        </p:nvGraphicFramePr>
        <p:xfrm>
          <a:off x="1378696" y="220486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Necessária a t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roca de nome de </a:t>
                      </a:r>
                      <a:r>
                        <a:rPr lang="pt-BR" sz="2000" i="0" strike="sngStrike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domínio</a:t>
                      </a:r>
                      <a:r>
                        <a:rPr lang="pt-BR" sz="2000" i="0" strike="noStrike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i="0" strike="noStrike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DOMÍNIO</a:t>
                      </a:r>
                      <a:endParaRPr lang="pt-BR" sz="2000" i="0" strike="noStrike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167829" y="3266984"/>
            <a:ext cx="8695799" cy="399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C00000"/>
                </a:solidFill>
              </a:rPr>
              <a:t>Para consertar o vínculo</a:t>
            </a:r>
            <a:r>
              <a:rPr lang="pt-BR" sz="2000" i="0" dirty="0">
                <a:solidFill>
                  <a:srgbClr val="0070C0"/>
                </a:solidFill>
              </a:rPr>
              <a:t>, teria que trocar </a:t>
            </a:r>
            <a:r>
              <a:rPr lang="pt-BR" sz="2000" i="0" dirty="0">
                <a:solidFill>
                  <a:srgbClr val="C00000"/>
                </a:solidFill>
              </a:rPr>
              <a:t>a URL </a:t>
            </a:r>
            <a:r>
              <a:rPr lang="pt-BR" sz="2000" i="0" dirty="0">
                <a:solidFill>
                  <a:srgbClr val="0070C0"/>
                </a:solidFill>
              </a:rPr>
              <a:t>na página do IBICT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C0000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203178" y="3797638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203178" y="5301208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71294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198455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Acessibilidade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Interoperabilidade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Reutilizabilidade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890374" y="1687106"/>
            <a:ext cx="73632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</a:p>
          <a:p>
            <a:pPr algn="ctr"/>
            <a:r>
              <a:rPr lang="pt-BR" sz="1600" dirty="0">
                <a:solidFill>
                  <a:srgbClr val="C00000"/>
                </a:solidFill>
              </a:rPr>
              <a:t>&lt;</a:t>
            </a:r>
            <a:r>
              <a:rPr lang="pt-BR" sz="1600" dirty="0" err="1">
                <a:solidFill>
                  <a:srgbClr val="C00000"/>
                </a:solidFill>
              </a:rPr>
              <a:t>Banon</a:t>
            </a:r>
            <a:r>
              <a:rPr lang="pt-BR" sz="1600" dirty="0">
                <a:solidFill>
                  <a:srgbClr val="C00000"/>
                </a:solidFill>
              </a:rPr>
              <a:t>, seria bom incluir uma breve definição que justifique a essência do que é o princípio, talvez, trazendo o “</a:t>
            </a:r>
            <a:r>
              <a:rPr lang="pt-BR" sz="1600" dirty="0" err="1">
                <a:solidFill>
                  <a:srgbClr val="C00000"/>
                </a:solidFill>
              </a:rPr>
              <a:t>Findability</a:t>
            </a:r>
            <a:r>
              <a:rPr lang="pt-BR" sz="1600" dirty="0">
                <a:solidFill>
                  <a:srgbClr val="C00000"/>
                </a:solidFill>
              </a:rPr>
              <a:t>, etc. e sua tradução” para cá&gt;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2123728" y="539254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0" dirty="0">
                <a:solidFill>
                  <a:srgbClr val="0070C0"/>
                </a:solidFill>
              </a:rPr>
              <a:t>F1. </a:t>
            </a:r>
            <a:r>
              <a:rPr lang="en-US" sz="1600" i="0" dirty="0" err="1">
                <a:solidFill>
                  <a:srgbClr val="0070C0"/>
                </a:solidFill>
              </a:rPr>
              <a:t>Aos</a:t>
            </a:r>
            <a:r>
              <a:rPr lang="en-US" sz="1600" i="0" dirty="0">
                <a:solidFill>
                  <a:srgbClr val="0070C0"/>
                </a:solidFill>
              </a:rPr>
              <a:t> dados </a:t>
            </a:r>
            <a:r>
              <a:rPr lang="en-US" sz="1600" i="0" dirty="0" err="1">
                <a:solidFill>
                  <a:srgbClr val="0070C0"/>
                </a:solidFill>
              </a:rPr>
              <a:t>são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atribuidos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identificador</a:t>
            </a:r>
            <a:r>
              <a:rPr lang="en-US" sz="1600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persistente</a:t>
            </a:r>
            <a:r>
              <a:rPr lang="en-US" sz="1600" i="0" dirty="0">
                <a:solidFill>
                  <a:srgbClr val="0070C0"/>
                </a:solidFill>
              </a:rPr>
              <a:t> e </a:t>
            </a:r>
            <a:r>
              <a:rPr lang="en-US" sz="1600" b="1" i="0" dirty="0" err="1">
                <a:solidFill>
                  <a:srgbClr val="0070C0"/>
                </a:solidFill>
              </a:rPr>
              <a:t>globalmente</a:t>
            </a:r>
            <a:r>
              <a:rPr lang="en-US" sz="1600" b="1" i="0" dirty="0">
                <a:solidFill>
                  <a:srgbClr val="0070C0"/>
                </a:solidFill>
              </a:rPr>
              <a:t> </a:t>
            </a:r>
            <a:r>
              <a:rPr lang="en-US" sz="1600" b="1" i="0" dirty="0" err="1">
                <a:solidFill>
                  <a:srgbClr val="0070C0"/>
                </a:solidFill>
              </a:rPr>
              <a:t>único</a:t>
            </a:r>
            <a:endParaRPr lang="en-US" sz="1600" b="1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65887</TotalTime>
  <Words>2277</Words>
  <Application>Microsoft Office PowerPoint</Application>
  <PresentationFormat>Apresentação na tela (4:3)</PresentationFormat>
  <Paragraphs>382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1662</cp:revision>
  <dcterms:created xsi:type="dcterms:W3CDTF">2004-05-13T13:32:28Z</dcterms:created>
  <dcterms:modified xsi:type="dcterms:W3CDTF">2021-04-12T03:35:11Z</dcterms:modified>
</cp:coreProperties>
</file>