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549" r:id="rId3"/>
    <p:sldId id="597" r:id="rId4"/>
    <p:sldId id="271" r:id="rId5"/>
    <p:sldId id="590" r:id="rId6"/>
    <p:sldId id="636" r:id="rId7"/>
    <p:sldId id="619" r:id="rId8"/>
    <p:sldId id="637" r:id="rId9"/>
    <p:sldId id="620" r:id="rId10"/>
    <p:sldId id="622" r:id="rId11"/>
    <p:sldId id="586" r:id="rId12"/>
    <p:sldId id="623" r:id="rId13"/>
    <p:sldId id="624" r:id="rId14"/>
    <p:sldId id="625" r:id="rId15"/>
    <p:sldId id="617" r:id="rId16"/>
    <p:sldId id="626" r:id="rId17"/>
    <p:sldId id="642" r:id="rId18"/>
    <p:sldId id="628" r:id="rId19"/>
    <p:sldId id="643" r:id="rId20"/>
    <p:sldId id="629" r:id="rId21"/>
    <p:sldId id="644" r:id="rId22"/>
    <p:sldId id="599" r:id="rId23"/>
    <p:sldId id="630" r:id="rId24"/>
    <p:sldId id="627" r:id="rId25"/>
    <p:sldId id="591" r:id="rId26"/>
    <p:sldId id="305" r:id="rId27"/>
    <p:sldId id="635" r:id="rId28"/>
    <p:sldId id="646" r:id="rId29"/>
    <p:sldId id="587" r:id="rId30"/>
    <p:sldId id="647" r:id="rId31"/>
    <p:sldId id="603" r:id="rId32"/>
    <p:sldId id="648" r:id="rId33"/>
    <p:sldId id="589" r:id="rId34"/>
    <p:sldId id="631" r:id="rId35"/>
    <p:sldId id="592" r:id="rId36"/>
    <p:sldId id="634" r:id="rId37"/>
    <p:sldId id="613" r:id="rId38"/>
    <p:sldId id="633" r:id="rId39"/>
    <p:sldId id="546" r:id="rId4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CC66"/>
    <a:srgbClr val="FFCC99"/>
    <a:srgbClr val="FFFF66"/>
    <a:srgbClr val="F2B800"/>
    <a:srgbClr val="FFFFCC"/>
    <a:srgbClr val="0070C0"/>
    <a:srgbClr val="CCECFF"/>
    <a:srgbClr val="CC00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724" autoAdjust="0"/>
  </p:normalViewPr>
  <p:slideViewPr>
    <p:cSldViewPr>
      <p:cViewPr varScale="1">
        <p:scale>
          <a:sx n="68" d="100"/>
          <a:sy n="68" d="100"/>
        </p:scale>
        <p:origin x="13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14/04/2021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10293" y="1658604"/>
            <a:ext cx="89234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663300"/>
                </a:solidFill>
              </a:rPr>
              <a:t>Na ocasião da migração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uma:</a:t>
            </a:r>
            <a:endParaRPr lang="pt-BR" sz="2400" b="1" i="0" dirty="0">
              <a:solidFill>
                <a:srgbClr val="66330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555567"/>
              </p:ext>
            </p:extLst>
          </p:nvPr>
        </p:nvGraphicFramePr>
        <p:xfrm>
          <a:off x="1378696" y="2260374"/>
          <a:ext cx="6386607" cy="88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4592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200" b="1" i="0" kern="1200" dirty="0">
                          <a:solidFill>
                            <a:srgbClr val="6633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 marT="41564" marB="415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40222">
                <a:tc>
                  <a:txBody>
                    <a:bodyPr/>
                    <a:lstStyle/>
                    <a:p>
                      <a:pPr algn="r"/>
                      <a:r>
                        <a:rPr lang="pt-BR" sz="2200" b="1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200" b="1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0795" marB="507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 marT="50795" marB="507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b="1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200" b="1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50795" marB="507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1434209" y="3278379"/>
            <a:ext cx="62755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663300"/>
                </a:solidFill>
              </a:rPr>
              <a:t>Para consertar o vínculo</a:t>
            </a:r>
            <a:r>
              <a:rPr lang="pt-BR" sz="2400" i="0" dirty="0">
                <a:solidFill>
                  <a:srgbClr val="663300"/>
                </a:solidFill>
              </a:rPr>
              <a:t>, teria que trocar, </a:t>
            </a:r>
          </a:p>
          <a:p>
            <a:r>
              <a:rPr lang="pt-BR" sz="2400" b="1" i="0" dirty="0">
                <a:solidFill>
                  <a:srgbClr val="663300"/>
                </a:solidFill>
              </a:rPr>
              <a:t>na página do IBICT</a:t>
            </a:r>
            <a:r>
              <a:rPr lang="pt-BR" sz="2400" i="0" dirty="0">
                <a:solidFill>
                  <a:srgbClr val="663300"/>
                </a:solidFill>
              </a:rPr>
              <a:t>, o </a:t>
            </a:r>
            <a:r>
              <a:rPr lang="pt-BR" sz="2400" b="1" i="0" dirty="0">
                <a:solidFill>
                  <a:srgbClr val="663300"/>
                </a:solidFill>
              </a:rPr>
              <a:t>URL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66330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634665" y="4275216"/>
            <a:ext cx="7762127" cy="62434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chemeClr val="tx1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u="none" strike="noStrike" dirty="0">
                <a:solidFill>
                  <a:schemeClr val="tx1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mctic/opencms/salaImprensa/noticias/arquivos/2019/11/Seminario_avalia_projetos_desenvolvidos_em_biomas_brasileiros.html</a:t>
            </a:r>
            <a:endParaRPr lang="pt-BR" b="1" i="0" u="none" strike="noStrike" dirty="0">
              <a:solidFill>
                <a:schemeClr val="tx1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596489"/>
            <a:ext cx="7825206" cy="62434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chemeClr val="tx1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chemeClr val="tx1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1" i="0" u="none" strike="noStrike" dirty="0">
              <a:solidFill>
                <a:schemeClr val="tx1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69963"/>
            <a:ext cx="14407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663300"/>
              </a:solidFill>
            </a:endParaRP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ACD512B1-CA19-4313-B688-A6C617A1824B}"/>
              </a:ext>
            </a:extLst>
          </p:cNvPr>
          <p:cNvCxnSpPr>
            <a:cxnSpLocks/>
          </p:cNvCxnSpPr>
          <p:nvPr/>
        </p:nvCxnSpPr>
        <p:spPr bwMode="auto">
          <a:xfrm>
            <a:off x="4319972" y="2957028"/>
            <a:ext cx="504056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835532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b="1" i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b="1" i="0" dirty="0">
              <a:solidFill>
                <a:schemeClr val="tx1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663300"/>
                </a:solidFill>
              </a:rPr>
              <a:t>F</a:t>
            </a:r>
            <a:r>
              <a:rPr lang="en-US" sz="2400" dirty="0">
                <a:solidFill>
                  <a:srgbClr val="663300"/>
                </a:solidFill>
              </a:rPr>
              <a:t>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000" b="1" i="0" dirty="0">
                <a:solidFill>
                  <a:schemeClr val="tx1"/>
                </a:solidFill>
              </a:rPr>
              <a:t>…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000" i="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1529334" y="1842580"/>
            <a:ext cx="60853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Tem o propósito de fornecer </a:t>
            </a:r>
            <a:r>
              <a:rPr lang="pt-BR" sz="1600" b="1" i="0" dirty="0">
                <a:solidFill>
                  <a:srgbClr val="002060"/>
                </a:solidFill>
              </a:rPr>
              <a:t>Recomendações para Gestão </a:t>
            </a:r>
          </a:p>
          <a:p>
            <a:pPr algn="ctr"/>
            <a:r>
              <a:rPr lang="pt-BR" sz="1600" b="1" i="0" dirty="0">
                <a:solidFill>
                  <a:srgbClr val="002060"/>
                </a:solidFill>
              </a:rPr>
              <a:t>e Administração de Dados Científicos, de Pesquisa </a:t>
            </a:r>
          </a:p>
          <a:p>
            <a:pPr algn="ctr"/>
            <a:r>
              <a:rPr lang="pt-BR" b="1" i="0" dirty="0">
                <a:solidFill>
                  <a:srgbClr val="002060"/>
                </a:solidFill>
              </a:rPr>
              <a:t>e</a:t>
            </a:r>
            <a:r>
              <a:rPr lang="pt-BR" sz="1600" b="1" i="0" dirty="0">
                <a:solidFill>
                  <a:srgbClr val="002060"/>
                </a:solidFill>
              </a:rPr>
              <a:t> de Documentos Arquivísticos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749339" y="5018412"/>
            <a:ext cx="76453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663300"/>
                </a:solidFill>
              </a:rPr>
              <a:t> </a:t>
            </a:r>
            <a:r>
              <a:rPr lang="en-US" sz="2400" b="1" i="0" dirty="0">
                <a:solidFill>
                  <a:srgbClr val="663300"/>
                </a:solidFill>
              </a:rPr>
              <a:t>NOTA (F1.): </a:t>
            </a:r>
            <a:r>
              <a:rPr lang="en-US" sz="2400" i="0" dirty="0" err="1">
                <a:solidFill>
                  <a:srgbClr val="663300"/>
                </a:solidFill>
              </a:rPr>
              <a:t>Aos</a:t>
            </a:r>
            <a:r>
              <a:rPr lang="en-US" sz="2400" i="0" dirty="0">
                <a:solidFill>
                  <a:srgbClr val="663300"/>
                </a:solidFill>
              </a:rPr>
              <a:t> dados </a:t>
            </a:r>
            <a:r>
              <a:rPr lang="en-US" sz="2400" i="0" dirty="0" err="1">
                <a:solidFill>
                  <a:srgbClr val="663300"/>
                </a:solidFill>
              </a:rPr>
              <a:t>são</a:t>
            </a:r>
            <a:r>
              <a:rPr lang="en-US" sz="2400" i="0" dirty="0">
                <a:solidFill>
                  <a:srgbClr val="663300"/>
                </a:solidFill>
              </a:rPr>
              <a:t> </a:t>
            </a:r>
            <a:r>
              <a:rPr lang="en-US" sz="2400" i="0" dirty="0" err="1">
                <a:solidFill>
                  <a:srgbClr val="663300"/>
                </a:solidFill>
              </a:rPr>
              <a:t>atribuídos</a:t>
            </a:r>
            <a:r>
              <a:rPr lang="en-US" sz="2400" i="0" dirty="0">
                <a:solidFill>
                  <a:srgbClr val="663300"/>
                </a:solidFill>
              </a:rPr>
              <a:t> </a:t>
            </a:r>
            <a:r>
              <a:rPr lang="en-US" sz="2400" i="0" dirty="0" err="1">
                <a:solidFill>
                  <a:srgbClr val="663300"/>
                </a:solidFill>
              </a:rPr>
              <a:t>identificadores</a:t>
            </a:r>
            <a:r>
              <a:rPr lang="en-US" sz="2400" i="0" dirty="0">
                <a:solidFill>
                  <a:srgbClr val="663300"/>
                </a:solidFill>
              </a:rPr>
              <a:t>      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endParaRPr lang="en-US" sz="2400" b="1" i="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656783"/>
            <a:ext cx="7780943" cy="133101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290392" y="2296659"/>
            <a:ext cx="856321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b="1" i="0" dirty="0">
                <a:solidFill>
                  <a:srgbClr val="002060"/>
                </a:solidFill>
              </a:rPr>
              <a:t> </a:t>
            </a:r>
            <a:r>
              <a:rPr lang="pt-BR" sz="2000" i="0" dirty="0">
                <a:solidFill>
                  <a:srgbClr val="002060"/>
                </a:solidFill>
              </a:rPr>
              <a:t>de Sistemas de:</a:t>
            </a:r>
          </a:p>
          <a:p>
            <a:pPr marL="457200" indent="-457200" algn="l">
              <a:buAutoNum type="arabi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</a:t>
            </a:r>
            <a:r>
              <a:rPr lang="pt-BR" sz="2000" b="1" i="0" dirty="0">
                <a:solidFill>
                  <a:srgbClr val="002060"/>
                </a:solidFill>
              </a:rPr>
              <a:t>ITENS DE INFORMAÇÃO</a:t>
            </a:r>
            <a:r>
              <a:rPr lang="pt-BR" sz="2000" i="0" dirty="0">
                <a:solidFill>
                  <a:srgbClr val="002060"/>
                </a:solidFill>
              </a:rPr>
              <a:t>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</a:t>
            </a:r>
          </a:p>
          <a:p>
            <a:pPr lvl="1" algn="l"/>
            <a:r>
              <a:rPr lang="pt-BR" sz="2000" i="0" dirty="0">
                <a:solidFill>
                  <a:srgbClr val="002060"/>
                </a:solidFill>
              </a:rPr>
              <a:t>       o verdadeiro </a:t>
            </a:r>
            <a:r>
              <a:rPr lang="pt-BR" sz="2000" b="1" i="0" dirty="0">
                <a:solidFill>
                  <a:srgbClr val="002060"/>
                </a:solidFill>
              </a:rPr>
              <a:t>URL</a:t>
            </a:r>
            <a:r>
              <a:rPr lang="pt-BR" sz="2000" i="0" dirty="0">
                <a:solidFill>
                  <a:srgbClr val="002060"/>
                </a:solidFill>
              </a:rPr>
              <a:t> do </a:t>
            </a:r>
            <a:r>
              <a:rPr lang="pt-BR" sz="2000" b="1" i="0" dirty="0">
                <a:solidFill>
                  <a:srgbClr val="002060"/>
                </a:solidFill>
              </a:rPr>
              <a:t>ITEM DE  INFORMAÇÃO </a:t>
            </a:r>
            <a:r>
              <a:rPr lang="pt-BR" sz="2000" i="0" dirty="0">
                <a:solidFill>
                  <a:srgbClr val="002060"/>
                </a:solidFill>
              </a:rPr>
              <a:t>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Contar com um </a:t>
            </a:r>
            <a:r>
              <a:rPr lang="pt-BR" sz="2000" b="1" i="0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</a:t>
            </a:r>
            <a:r>
              <a:rPr lang="pt-BR" sz="2000" b="1" i="0" dirty="0">
                <a:solidFill>
                  <a:srgbClr val="002060"/>
                </a:solidFill>
              </a:rPr>
              <a:t>USUÁRIO</a:t>
            </a:r>
            <a:r>
              <a:rPr lang="pt-BR" sz="2000" i="0" dirty="0">
                <a:solidFill>
                  <a:srgbClr val="002060"/>
                </a:solidFill>
              </a:rPr>
              <a:t> os verdadeiros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</a:t>
            </a:r>
            <a:r>
              <a:rPr lang="pt-BR" sz="2000" b="1" i="0" dirty="0">
                <a:solidFill>
                  <a:srgbClr val="002060"/>
                </a:solidFill>
              </a:rPr>
              <a:t>ITENS DE INFORMAÇÃO</a:t>
            </a:r>
            <a:r>
              <a:rPr lang="pt-BR" sz="2000" i="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741033" y="5229200"/>
            <a:ext cx="566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solução!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564904"/>
            <a:ext cx="7482812" cy="3528392"/>
            <a:chOff x="768019" y="2276872"/>
            <a:chExt cx="7482812" cy="35283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777819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276872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777819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277973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628800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496623"/>
            <a:ext cx="7780943" cy="100421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Aft>
                <a:spcPts val="0"/>
              </a:spcAft>
            </a:pPr>
            <a:endParaRPr lang="pt-BR" sz="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43848" y="1691516"/>
            <a:ext cx="8855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0" dirty="0">
                <a:solidFill>
                  <a:srgbClr val="002060"/>
                </a:solidFill>
              </a:rPr>
              <a:t>O </a:t>
            </a:r>
            <a:r>
              <a:rPr lang="pt-BR" sz="1800" b="1" i="0" dirty="0">
                <a:solidFill>
                  <a:srgbClr val="002060"/>
                </a:solidFill>
              </a:rPr>
              <a:t>SISTEMA DE RESOLUÇÃO </a:t>
            </a:r>
            <a:r>
              <a:rPr lang="pt-BR" sz="1800" i="0" dirty="0">
                <a:solidFill>
                  <a:srgbClr val="002060"/>
                </a:solidFill>
              </a:rPr>
              <a:t>que promove um </a:t>
            </a:r>
            <a:r>
              <a:rPr lang="pt-BR" sz="1800" b="1" i="0" dirty="0">
                <a:solidFill>
                  <a:srgbClr val="002060"/>
                </a:solidFill>
              </a:rPr>
              <a:t>REDIRECIONAMENTO</a:t>
            </a:r>
            <a:r>
              <a:rPr lang="pt-BR" sz="1800" i="0" dirty="0">
                <a:solidFill>
                  <a:srgbClr val="002060"/>
                </a:solidFill>
              </a:rPr>
              <a:t> de </a:t>
            </a:r>
            <a:r>
              <a:rPr lang="pt-BR" sz="18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802843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858627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237119" y="2276872"/>
            <a:ext cx="1901011" cy="480641"/>
          </a:xfrm>
          <a:prstGeom prst="wedgeRoundRectCallout">
            <a:avLst>
              <a:gd name="adj1" fmla="val 74732"/>
              <a:gd name="adj2" fmla="val 66169"/>
              <a:gd name="adj3" fmla="val 16667"/>
            </a:avLst>
          </a:prstGeom>
          <a:solidFill>
            <a:srgbClr val="F2B8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642208" y="5493178"/>
            <a:ext cx="3035048" cy="557743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2B8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3938747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17768"/>
              </p:ext>
            </p:extLst>
          </p:nvPr>
        </p:nvGraphicFramePr>
        <p:xfrm>
          <a:off x="6228000" y="3578707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502379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149296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2992842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404193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783056"/>
            <a:ext cx="3496160" cy="427614"/>
          </a:xfrm>
          <a:prstGeom prst="wedgeRoundRectCallout">
            <a:avLst>
              <a:gd name="adj1" fmla="val 59800"/>
              <a:gd name="adj2" fmla="val 27262"/>
              <a:gd name="adj3" fmla="val 16667"/>
            </a:avLst>
          </a:prstGeom>
          <a:solidFill>
            <a:srgbClr val="F2B800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72816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606055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270728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2795825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400970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153701"/>
            <a:ext cx="8077200" cy="219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Pelo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que é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mostrado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no slide 18,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deve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entender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que o USUÁRIO,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em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verdade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envia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o IBI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associado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ITEM de INFORMAÇÃO de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interesse VIA UM URL que é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interpretado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pelo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RESOLVEDOR que,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sua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vez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deverá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retornar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USUÁRIO um URL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permite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ele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Endereçar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diretamente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o ITEM DE INFORMAÇÃO de interesse?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 é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isso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tal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narrative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deveria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estar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evidente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da forma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mais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clara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possível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no slide 18 (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seguinte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4265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514941" y="4527040"/>
            <a:ext cx="6178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800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1800" b="1" i="0" dirty="0">
                <a:solidFill>
                  <a:srgbClr val="6633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1800" b="1" i="0" dirty="0">
              <a:solidFill>
                <a:srgbClr val="6633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30619" y="2509446"/>
            <a:ext cx="5186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452227" y="3428999"/>
            <a:ext cx="499225" cy="805587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920562" y="1701170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66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333848" y="4997182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66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795864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66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1875816" y="5452702"/>
            <a:ext cx="2004911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encaminhado ao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0443" y="1015138"/>
            <a:ext cx="218457" cy="2917891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3008" y="2826070"/>
            <a:ext cx="321511" cy="4986731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75029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776184" y="2674130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776184" y="401692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0506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44044" y="5659055"/>
            <a:ext cx="759087" cy="467226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66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688379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ativado pelo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2130399" y="3268942"/>
            <a:ext cx="2094083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à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55116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091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5091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156176" y="5589240"/>
            <a:ext cx="2306296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66"/>
          </a:solidFill>
          <a:ln w="15875">
            <a:solidFill>
              <a:srgbClr val="FFCC66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1182805"/>
            <a:ext cx="8077200" cy="413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Deve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entender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o slide 18 e o slide 20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completam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sequência</a:t>
            </a:r>
            <a:endParaRPr lang="en-US" sz="2000" b="1" i="0" kern="0" dirty="0">
              <a:solidFill>
                <a:schemeClr val="tx1"/>
              </a:solidFill>
              <a:latin typeface="Arial Unicode MS" pitchFamily="34" charset="-128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endereçamentos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fim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-a-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fim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entre o USUÁRIO e o ARQUIVO que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contém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ITEM DE INFORMAÇÂO de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seu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interesse?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esta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interpretaçaõ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estiver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correta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então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slide 20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poderia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acomodar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uma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terceira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Caixa,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talvez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aoena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tracejada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para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mostrar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onde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o REPETIDOR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estaria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localizado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entre o RESOLVEDOR e o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ARQUIVO!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o REPETIDOR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faça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tenha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nenhum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papel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criar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um novo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endereçamento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seria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bom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sua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caixa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aparecesse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tracejada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denotando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sua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função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Roteadora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para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chegar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ARQUIVO de interesse. Neste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Contexto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o REPETIFOR é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apenas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um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roteador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correto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?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6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401729" y="258731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50985" y="259680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08453" y="400376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14282" y="3993132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23728" y="3544267"/>
            <a:ext cx="4825518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6725144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19548" y="1647198"/>
            <a:ext cx="2054518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b="1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67553" y="1656474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5940" y="3234242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97833" y="26843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314634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30886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282323" y="6013078"/>
            <a:ext cx="6349423" cy="386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99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b="1" i="0" dirty="0" err="1">
                <a:solidFill>
                  <a:srgbClr val="002060"/>
                </a:solidFill>
              </a:rPr>
              <a:t>IBIs</a:t>
            </a:r>
            <a:r>
              <a:rPr lang="pt-BR" b="1" i="0" dirty="0">
                <a:solidFill>
                  <a:srgbClr val="002060"/>
                </a:solidFill>
              </a:rPr>
              <a:t> no RESOLVEDOR</a:t>
            </a:r>
            <a:r>
              <a:rPr lang="pt-BR" i="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61384" y="1803942"/>
            <a:ext cx="241617" cy="2492039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670727"/>
            <a:ext cx="8077200" cy="11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 slide 22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deveria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deixar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claro, à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semalhança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slide 20,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onde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fica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 Caixa do ARQUIVO e a Caixa do RESOLVEDOR e a Caixa do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REPETIDOR 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roteador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) entre 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 2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caixas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anteriores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17732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844824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6633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350934" y="4350980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187793" y="3622087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C063E6C4-9C14-4900-AE39-AA639E36E2C4}"/>
              </a:ext>
            </a:extLst>
          </p:cNvPr>
          <p:cNvSpPr/>
          <p:nvPr/>
        </p:nvSpPr>
        <p:spPr bwMode="auto">
          <a:xfrm rot="10800000" flipV="1">
            <a:off x="5508104" y="4649180"/>
            <a:ext cx="144016" cy="601906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74133" y="2786118"/>
            <a:ext cx="900000" cy="672525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660601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19086" y="400376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39851" y="3993132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742895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b="1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88819" y="1730905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8619" y="2130704"/>
            <a:ext cx="4508029" cy="97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772113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37031" y="281525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79063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82735" y="443594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477721" y="443262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694041" y="3244875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345298" y="1814497"/>
            <a:ext cx="221613" cy="2459149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5287" y="1700808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par </a:t>
            </a:r>
            <a:r>
              <a:rPr lang="en-US" sz="2000" b="1" i="1" dirty="0">
                <a:solidFill>
                  <a:srgbClr val="C00000"/>
                </a:solidFill>
              </a:rPr>
              <a:t>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i="0" dirty="0" err="1">
                <a:solidFill>
                  <a:srgbClr val="002060"/>
                </a:solidFill>
              </a:rPr>
              <a:t>endereço</a:t>
            </a:r>
            <a:r>
              <a:rPr lang="en-US" sz="2000" i="0" dirty="0">
                <a:solidFill>
                  <a:srgbClr val="000080"/>
                </a:solidFill>
              </a:rPr>
              <a:t> Internet 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i="0" dirty="0">
                <a:solidFill>
                  <a:srgbClr val="000080"/>
                </a:solidFill>
              </a:rPr>
              <a:t> hora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/>
          <p:nvPr/>
        </p:nvGrpSpPr>
        <p:grpSpPr>
          <a:xfrm>
            <a:off x="5004048" y="3268675"/>
            <a:ext cx="2808000" cy="2160000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62016" y="4581128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23728" y="3340683"/>
            <a:ext cx="1584176" cy="2232248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490600" y="4653136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01423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372200" y="3702464"/>
            <a:ext cx="648067" cy="646331"/>
          </a:xfrm>
          <a:prstGeom prst="wedgeRoundRectCallout">
            <a:avLst>
              <a:gd name="adj1" fmla="val -72767"/>
              <a:gd name="adj2" fmla="val 84031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42232" y="5435932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Endereços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367854" y="5871321"/>
            <a:ext cx="492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dos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2" y="3628715"/>
            <a:ext cx="1656184" cy="720081"/>
          </a:xfrm>
          <a:prstGeom prst="wedgeRoundRectCallout">
            <a:avLst>
              <a:gd name="adj1" fmla="val 60660"/>
              <a:gd name="adj2" fmla="val 76473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Information</a:t>
            </a:r>
          </a:p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</a:t>
            </a:r>
            <a:r>
              <a:rPr lang="pt-BR" sz="2000" b="1" i="0" dirty="0">
                <a:solidFill>
                  <a:srgbClr val="000080"/>
                </a:solidFill>
              </a:rPr>
              <a:t> </a:t>
            </a:r>
            <a:endParaRPr lang="en-US" sz="2000" b="1" i="0" dirty="0">
              <a:solidFill>
                <a:srgbClr val="00008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721633" y="470883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469954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004048" y="321297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858903" y="498281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139952" y="4149080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5449747" y="5877272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dos </a:t>
            </a:r>
            <a:r>
              <a:rPr lang="pt-BR" sz="1800" b="1" i="0" dirty="0" err="1">
                <a:solidFill>
                  <a:srgbClr val="000080"/>
                </a:solidFill>
              </a:rPr>
              <a:t>IBIs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sistemas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conviva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10583" y="2420888"/>
            <a:ext cx="8885804" cy="3546959"/>
            <a:chOff x="110583" y="2420888"/>
            <a:chExt cx="8885804" cy="3546959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305270" y="5214568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7215130" y="5195641"/>
              <a:ext cx="1781257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63095" y="3356992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0080"/>
                  </a:solidFill>
                </a:rPr>
                <a:t>A</a:t>
              </a:r>
              <a:endParaRPr lang="en-GB" b="1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23087" y="413978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0080"/>
                  </a:solidFill>
                </a:rPr>
                <a:t>B</a:t>
              </a:r>
              <a:endParaRPr lang="en-GB" b="1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6852881" y="3346579"/>
              <a:ext cx="18307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Identificador de</a:t>
              </a:r>
              <a:r>
                <a:rPr lang="pt-BR" b="1" i="1" dirty="0">
                  <a:solidFill>
                    <a:srgbClr val="002060"/>
                  </a:solidFill>
                </a:rPr>
                <a:t> A</a:t>
              </a:r>
              <a:endParaRPr lang="en-GB" b="1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6895162" y="4067221"/>
              <a:ext cx="17716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rgbClr val="000080"/>
                  </a:solidFill>
                </a:rPr>
                <a:t>Identificador de </a:t>
              </a:r>
            </a:p>
            <a:p>
              <a:r>
                <a:rPr lang="pt-BR" b="1" i="1" dirty="0">
                  <a:solidFill>
                    <a:srgbClr val="000080"/>
                  </a:solidFill>
                </a:rPr>
                <a:t>B</a:t>
              </a:r>
              <a:endParaRPr lang="en-GB" b="1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33375" y="3356992"/>
              <a:ext cx="19114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dirty="0">
                  <a:solidFill>
                    <a:srgbClr val="002060"/>
                  </a:solidFill>
                </a:rPr>
                <a:t>Identificador de</a:t>
              </a:r>
              <a:r>
                <a:rPr lang="pt-BR" b="1" i="1" dirty="0">
                  <a:solidFill>
                    <a:srgbClr val="002060"/>
                  </a:solidFill>
                </a:rPr>
                <a:t> A</a:t>
              </a:r>
              <a:endParaRPr lang="en-GB" b="1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10583" y="4149080"/>
              <a:ext cx="19191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rgbClr val="000080"/>
                  </a:solidFill>
                </a:rPr>
                <a:t>Identificador de B</a:t>
              </a:r>
              <a:endParaRPr lang="en-GB" b="1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402697" y="5196001"/>
              <a:ext cx="180020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1107865"/>
            <a:ext cx="8077200" cy="447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IMPORTANTE!!!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Seria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muito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bom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uma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breve mas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objetiva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e MUITO BOA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explicação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e JUSTIFICATIVA (!!!) no slide 29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do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justifica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gerar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“pares-de-IBIs” por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parte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do ARQUIVO. Se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isto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for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feito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por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mais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justificado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seja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pode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gerar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uma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grande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confusão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entendimento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do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justifica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uso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“pares-de-IBIs”. 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Pode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gerar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muita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confusão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diz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antes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que 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cada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ITEM DE INFORMAÇÃO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gera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um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único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IBI e,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“de-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repente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”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introduz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conceito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 um “par-de-IBIs” para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um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único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ITEM DE INFORMAÇÃO.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Correto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? É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preciso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cuidado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para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justificar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“par”,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sem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esquecer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da “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unicidade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” de IBI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para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cada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ITEM-DE-INFORMAÇÃO !!!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Cuidao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com 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perigo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confundir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conceitos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aparentemente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!!!  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  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55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4788024" y="1484784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pares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259632" y="386104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Definições de Importância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76902"/>
              </p:ext>
            </p:extLst>
          </p:nvPr>
        </p:nvGraphicFramePr>
        <p:xfrm>
          <a:off x="575556" y="1484784"/>
          <a:ext cx="7992888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Importante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também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justificar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a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conveniência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que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justifica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o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so de um “par-de-IBIs” no context do slide 31 !!! </a:t>
            </a:r>
          </a:p>
        </p:txBody>
      </p:sp>
    </p:spTree>
    <p:extLst>
      <p:ext uri="{BB962C8B-B14F-4D97-AF65-F5344CB8AC3E}">
        <p14:creationId xmlns:p14="http://schemas.microsoft.com/office/powerpoint/2010/main" val="4951503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131914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823091" y="1898408"/>
            <a:ext cx="2016224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O ARQUIVO …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6727397" y="3674871"/>
            <a:ext cx="2016224" cy="432000"/>
          </a:xfrm>
          <a:prstGeom prst="wedgeRoundRectCallout">
            <a:avLst>
              <a:gd name="adj1" fmla="val -58149"/>
              <a:gd name="adj2" fmla="val -12706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… </a:t>
            </a:r>
            <a:r>
              <a:rPr lang="en-US" sz="2000" b="1" i="0" dirty="0" err="1">
                <a:solidFill>
                  <a:srgbClr val="002060"/>
                </a:solidFill>
              </a:rPr>
              <a:t>gerou</a:t>
            </a:r>
            <a:r>
              <a:rPr lang="en-US" sz="2000" b="1" i="0" dirty="0">
                <a:solidFill>
                  <a:srgbClr val="002060"/>
                </a:solidFill>
              </a:rPr>
              <a:t> 2 IBIs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611560" y="4893021"/>
            <a:ext cx="3816424" cy="1068045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66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4644008" y="4884925"/>
            <a:ext cx="3816424" cy="106296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66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IBI longo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-94270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049942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171950" y="1855457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935844" y="3990636"/>
            <a:ext cx="1329660" cy="432000"/>
          </a:xfrm>
          <a:prstGeom prst="wedgeRoundRectCallout">
            <a:avLst>
              <a:gd name="adj1" fmla="val -82746"/>
              <a:gd name="adj2" fmla="val -7421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Aft>
                <a:spcPts val="0"/>
              </a:spcAft>
            </a:pPr>
            <a:endParaRPr lang="pt-BR" sz="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1695043"/>
            <a:ext cx="8077200" cy="310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Cuidado</a:t>
            </a: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(!)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com a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introdução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conceito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 “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dois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” URLs que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apontam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para o MESMO (!!!) ITEM DE INFORMAÇÃO e,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também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falar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“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dois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” IBIs para um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ITEM DE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INFORMA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ÇÃO.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Um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perigo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gerar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confusão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se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isto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for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explicado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 forma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bem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clara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e simples !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Não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esquecer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que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na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APRESENTAÇÃO 1,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deve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ser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passado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o </a:t>
            </a:r>
            <a:r>
              <a:rPr lang="en-US" sz="2000" b="1" i="0" kern="0" dirty="0" err="1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conceito</a:t>
            </a:r>
            <a:r>
              <a:rPr lang="en-US" sz="2000" b="1" i="0" kern="0" dirty="0">
                <a:solidFill>
                  <a:schemeClr val="tx1"/>
                </a:solidFill>
                <a:latin typeface="Arial Unicode MS" pitchFamily="34" charset="-128"/>
                <a:cs typeface="Times New Roman" pitchFamily="18" charset="0"/>
              </a:rPr>
              <a:t> de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“UM ITEM-DE-INFORMAÇÃO-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UMA IBI” !!!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…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Na APRESENTAÇÃO 1 </a:t>
            </a: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NÃO se </a:t>
            </a:r>
            <a:r>
              <a:rPr lang="en-US" sz="2000" b="1" i="0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fala</a:t>
            </a: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em</a:t>
            </a: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2 URLs 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DOIS IBIs para </a:t>
            </a:r>
            <a:r>
              <a:rPr lang="en-US" sz="2000" b="1" i="0" u="sng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um </a:t>
            </a:r>
            <a:r>
              <a:rPr lang="en-US" sz="2000" b="1" i="0" u="sng" kern="0" dirty="0" err="1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mesmo</a:t>
            </a:r>
            <a:r>
              <a:rPr lang="en-US" sz="2000" b="1" i="0" u="sng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 </a:t>
            </a:r>
            <a:r>
              <a:rPr lang="en-US" sz="2000" b="1" i="0" kern="0" dirty="0">
                <a:solidFill>
                  <a:srgbClr val="C00000"/>
                </a:solidFill>
                <a:latin typeface="Arial Unicode MS" pitchFamily="34" charset="-128"/>
                <a:cs typeface="Times New Roman" pitchFamily="18" charset="0"/>
              </a:rPr>
              <a:t>ITEM de INFORMAÇÃO !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88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637096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1988113" y="3746615"/>
            <a:ext cx="5167775" cy="504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620688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Aft>
                <a:spcPts val="0"/>
              </a:spcAft>
            </a:pPr>
            <a:endParaRPr lang="pt-BR" sz="8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53121" y="649329"/>
            <a:ext cx="237957" cy="4968552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69475" y="2729373"/>
            <a:ext cx="233209" cy="3068385"/>
          </a:xfrm>
          <a:prstGeom prst="leftBrace">
            <a:avLst>
              <a:gd name="adj1" fmla="val 41225"/>
              <a:gd name="adj2" fmla="val 49235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3286948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642784" y="5252147"/>
            <a:ext cx="7858433" cy="474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663300"/>
                </a:solidFill>
              </a:rPr>
              <a:t>NOTA: Ambos</a:t>
            </a:r>
            <a:r>
              <a:rPr lang="en-US" sz="2000" i="0" dirty="0">
                <a:solidFill>
                  <a:srgbClr val="663300"/>
                </a:solidFill>
              </a:rPr>
              <a:t> IBIs, </a:t>
            </a:r>
            <a:r>
              <a:rPr lang="en-US" sz="2000" i="0" dirty="0" err="1">
                <a:solidFill>
                  <a:srgbClr val="663300"/>
                </a:solidFill>
              </a:rPr>
              <a:t>identificam</a:t>
            </a:r>
            <a:r>
              <a:rPr lang="en-US" sz="2000" i="0" dirty="0">
                <a:solidFill>
                  <a:srgbClr val="663300"/>
                </a:solidFill>
              </a:rPr>
              <a:t> o </a:t>
            </a:r>
            <a:r>
              <a:rPr lang="en-US" sz="2000" b="1" i="0" dirty="0" err="1">
                <a:solidFill>
                  <a:srgbClr val="663300"/>
                </a:solidFill>
              </a:rPr>
              <a:t>mesmo</a:t>
            </a:r>
            <a:r>
              <a:rPr lang="en-US" sz="2000" i="0" dirty="0">
                <a:solidFill>
                  <a:srgbClr val="663300"/>
                </a:solidFill>
              </a:rPr>
              <a:t> </a:t>
            </a:r>
            <a:r>
              <a:rPr lang="en-US" sz="2000" b="1" i="0" dirty="0">
                <a:solidFill>
                  <a:srgbClr val="663300"/>
                </a:solidFill>
              </a:rPr>
              <a:t>ITEM DE INFORMAÇÃO</a:t>
            </a:r>
            <a:endParaRPr lang="pt-BR" sz="2000" b="1" i="0" dirty="0">
              <a:solidFill>
                <a:srgbClr val="663300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135014" y="4447086"/>
            <a:ext cx="1353402" cy="432000"/>
          </a:xfrm>
          <a:prstGeom prst="wedgeRoundRectCallout">
            <a:avLst>
              <a:gd name="adj1" fmla="val -94151"/>
              <a:gd name="adj2" fmla="val -502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290606"/>
            <a:ext cx="8077200" cy="191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Entendo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que o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conteúdo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do slide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seguinte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tem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principal de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evidenciar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qual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pode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ser o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que surge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DERIVAR 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obter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um CONTEÚDO (ITEM DE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INFORMAÇÃO) por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meio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URL que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representaria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VÍNCULO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único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para 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endereçá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-lo (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obtê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-lo) pela rede.  </a:t>
            </a:r>
          </a:p>
        </p:txBody>
      </p:sp>
    </p:spTree>
    <p:extLst>
      <p:ext uri="{BB962C8B-B14F-4D97-AF65-F5344CB8AC3E}">
        <p14:creationId xmlns:p14="http://schemas.microsoft.com/office/powerpoint/2010/main" val="175346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21" y="6378644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(para derivação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conteúdo) ocorrendo fora da Rede IBI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192902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chemeClr val="tx1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2904248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048541" y="5092979"/>
            <a:ext cx="4024521" cy="568269"/>
          </a:xfrm>
          <a:prstGeom prst="wedgeRoundRectCallout">
            <a:avLst>
              <a:gd name="adj1" fmla="val -63153"/>
              <a:gd name="adj2" fmla="val 2064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66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 que NÃO leva à derivação do conteúdo desejado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b="1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3955400" y="5236640"/>
            <a:ext cx="504056" cy="427614"/>
          </a:xfrm>
          <a:prstGeom prst="downArrow">
            <a:avLst/>
          </a:prstGeom>
          <a:solidFill>
            <a:srgbClr val="00206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2384984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444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1793" y="5469475"/>
            <a:ext cx="1966662" cy="889927"/>
          </a:xfrm>
          <a:prstGeom prst="wedgeRoundRectCallout">
            <a:avLst>
              <a:gd name="adj1" fmla="val 71042"/>
              <a:gd name="adj2" fmla="val -1332"/>
              <a:gd name="adj3" fmla="val 16667"/>
            </a:avLst>
          </a:prstGeom>
          <a:solidFill>
            <a:srgbClr val="FFFFCC"/>
          </a:solidFill>
          <a:ln w="952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663300"/>
                </a:solidFill>
              </a:rPr>
              <a:t>Vínculo que NÃO leva ao conteúdo </a:t>
            </a:r>
          </a:p>
          <a:p>
            <a:pPr algn="ctr"/>
            <a:r>
              <a:rPr lang="pt-BR" b="1" i="0" dirty="0">
                <a:solidFill>
                  <a:srgbClr val="663300"/>
                </a:solidFill>
              </a:rPr>
              <a:t>esperado</a:t>
            </a:r>
            <a:r>
              <a:rPr lang="pt-BR" i="0" dirty="0">
                <a:solidFill>
                  <a:srgbClr val="CC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326032"/>
            <a:ext cx="8077200" cy="184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consegui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entender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 que 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dizer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com …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i="0" dirty="0">
                <a:solidFill>
                  <a:srgbClr val="663300"/>
                </a:solidFill>
              </a:rPr>
              <a:t>“tem de ocorrer na origem </a:t>
            </a:r>
            <a:r>
              <a:rPr lang="pt-BR" sz="2000" b="1" i="0" dirty="0">
                <a:solidFill>
                  <a:srgbClr val="C00000"/>
                </a:solidFill>
              </a:rPr>
              <a:t>(?)</a:t>
            </a:r>
            <a:r>
              <a:rPr lang="pt-BR" sz="2000" b="1" i="0" dirty="0">
                <a:solidFill>
                  <a:srgbClr val="663300"/>
                </a:solidFill>
              </a:rPr>
              <a:t> da derivação de conteúdo” </a:t>
            </a:r>
            <a:r>
              <a:rPr lang="pt-BR" sz="2000" b="1" i="0" dirty="0">
                <a:solidFill>
                  <a:schemeClr val="tx1"/>
                </a:solidFill>
              </a:rPr>
              <a:t>... É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i="0" dirty="0">
                <a:solidFill>
                  <a:schemeClr val="tx1"/>
                </a:solidFill>
              </a:rPr>
              <a:t>preciso entender que “origem” é essa. </a:t>
            </a:r>
            <a:r>
              <a:rPr lang="pt-BR" sz="2000" b="1" i="0" dirty="0" err="1">
                <a:solidFill>
                  <a:schemeClr val="tx1"/>
                </a:solidFill>
              </a:rPr>
              <a:t>Éssa</a:t>
            </a:r>
            <a:r>
              <a:rPr lang="pt-BR" sz="2000" b="1" i="0" dirty="0">
                <a:solidFill>
                  <a:schemeClr val="tx1"/>
                </a:solidFill>
              </a:rPr>
              <a:t> “origem” é porque a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i="0" dirty="0">
                <a:solidFill>
                  <a:schemeClr val="tx1"/>
                </a:solidFill>
              </a:rPr>
              <a:t>correção deve se dar pela “troca-de-domínio”, tal como é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i="0" dirty="0">
                <a:solidFill>
                  <a:schemeClr val="tx1"/>
                </a:solidFill>
              </a:rPr>
              <a:t>comentado no slide (11) seguinte?</a:t>
            </a:r>
            <a:endParaRPr lang="pt-BR" sz="2000" b="1" i="0" dirty="0">
              <a:solidFill>
                <a:srgbClr val="663300"/>
              </a:solidFill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9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2926" y="2088730"/>
            <a:ext cx="74581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663300"/>
                </a:solidFill>
              </a:rPr>
              <a:t> </a:t>
            </a:r>
            <a:r>
              <a:rPr lang="pt-BR" sz="2400" b="1" i="0" dirty="0">
                <a:solidFill>
                  <a:srgbClr val="663300"/>
                </a:solidFill>
              </a:rPr>
              <a:t>Por exemplo, este é o caso em que o portal do </a:t>
            </a:r>
          </a:p>
          <a:p>
            <a:r>
              <a:rPr lang="pt-BR" sz="2400" b="1" i="0" dirty="0">
                <a:solidFill>
                  <a:srgbClr val="663300"/>
                </a:solidFill>
              </a:rPr>
              <a:t>MCTI que se encontra em migração requer a implementação de um ...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42599"/>
              </p:ext>
            </p:extLst>
          </p:nvPr>
        </p:nvGraphicFramePr>
        <p:xfrm>
          <a:off x="615381" y="3773051"/>
          <a:ext cx="7913239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711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40417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705711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66330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 marL="92354" marR="9235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b="1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b="1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8037" marR="980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b="1" dirty="0"/>
                    </a:p>
                  </a:txBody>
                  <a:tcPr marL="98037" marR="9803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b="1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mcti/pt-br</a:t>
                      </a:r>
                      <a:endParaRPr lang="pt-BR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8037" marR="9803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896228" y="5098157"/>
            <a:ext cx="73515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663300"/>
                </a:solidFill>
              </a:rPr>
              <a:t>... sendo que o REDIRECIONAMENTO tem de </a:t>
            </a:r>
          </a:p>
          <a:p>
            <a:r>
              <a:rPr lang="pt-BR" sz="2400" b="1" i="0" dirty="0">
                <a:solidFill>
                  <a:srgbClr val="663300"/>
                </a:solidFill>
              </a:rPr>
              <a:t>ocorrer na origem da derivação de conteúdo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73036</TotalTime>
  <Words>3074</Words>
  <Application>Microsoft Office PowerPoint</Application>
  <PresentationFormat>Apresentação na tela (4:3)</PresentationFormat>
  <Paragraphs>485</Paragraphs>
  <Slides>39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Eduardo Whitaker Bergamini</cp:lastModifiedBy>
  <cp:revision>1786</cp:revision>
  <dcterms:created xsi:type="dcterms:W3CDTF">2004-05-13T13:32:28Z</dcterms:created>
  <dcterms:modified xsi:type="dcterms:W3CDTF">2021-04-15T03:06:18Z</dcterms:modified>
</cp:coreProperties>
</file>