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587" r:id="rId22"/>
    <p:sldId id="603" r:id="rId23"/>
    <p:sldId id="589" r:id="rId24"/>
    <p:sldId id="631" r:id="rId25"/>
    <p:sldId id="592" r:id="rId26"/>
    <p:sldId id="634" r:id="rId27"/>
    <p:sldId id="613" r:id="rId28"/>
    <p:sldId id="633" r:id="rId29"/>
    <p:sldId id="546" r:id="rId3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CC00CC"/>
    <a:srgbClr val="FFCC99"/>
    <a:srgbClr val="FFCCFF"/>
    <a:srgbClr val="FF99FF"/>
    <a:srgbClr val="CCECFF"/>
    <a:srgbClr val="0070C0"/>
    <a:srgbClr val="CCCCFF"/>
    <a:srgbClr val="FFFFCC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65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276872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Prover os </a:t>
            </a:r>
            <a:r>
              <a:rPr lang="pt-BR" sz="2000" i="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70C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Indexação</a:t>
            </a:r>
            <a:r>
              <a:rPr lang="pt-BR" sz="2000" i="0" dirty="0">
                <a:solidFill>
                  <a:srgbClr val="0070C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Contar com um </a:t>
            </a:r>
            <a:r>
              <a:rPr lang="pt-BR" sz="2000" i="0" u="sng" dirty="0">
                <a:solidFill>
                  <a:srgbClr val="0070C0"/>
                </a:solidFill>
              </a:rPr>
              <a:t>RESOLVEDOR</a:t>
            </a:r>
            <a:r>
              <a:rPr lang="pt-BR" sz="2000" i="0" dirty="0">
                <a:solidFill>
                  <a:srgbClr val="0070C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70C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618345"/>
            <a:ext cx="7482812" cy="3474951"/>
            <a:chOff x="768019" y="2330313"/>
            <a:chExt cx="7482812" cy="3474951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dos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330313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331414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700808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indexação dinâmica, os ARQUIVOS mantêm os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 imediatamente atualizados em caso alteração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772816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O sistema de resolução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916832" y="4946859"/>
            <a:ext cx="5310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300264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323528" y="2420888"/>
            <a:ext cx="1728192" cy="480641"/>
          </a:xfrm>
          <a:prstGeom prst="wedgeRoundRectCallout">
            <a:avLst>
              <a:gd name="adj1" fmla="val 74732"/>
              <a:gd name="adj2" fmla="val 6616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23528" y="5685233"/>
            <a:ext cx="3672408" cy="461665"/>
          </a:xfrm>
          <a:prstGeom prst="wedgeRoundRectCallout">
            <a:avLst>
              <a:gd name="adj1" fmla="val 37387"/>
              <a:gd name="adj2" fmla="val -9006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82763"/>
            <a:ext cx="504056" cy="427614"/>
          </a:xfrm>
          <a:prstGeom prst="downArrow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26538"/>
              </p:ext>
            </p:extLst>
          </p:nvPr>
        </p:nvGraphicFramePr>
        <p:xfrm>
          <a:off x="6228000" y="3722723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646395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293312"/>
            <a:ext cx="4062211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381782" y="3136858"/>
            <a:ext cx="343924" cy="45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48209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927072"/>
            <a:ext cx="3496160" cy="427614"/>
          </a:xfrm>
          <a:prstGeom prst="wedgeRoundRectCallout">
            <a:avLst>
              <a:gd name="adj1" fmla="val 59800"/>
              <a:gd name="adj2" fmla="val 2726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3136613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6" name="Texto explicativo retangular com cantos arredondados 36">
            <a:extLst>
              <a:ext uri="{FF2B5EF4-FFF2-40B4-BE49-F238E27FC236}">
                <a16:creationId xmlns:a16="http://schemas.microsoft.com/office/drawing/2014/main" id="{0C8B4987-8F62-4C64-BADA-586D7FEB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98890"/>
            <a:ext cx="3926219" cy="648072"/>
          </a:xfrm>
          <a:prstGeom prst="wedgeRoundRectCallout">
            <a:avLst>
              <a:gd name="adj1" fmla="val 29635"/>
              <a:gd name="adj2" fmla="val 12168"/>
              <a:gd name="adj3" fmla="val 1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>
                <a:solidFill>
                  <a:srgbClr val="000080"/>
                </a:solidFill>
                <a:latin typeface="Calibri"/>
              </a:rPr>
              <a:t>Não há indexação fora dos ARQUIVOS	</a:t>
            </a:r>
            <a:endParaRPr lang="pt-BR" sz="1800" b="1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988840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822079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486752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3011849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616994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179512" y="5090244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encaminhado ao USUÁRIO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ativado pelo </a:t>
            </a:r>
            <a:r>
              <a:rPr lang="pt-BR" b="1" i="0" dirty="0">
                <a:solidFill>
                  <a:srgbClr val="002060"/>
                </a:solidFill>
              </a:rPr>
              <a:t>USUÁRIO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156176" y="5675633"/>
            <a:ext cx="2306296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 INPE 16668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23728" y="3544267"/>
            <a:ext cx="4825518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6725144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207892" y="5949280"/>
            <a:ext cx="6349423" cy="386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Não há indexação de URL por </a:t>
            </a:r>
            <a:r>
              <a:rPr lang="pt-BR" b="1" i="0" dirty="0" err="1">
                <a:solidFill>
                  <a:srgbClr val="002060"/>
                </a:solidFill>
              </a:rPr>
              <a:t>IBIs</a:t>
            </a:r>
            <a:r>
              <a:rPr lang="pt-BR" b="1" i="0" dirty="0">
                <a:solidFill>
                  <a:srgbClr val="002060"/>
                </a:solidFill>
              </a:rPr>
              <a:t> no RESOLVEDOR</a:t>
            </a:r>
            <a:r>
              <a:rPr lang="pt-BR" i="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916832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6209059" y="3579555"/>
              <a:ext cx="1008112" cy="601905"/>
            </a:xfrm>
            <a:prstGeom prst="wedgeRoundRectCallout">
              <a:avLst>
                <a:gd name="adj1" fmla="val -155610"/>
                <a:gd name="adj2" fmla="val -4426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IBI</a:t>
              </a:r>
            </a:p>
          </p:txBody>
        </p:sp>
      </p:grp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16200000" flipV="1">
            <a:off x="4950184" y="2294993"/>
            <a:ext cx="216000" cy="23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70C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70C0"/>
                </a:solidFill>
              </a:rPr>
              <a:t>resolução</a:t>
            </a:r>
            <a:r>
              <a:rPr lang="pt-BR" sz="2000" i="0" dirty="0">
                <a:solidFill>
                  <a:srgbClr val="0070C0"/>
                </a:solidFill>
              </a:rPr>
              <a:t> dos Identificadores IBI que tenham sido a eles atribuídos</a:t>
            </a:r>
            <a:r>
              <a:rPr lang="pt-BR" sz="2000" i="0" dirty="0">
                <a:solidFill>
                  <a:srgbClr val="006FBA"/>
                </a:solidFill>
              </a:rPr>
              <a:t>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3136613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pares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377043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5148064" y="1700808"/>
            <a:ext cx="2016224" cy="432000"/>
          </a:xfrm>
          <a:prstGeom prst="wedgeRoundRectCallout">
            <a:avLst>
              <a:gd name="adj1" fmla="val -46558"/>
              <a:gd name="adj2" fmla="val 156835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O ARQUIVO …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940152" y="4437160"/>
            <a:ext cx="2016224" cy="432000"/>
          </a:xfrm>
          <a:prstGeom prst="wedgeRoundRectCallout">
            <a:avLst>
              <a:gd name="adj1" fmla="val -67968"/>
              <a:gd name="adj2" fmla="val -209990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… </a:t>
            </a:r>
            <a:r>
              <a:rPr lang="en-US" sz="2000" b="1" i="0" dirty="0" err="1">
                <a:solidFill>
                  <a:srgbClr val="002060"/>
                </a:solidFill>
              </a:rPr>
              <a:t>gerou</a:t>
            </a:r>
            <a:r>
              <a:rPr lang="en-US" sz="2000" b="1" i="0" dirty="0">
                <a:solidFill>
                  <a:srgbClr val="002060"/>
                </a:solidFill>
              </a:rPr>
              <a:t> 2 IBIs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23528" y="4797001"/>
            <a:ext cx="3816424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Não há cadastro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4896036" y="5047026"/>
            <a:ext cx="3816424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A versão ‘rep’ serve para organizar de forma padrão o armazenamento dos ITENS DE INFORMAÇÃO em sistema de arquivos.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698008" y="150859"/>
            <a:ext cx="216000" cy="608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330008" y="2295071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4019791" y="2089953"/>
            <a:ext cx="672372" cy="432000"/>
          </a:xfrm>
          <a:prstGeom prst="wedgeRoundRectCallout">
            <a:avLst>
              <a:gd name="adj1" fmla="val 70945"/>
              <a:gd name="adj2" fmla="val 165843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3890412" y="4077071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um par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564904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3645024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80"/>
            <a:ext cx="64537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3824" y="644403"/>
            <a:ext cx="216000" cy="478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539604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5724128" y="319069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5013176"/>
            <a:ext cx="703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dirty="0">
                <a:solidFill>
                  <a:srgbClr val="006FBA"/>
                </a:solidFill>
              </a:rPr>
              <a:t>Ambos</a:t>
            </a:r>
            <a:r>
              <a:rPr lang="en-US" sz="2000" i="0" dirty="0">
                <a:solidFill>
                  <a:srgbClr val="006FBA"/>
                </a:solidFill>
              </a:rPr>
              <a:t> IBIs, </a:t>
            </a:r>
            <a:r>
              <a:rPr lang="en-US" sz="2000" i="0" dirty="0" err="1">
                <a:solidFill>
                  <a:srgbClr val="006FBA"/>
                </a:solidFill>
              </a:rPr>
              <a:t>identificam</a:t>
            </a:r>
            <a:r>
              <a:rPr lang="en-US" sz="2000" i="0" dirty="0">
                <a:solidFill>
                  <a:srgbClr val="006FBA"/>
                </a:solidFill>
              </a:rPr>
              <a:t> o </a:t>
            </a:r>
            <a:r>
              <a:rPr lang="en-US" sz="2000" b="1" i="0" dirty="0" err="1">
                <a:solidFill>
                  <a:srgbClr val="006FBA"/>
                </a:solidFill>
              </a:rPr>
              <a:t>mesmo</a:t>
            </a:r>
            <a:r>
              <a:rPr lang="en-US" sz="2000" i="0" dirty="0">
                <a:solidFill>
                  <a:srgbClr val="006FBA"/>
                </a:solidFill>
              </a:rPr>
              <a:t> ITEM DE INFORMAÇÃO</a:t>
            </a:r>
            <a:endParaRPr lang="pt-BR" sz="2000" b="1" i="0" dirty="0">
              <a:solidFill>
                <a:srgbClr val="006FBA"/>
              </a:solidFill>
            </a:endParaRPr>
          </a:p>
          <a:p>
            <a:endParaRPr lang="pt-BR" dirty="0"/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5738878" y="4302702"/>
            <a:ext cx="672372" cy="432000"/>
          </a:xfrm>
          <a:prstGeom prst="wedgeRoundRectCallout">
            <a:avLst>
              <a:gd name="adj1" fmla="val -97634"/>
              <a:gd name="adj2" fmla="val -4802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3136613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6FBA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70C0"/>
                </a:solidFill>
              </a:rPr>
              <a:t>Possue</a:t>
            </a:r>
            <a:r>
              <a:rPr lang="pt-BR" sz="2400" i="0" dirty="0">
                <a:solidFill>
                  <a:srgbClr val="0070C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Resolve a </a:t>
            </a:r>
            <a:r>
              <a:rPr lang="pt-BR" sz="2400" b="1" i="0" dirty="0">
                <a:solidFill>
                  <a:srgbClr val="0070C0"/>
                </a:solidFill>
              </a:rPr>
              <a:t>preservação</a:t>
            </a:r>
            <a:r>
              <a:rPr lang="pt-BR" sz="2400" i="0" dirty="0">
                <a:solidFill>
                  <a:srgbClr val="0070C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cadastre próprio </a:t>
            </a:r>
            <a:r>
              <a:rPr lang="pt-BR" sz="2400" i="0" dirty="0">
                <a:solidFill>
                  <a:srgbClr val="0070C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A </a:t>
            </a:r>
            <a:r>
              <a:rPr lang="pt-BR" sz="2400" b="1" i="0" dirty="0">
                <a:solidFill>
                  <a:srgbClr val="0070C0"/>
                </a:solidFill>
              </a:rPr>
              <a:t>reutilização de prefixo </a:t>
            </a:r>
            <a:r>
              <a:rPr lang="pt-BR" sz="2400" i="0" dirty="0">
                <a:solidFill>
                  <a:srgbClr val="0070C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indexação </a:t>
            </a:r>
            <a:r>
              <a:rPr lang="pt-BR" sz="2400" i="0" dirty="0">
                <a:solidFill>
                  <a:srgbClr val="0070C0"/>
                </a:solidFill>
              </a:rPr>
              <a:t>dos </a:t>
            </a:r>
            <a:r>
              <a:rPr lang="pt-BR" sz="2400" i="0" dirty="0" err="1">
                <a:solidFill>
                  <a:srgbClr val="0070C0"/>
                </a:solidFill>
              </a:rPr>
              <a:t>URLs</a:t>
            </a:r>
            <a:r>
              <a:rPr lang="pt-BR" sz="2400" i="0" dirty="0">
                <a:solidFill>
                  <a:srgbClr val="0070C0"/>
                </a:solidFill>
              </a:rPr>
              <a:t> por </a:t>
            </a:r>
            <a:r>
              <a:rPr lang="pt-BR" sz="2400" i="0" dirty="0" err="1">
                <a:solidFill>
                  <a:srgbClr val="0070C0"/>
                </a:solidFill>
              </a:rPr>
              <a:t>IBIs</a:t>
            </a:r>
            <a:r>
              <a:rPr lang="pt-BR" sz="2400" i="0" dirty="0">
                <a:solidFill>
                  <a:srgbClr val="0070C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70C0"/>
                </a:solidFill>
              </a:rPr>
              <a:t>Não há latência </a:t>
            </a:r>
            <a:r>
              <a:rPr lang="pt-BR" sz="2400" i="0" dirty="0">
                <a:solidFill>
                  <a:srgbClr val="0070C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Definições de Importância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83333"/>
              </p:ext>
            </p:extLst>
          </p:nvPr>
        </p:nvGraphicFramePr>
        <p:xfrm>
          <a:off x="575556" y="1916832"/>
          <a:ext cx="7992888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6FBA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web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3136613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21" y="6378644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11748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192902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2904248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216200" y="5156281"/>
            <a:ext cx="3496160" cy="427614"/>
          </a:xfrm>
          <a:prstGeom prst="wedgeRoundRectCallout">
            <a:avLst>
              <a:gd name="adj1" fmla="val -63153"/>
              <a:gd name="adj2" fmla="val 2064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2384984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267825" y="5583895"/>
            <a:ext cx="1927911" cy="707886"/>
          </a:xfrm>
          <a:prstGeom prst="wedgeRoundRectCallout">
            <a:avLst>
              <a:gd name="adj1" fmla="val 71042"/>
              <a:gd name="adj2" fmla="val -1332"/>
              <a:gd name="adj3" fmla="val 16667"/>
            </a:avLst>
          </a:prstGeom>
          <a:solidFill>
            <a:srgbClr val="FFCCFF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Não mostra a notícia esperada</a:t>
            </a:r>
            <a:r>
              <a:rPr lang="pt-BR" i="0" dirty="0">
                <a:solidFill>
                  <a:srgbClr val="CC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 ocorrendo fora da Rede IBI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2103239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3140968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281180"/>
              </p:ext>
            </p:extLst>
          </p:nvPr>
        </p:nvGraphicFramePr>
        <p:xfrm>
          <a:off x="881590" y="4031466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68684" y="5373216"/>
            <a:ext cx="80066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70C0"/>
                </a:solidFill>
              </a:rPr>
              <a:t>Este redirecionamento está na origem da derivação de conteúdo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uma: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007318"/>
              </p:ext>
            </p:extLst>
          </p:nvPr>
        </p:nvGraphicFramePr>
        <p:xfrm>
          <a:off x="1378696" y="2276480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395600" y="3244914"/>
            <a:ext cx="83528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70C0"/>
                </a:solidFill>
              </a:rPr>
              <a:t>Para consertar o vínculo</a:t>
            </a:r>
            <a:r>
              <a:rPr lang="pt-BR" sz="2000" i="0" dirty="0">
                <a:solidFill>
                  <a:srgbClr val="0070C0"/>
                </a:solidFill>
              </a:rPr>
              <a:t>, teria que trocar, </a:t>
            </a:r>
            <a:r>
              <a:rPr lang="pt-BR" sz="2000" b="1" i="0" dirty="0">
                <a:solidFill>
                  <a:srgbClr val="0070C0"/>
                </a:solidFill>
              </a:rPr>
              <a:t>na página do IBICT</a:t>
            </a:r>
            <a:r>
              <a:rPr lang="pt-BR" sz="2000" i="0" dirty="0">
                <a:solidFill>
                  <a:srgbClr val="0070C0"/>
                </a:solidFill>
              </a:rPr>
              <a:t>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67409" y="3791942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22920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2909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708920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Acessibilidade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Interoperabilidade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Reutilizabilidade</a:t>
            </a:r>
            <a:endParaRPr lang="en-US" sz="20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17008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4869160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71702</TotalTime>
  <Words>2254</Words>
  <Application>Microsoft Office PowerPoint</Application>
  <PresentationFormat>Apresentação na tela (4:3)</PresentationFormat>
  <Paragraphs>384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1717</cp:revision>
  <dcterms:created xsi:type="dcterms:W3CDTF">2004-05-13T13:32:28Z</dcterms:created>
  <dcterms:modified xsi:type="dcterms:W3CDTF">2021-04-13T05:03:29Z</dcterms:modified>
</cp:coreProperties>
</file>