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49" r:id="rId3"/>
    <p:sldId id="597" r:id="rId4"/>
    <p:sldId id="271" r:id="rId5"/>
    <p:sldId id="590" r:id="rId6"/>
    <p:sldId id="619" r:id="rId7"/>
    <p:sldId id="620" r:id="rId8"/>
    <p:sldId id="622" r:id="rId9"/>
    <p:sldId id="586" r:id="rId10"/>
    <p:sldId id="623" r:id="rId11"/>
    <p:sldId id="624" r:id="rId12"/>
    <p:sldId id="625" r:id="rId13"/>
    <p:sldId id="617" r:id="rId14"/>
    <p:sldId id="626" r:id="rId15"/>
    <p:sldId id="628" r:id="rId16"/>
    <p:sldId id="629" r:id="rId17"/>
    <p:sldId id="599" r:id="rId18"/>
    <p:sldId id="630" r:id="rId19"/>
    <p:sldId id="627" r:id="rId20"/>
    <p:sldId id="591" r:id="rId21"/>
    <p:sldId id="587" r:id="rId22"/>
    <p:sldId id="603" r:id="rId23"/>
    <p:sldId id="589" r:id="rId24"/>
    <p:sldId id="631" r:id="rId25"/>
    <p:sldId id="592" r:id="rId26"/>
    <p:sldId id="634" r:id="rId27"/>
    <p:sldId id="613" r:id="rId28"/>
    <p:sldId id="633" r:id="rId29"/>
    <p:sldId id="546" r:id="rId30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CCFF"/>
    <a:srgbClr val="FF99FF"/>
    <a:srgbClr val="CCECFF"/>
    <a:srgbClr val="0070C0"/>
    <a:srgbClr val="CCCCFF"/>
    <a:srgbClr val="FFFFCC"/>
    <a:srgbClr val="CBECDE"/>
    <a:srgbClr val="99FFCC"/>
    <a:srgbClr val="FFE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70" autoAdjust="0"/>
    <p:restoredTop sz="94724" autoAdjust="0"/>
  </p:normalViewPr>
  <p:slideViewPr>
    <p:cSldViewPr>
      <p:cViewPr varScale="1">
        <p:scale>
          <a:sx n="81" d="100"/>
          <a:sy n="81" d="100"/>
        </p:scale>
        <p:origin x="134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99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48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612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62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urlib.net/8JMKD3MGP7W/36TNG2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6TNG2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@80/2010/02.09.18.47/doc/publicacao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6TNG2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d-m09b.sid.inpe.br/test2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mtc-m19@80/2010/02.09.18.4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8JMKD3MGP7W/36TNG2E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hyperlink" Target="https://www.gov.br/mcti/pt-br" TargetMode="External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chemeClr val="tx1"/>
                </a:solidFill>
                <a:cs typeface="Arial" charset="0"/>
                <a:hlinkClick r:id="rId2"/>
              </a:rPr>
              <a:t>http://urlib.net/rep/QABCDSTQQW/44A469B</a:t>
            </a:r>
            <a:endParaRPr lang="en-US" sz="1800" i="0" u="sng" kern="0" dirty="0">
              <a:solidFill>
                <a:schemeClr val="tx1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70C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70C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para evitar vínculos corrompidos</a:t>
            </a:r>
            <a:endParaRPr lang="pt-BR" sz="24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538532" y="2276872"/>
            <a:ext cx="806693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70C0"/>
                </a:solidFill>
              </a:rPr>
              <a:t>Prover os </a:t>
            </a:r>
            <a:r>
              <a:rPr lang="pt-BR" sz="2000" i="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70C0"/>
                </a:solidFill>
              </a:rPr>
              <a:t> de Sistemas de:</a:t>
            </a: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70C0"/>
                </a:solidFill>
              </a:rPr>
              <a:t>Identificação</a:t>
            </a:r>
            <a:r>
              <a:rPr lang="pt-BR" sz="2000" i="0" dirty="0">
                <a:solidFill>
                  <a:srgbClr val="0070C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70C0"/>
                </a:solidFill>
              </a:rPr>
              <a:t>Indexação</a:t>
            </a:r>
            <a:r>
              <a:rPr lang="pt-BR" sz="2000" i="0" dirty="0">
                <a:solidFill>
                  <a:srgbClr val="0070C0"/>
                </a:solidFill>
              </a:rPr>
              <a:t> de todos os Identificadores atribuindo a cada um deles o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70C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70C0"/>
                </a:solidFill>
              </a:rPr>
              <a:t>Contar com um </a:t>
            </a:r>
            <a:r>
              <a:rPr lang="pt-BR" sz="2000" i="0" u="sng" dirty="0">
                <a:solidFill>
                  <a:srgbClr val="0070C0"/>
                </a:solidFill>
              </a:rPr>
              <a:t>RESOLVEDOR</a:t>
            </a:r>
            <a:r>
              <a:rPr lang="pt-BR" sz="2000" i="0" dirty="0">
                <a:solidFill>
                  <a:srgbClr val="0070C0"/>
                </a:solidFill>
              </a:rPr>
              <a:t> de identificador que retorna ao USUÁRIO os </a:t>
            </a:r>
            <a:r>
              <a:rPr lang="pt-BR" sz="2000" b="1" i="0" dirty="0" err="1">
                <a:solidFill>
                  <a:srgbClr val="0070C0"/>
                </a:solidFill>
              </a:rPr>
              <a:t>URLs</a:t>
            </a:r>
            <a:r>
              <a:rPr lang="pt-BR" sz="2000" i="0" dirty="0">
                <a:solidFill>
                  <a:srgbClr val="0070C0"/>
                </a:solidFill>
              </a:rPr>
              <a:t> dos ITENS DE INFORMAÇÃO.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843624" y="5229200"/>
            <a:ext cx="545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70C0"/>
                </a:solidFill>
              </a:rPr>
              <a:t>A Rede IBI implementa esta solução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 dinâmica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4CF9E046-FEE6-4CC7-B45B-F2EEF1686AED}"/>
              </a:ext>
            </a:extLst>
          </p:cNvPr>
          <p:cNvGrpSpPr/>
          <p:nvPr/>
        </p:nvGrpSpPr>
        <p:grpSpPr>
          <a:xfrm>
            <a:off x="830594" y="2618345"/>
            <a:ext cx="7482812" cy="3474951"/>
            <a:chOff x="768019" y="2330313"/>
            <a:chExt cx="7482812" cy="3474951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768019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20347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070586" y="2831260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556802" y="3262403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06490" y="3551340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253130" y="5051985"/>
              <a:ext cx="1944606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dos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03022" y="5033058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dos rótulos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392830" y="3266417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040806" y="3986497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260390" y="3215895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21381" y="3986497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438299" y="2330313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10671" y="2980348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31528" y="2773378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16235" y="3563037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05126" y="3209652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33118" y="4001886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5958552" y="5019997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</a:t>
              </a:r>
              <a:r>
                <a:rPr lang="pt-BR" dirty="0" err="1">
                  <a:solidFill>
                    <a:srgbClr val="000080"/>
                  </a:solidFill>
                </a:rPr>
                <a:t>URLs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157497" y="2831260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686932" y="2331414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700808"/>
            <a:ext cx="8640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Na indexação dinâmica, os ARQUIVOS mantêm os </a:t>
            </a:r>
            <a:r>
              <a:rPr lang="pt-BR" sz="2000" i="0" dirty="0" err="1">
                <a:solidFill>
                  <a:srgbClr val="0070C0"/>
                </a:solidFill>
              </a:rPr>
              <a:t>URLs</a:t>
            </a:r>
            <a:r>
              <a:rPr lang="pt-BR" sz="2000" i="0" dirty="0">
                <a:solidFill>
                  <a:srgbClr val="0070C0"/>
                </a:solidFill>
              </a:rPr>
              <a:t> dos ITENS DE INFORMAÇÃO imediatamente atualizados em caso alteração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772816"/>
            <a:ext cx="74548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O sistema de resolução promove um redirecionamento de 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916832" y="4946859"/>
            <a:ext cx="53103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/caminho/recurso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300264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323528" y="2420888"/>
            <a:ext cx="1728192" cy="480641"/>
          </a:xfrm>
          <a:prstGeom prst="wedgeRoundRectCallout">
            <a:avLst>
              <a:gd name="adj1" fmla="val 74732"/>
              <a:gd name="adj2" fmla="val 6616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dirty="0">
                <a:solidFill>
                  <a:srgbClr val="000080"/>
                </a:solidFill>
              </a:rPr>
              <a:t>URL persistente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323528" y="5685233"/>
            <a:ext cx="3672408" cy="461665"/>
          </a:xfrm>
          <a:prstGeom prst="wedgeRoundRectCallout">
            <a:avLst>
              <a:gd name="adj1" fmla="val 37387"/>
              <a:gd name="adj2" fmla="val -9006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dirty="0">
                <a:solidFill>
                  <a:srgbClr val="000080"/>
                </a:solidFill>
              </a:rPr>
              <a:t>URL variável mas sempre atualizado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0" name="Texto explicativo retangular com cantos arredondados 11">
            <a:extLst>
              <a:ext uri="{FF2B5EF4-FFF2-40B4-BE49-F238E27FC236}">
                <a16:creationId xmlns:a16="http://schemas.microsoft.com/office/drawing/2014/main" id="{CA5478F9-1F45-4900-B7F1-D9118B70B369}"/>
              </a:ext>
            </a:extLst>
          </p:cNvPr>
          <p:cNvSpPr/>
          <p:nvPr/>
        </p:nvSpPr>
        <p:spPr bwMode="auto">
          <a:xfrm>
            <a:off x="1090939" y="3938959"/>
            <a:ext cx="2415174" cy="427614"/>
          </a:xfrm>
          <a:prstGeom prst="wedgeRoundRectCallout">
            <a:avLst>
              <a:gd name="adj1" fmla="val 76576"/>
              <a:gd name="adj2" fmla="val 2946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6FBA"/>
                </a:solidFill>
              </a:rPr>
              <a:t>Redirecionamento</a:t>
            </a:r>
            <a:endParaRPr lang="pt-BR" sz="2000" b="1" i="0" dirty="0">
              <a:solidFill>
                <a:srgbClr val="006FBA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4082763"/>
            <a:ext cx="504056" cy="427614"/>
          </a:xfrm>
          <a:prstGeom prst="downArrow">
            <a:avLst/>
          </a:prstGeom>
          <a:noFill/>
          <a:ln w="1587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926538"/>
              </p:ext>
            </p:extLst>
          </p:nvPr>
        </p:nvGraphicFramePr>
        <p:xfrm>
          <a:off x="6228000" y="3722723"/>
          <a:ext cx="1800384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342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/>
          <p:nvPr/>
        </p:nvSpPr>
        <p:spPr bwMode="auto">
          <a:xfrm>
            <a:off x="5807067" y="3646395"/>
            <a:ext cx="631439" cy="648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4600281" y="4293312"/>
            <a:ext cx="4062211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381782" y="3136858"/>
            <a:ext cx="343924" cy="45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548209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3136613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2. Resolução de IBI</a:t>
            </a:r>
          </a:p>
        </p:txBody>
      </p:sp>
    </p:spTree>
    <p:extLst>
      <p:ext uri="{BB962C8B-B14F-4D97-AF65-F5344CB8AC3E}">
        <p14:creationId xmlns:p14="http://schemas.microsoft.com/office/powerpoint/2010/main" val="2827257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6" name="Texto explicativo retangular com cantos arredondados 36">
            <a:extLst>
              <a:ext uri="{FF2B5EF4-FFF2-40B4-BE49-F238E27FC236}">
                <a16:creationId xmlns:a16="http://schemas.microsoft.com/office/drawing/2014/main" id="{0C8B4987-8F62-4C64-BADA-586D7FEBC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998890"/>
            <a:ext cx="3926219" cy="648072"/>
          </a:xfrm>
          <a:prstGeom prst="wedgeRoundRectCallout">
            <a:avLst>
              <a:gd name="adj1" fmla="val 29635"/>
              <a:gd name="adj2" fmla="val 12168"/>
              <a:gd name="adj3" fmla="val 16667"/>
            </a:avLst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>
                <a:solidFill>
                  <a:srgbClr val="000080"/>
                </a:solidFill>
                <a:latin typeface="Calibri"/>
              </a:rPr>
              <a:t>Não há indexação fora dos ARQUIVOS	</a:t>
            </a:r>
            <a:endParaRPr lang="pt-BR" sz="1800" b="1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988840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Elipse 96">
            <a:extLst>
              <a:ext uri="{FF2B5EF4-FFF2-40B4-BE49-F238E27FC236}">
                <a16:creationId xmlns:a16="http://schemas.microsoft.com/office/drawing/2014/main" id="{6C7024C9-23B3-4248-AA7A-58E3AD2BF4A1}"/>
              </a:ext>
            </a:extLst>
          </p:cNvPr>
          <p:cNvSpPr/>
          <p:nvPr/>
        </p:nvSpPr>
        <p:spPr bwMode="auto">
          <a:xfrm rot="20400000">
            <a:off x="7212489" y="2822079"/>
            <a:ext cx="1361581" cy="2663222"/>
          </a:xfrm>
          <a:prstGeom prst="ellipse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 sz="1800" i="0">
              <a:solidFill>
                <a:srgbClr val="003050"/>
              </a:solidFill>
              <a:latin typeface="Calibri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486752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60886B58-D4CD-4850-BC64-1813E7BCB659}"/>
              </a:ext>
            </a:extLst>
          </p:cNvPr>
          <p:cNvGrpSpPr/>
          <p:nvPr/>
        </p:nvGrpSpPr>
        <p:grpSpPr>
          <a:xfrm>
            <a:off x="658118" y="3011849"/>
            <a:ext cx="7827593" cy="2416697"/>
            <a:chOff x="658118" y="3011849"/>
            <a:chExt cx="7827593" cy="2416697"/>
          </a:xfrm>
        </p:grpSpPr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566959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319310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840430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3048153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3011849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822883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4107507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923917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580733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520677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879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5092896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651522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781629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65152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646194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616994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279006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763688" y="4573853"/>
            <a:ext cx="56166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sz="20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i="0" dirty="0">
              <a:solidFill>
                <a:srgbClr val="CC00CC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395536" y="2509446"/>
            <a:ext cx="8352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BB21D94A-C324-41EF-8AE7-DBF694C9C101}"/>
              </a:ext>
            </a:extLst>
          </p:cNvPr>
          <p:cNvSpPr/>
          <p:nvPr/>
        </p:nvSpPr>
        <p:spPr bwMode="auto">
          <a:xfrm>
            <a:off x="4355976" y="3429000"/>
            <a:ext cx="432048" cy="648072"/>
          </a:xfrm>
          <a:prstGeom prst="downArrow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840352" y="1409708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179512" y="5090244"/>
            <a:ext cx="1429840" cy="432000"/>
          </a:xfrm>
          <a:prstGeom prst="wedgeRoundRectCallout">
            <a:avLst>
              <a:gd name="adj1" fmla="val -1186"/>
              <a:gd name="adj2" fmla="val -20691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2000" i="0" dirty="0">
              <a:solidFill>
                <a:srgbClr val="0070C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216352" y="5675633"/>
            <a:ext cx="2246120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Relatório INPE 16668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860032" y="1726230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691A3BCD-BB86-4FF1-A5B8-65F80EF8D507}"/>
              </a:ext>
            </a:extLst>
          </p:cNvPr>
          <p:cNvSpPr/>
          <p:nvPr/>
        </p:nvSpPr>
        <p:spPr bwMode="auto">
          <a:xfrm>
            <a:off x="539552" y="5699135"/>
            <a:ext cx="2926222" cy="588493"/>
          </a:xfrm>
          <a:prstGeom prst="wedgeRoundRectCallout">
            <a:avLst>
              <a:gd name="adj1" fmla="val 43406"/>
              <a:gd name="adj2" fmla="val -9619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6FBA"/>
                </a:solidFill>
              </a:rPr>
              <a:t>URL</a:t>
            </a:r>
            <a:r>
              <a:rPr lang="pt-BR" i="0" dirty="0">
                <a:solidFill>
                  <a:srgbClr val="006FBA"/>
                </a:solidFill>
              </a:rPr>
              <a:t> encaminhado ao USUÁRIO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74264" y="890904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Redirecionamento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endParaRPr lang="pt-BR" sz="2000" b="1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45696" y="2654191"/>
            <a:ext cx="216000" cy="543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971600" y="3526903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376842" y="3289959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74989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70621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411317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367743" y="4077072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4211960" y="5659055"/>
            <a:ext cx="759087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URL</a:t>
            </a: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B1B15549-7C16-4999-A9F0-ADA2374046DC}"/>
              </a:ext>
            </a:extLst>
          </p:cNvPr>
          <p:cNvSpPr/>
          <p:nvPr/>
        </p:nvSpPr>
        <p:spPr bwMode="auto">
          <a:xfrm>
            <a:off x="601613" y="1585416"/>
            <a:ext cx="2864161" cy="588493"/>
          </a:xfrm>
          <a:prstGeom prst="wedgeRoundRectCallout">
            <a:avLst>
              <a:gd name="adj1" fmla="val 40081"/>
              <a:gd name="adj2" fmla="val 9152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6FBA"/>
                </a:solidFill>
              </a:rPr>
              <a:t>URL</a:t>
            </a:r>
            <a:r>
              <a:rPr lang="pt-BR" i="0" dirty="0">
                <a:solidFill>
                  <a:srgbClr val="006FBA"/>
                </a:solidFill>
              </a:rPr>
              <a:t> ativado pelo USUÁRIO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75581" y="3346325"/>
            <a:ext cx="2245140" cy="888262"/>
          </a:xfrm>
          <a:prstGeom prst="wedgeRoundRectCallout">
            <a:avLst>
              <a:gd name="adj1" fmla="val 55930"/>
              <a:gd name="adj2" fmla="val -1139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6FBA"/>
                </a:solidFill>
              </a:rPr>
              <a:t>O navegador é instruído para fazer um 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547664" y="286827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287200" y="280112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272102" y="457403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573418" y="460261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51363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907704" y="2132856"/>
            <a:ext cx="53285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/sid.inpe.br/mtc-m19@80/2009/08.21.17.02?servicesubject=urlRequest&amp;parsedibiurl.ibi=</a:t>
            </a:r>
            <a:r>
              <a:rPr lang="pt-B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DDA4E5F4-67DA-4A5E-9D1E-3D479D42E0CD}"/>
              </a:ext>
            </a:extLst>
          </p:cNvPr>
          <p:cNvGrpSpPr>
            <a:grpSpLocks noChangeAspect="1"/>
          </p:cNvGrpSpPr>
          <p:nvPr/>
        </p:nvGrpSpPr>
        <p:grpSpPr>
          <a:xfrm>
            <a:off x="2146795" y="3544267"/>
            <a:ext cx="4819432" cy="2693045"/>
            <a:chOff x="3474646" y="4069529"/>
            <a:chExt cx="8712968" cy="4868709"/>
          </a:xfrm>
        </p:grpSpPr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EDACF76D-B286-4E28-89D5-9A070A6C1FCE}"/>
                </a:ext>
              </a:extLst>
            </p:cNvPr>
            <p:cNvSpPr txBox="1"/>
            <p:nvPr/>
          </p:nvSpPr>
          <p:spPr>
            <a:xfrm>
              <a:off x="3474646" y="4069529"/>
              <a:ext cx="8712968" cy="486870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sz="900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sz="900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sz="900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sz="900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F9270CAA-0305-49E1-9355-3DE864C16DB3}"/>
                </a:ext>
              </a:extLst>
            </p:cNvPr>
            <p:cNvSpPr/>
            <p:nvPr/>
          </p:nvSpPr>
          <p:spPr bwMode="auto">
            <a:xfrm>
              <a:off x="9760987" y="7182363"/>
              <a:ext cx="1520278" cy="7810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70C0"/>
                  </a:solidFill>
                </a:rPr>
                <a:t>URL</a:t>
              </a:r>
            </a:p>
          </p:txBody>
        </p:sp>
      </p:grp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594033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46287" y="1592676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  <p:sp>
        <p:nvSpPr>
          <p:cNvPr id="32" name="Texto explicativo retangular com cantos arredondados 11">
            <a:extLst>
              <a:ext uri="{FF2B5EF4-FFF2-40B4-BE49-F238E27FC236}">
                <a16:creationId xmlns:a16="http://schemas.microsoft.com/office/drawing/2014/main" id="{E8B3F7E8-6E3B-45C8-BA6C-CF143FCB3CD6}"/>
              </a:ext>
            </a:extLst>
          </p:cNvPr>
          <p:cNvSpPr/>
          <p:nvPr/>
        </p:nvSpPr>
        <p:spPr bwMode="auto">
          <a:xfrm>
            <a:off x="89552" y="5099000"/>
            <a:ext cx="2034176" cy="986322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Não há indexação dos </a:t>
            </a:r>
            <a:r>
              <a:rPr lang="pt-BR" i="0" dirty="0" err="1">
                <a:solidFill>
                  <a:srgbClr val="CC00CC"/>
                </a:solidFill>
              </a:rPr>
              <a:t>URLs</a:t>
            </a:r>
            <a:r>
              <a:rPr lang="pt-BR" i="0" dirty="0">
                <a:solidFill>
                  <a:srgbClr val="CC00CC"/>
                </a:solidFill>
              </a:rPr>
              <a:t> por </a:t>
            </a:r>
            <a:r>
              <a:rPr lang="pt-BR" i="0" dirty="0" err="1">
                <a:solidFill>
                  <a:srgbClr val="CC00CC"/>
                </a:solidFill>
              </a:rPr>
              <a:t>IBIs</a:t>
            </a:r>
            <a:r>
              <a:rPr lang="pt-BR" i="0" dirty="0">
                <a:solidFill>
                  <a:srgbClr val="CC00CC"/>
                </a:solidFill>
              </a:rPr>
              <a:t> no RESOLVEDOR.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618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do ARQUIVO</a:t>
            </a:r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F2DA110-C25F-408F-96A8-55D015F6D6ED}"/>
              </a:ext>
            </a:extLst>
          </p:cNvPr>
          <p:cNvGrpSpPr/>
          <p:nvPr/>
        </p:nvGrpSpPr>
        <p:grpSpPr>
          <a:xfrm>
            <a:off x="215516" y="1916832"/>
            <a:ext cx="8712968" cy="4093428"/>
            <a:chOff x="215516" y="1916832"/>
            <a:chExt cx="8712968" cy="4093428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1916832"/>
              <a:ext cx="8712968" cy="40934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219775" y="4581128"/>
              <a:ext cx="1008112" cy="6019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70C0"/>
                  </a:solidFill>
                </a:rPr>
                <a:t>URL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6209059" y="3579555"/>
              <a:ext cx="1008112" cy="601905"/>
            </a:xfrm>
            <a:prstGeom prst="wedgeRoundRectCallout">
              <a:avLst>
                <a:gd name="adj1" fmla="val -155610"/>
                <a:gd name="adj2" fmla="val -44261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70C0"/>
                  </a:solidFill>
                </a:rPr>
                <a:t>IBI</a:t>
              </a:r>
            </a:p>
          </p:txBody>
        </p:sp>
      </p:grp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9EEB380C-70A9-4628-B989-412CECA0C74F}"/>
              </a:ext>
            </a:extLst>
          </p:cNvPr>
          <p:cNvSpPr/>
          <p:nvPr/>
        </p:nvSpPr>
        <p:spPr bwMode="auto">
          <a:xfrm rot="16200000" flipV="1">
            <a:off x="4950184" y="2294993"/>
            <a:ext cx="216000" cy="234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594033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46287" y="1592676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40303" y="2132856"/>
            <a:ext cx="44633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2020/05.31.18.11?servicesubject=urlRequest&amp;parsedibiurl.ibi=</a:t>
            </a:r>
            <a:r>
              <a:rPr lang="fr-F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 explicativo retangular com cantos arredondados 11">
            <a:extLst>
              <a:ext uri="{FF2B5EF4-FFF2-40B4-BE49-F238E27FC236}">
                <a16:creationId xmlns:a16="http://schemas.microsoft.com/office/drawing/2014/main" id="{931C6E2B-72EC-4378-B09D-5C6C8FB45CA8}"/>
              </a:ext>
            </a:extLst>
          </p:cNvPr>
          <p:cNvSpPr/>
          <p:nvPr/>
        </p:nvSpPr>
        <p:spPr bwMode="auto">
          <a:xfrm>
            <a:off x="5687049" y="5103927"/>
            <a:ext cx="2620312" cy="840572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6FBA"/>
                </a:solidFill>
              </a:rPr>
              <a:t>Na inexistência do ITEM DE INFORMAÇÃO a resposta é vazia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818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41828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13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Resumo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70C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70C0"/>
                </a:solidFill>
              </a:rPr>
              <a:t>identificação</a:t>
            </a:r>
            <a:r>
              <a:rPr lang="pt-BR" sz="2000" i="0" dirty="0">
                <a:solidFill>
                  <a:srgbClr val="0070C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70C0"/>
                </a:solidFill>
              </a:rPr>
              <a:t>resolução</a:t>
            </a:r>
            <a:r>
              <a:rPr lang="pt-BR" sz="2000" i="0" dirty="0">
                <a:solidFill>
                  <a:srgbClr val="0070C0"/>
                </a:solidFill>
              </a:rPr>
              <a:t> dos Identificadores IBI que tenham sido a eles atribuídos</a:t>
            </a:r>
            <a:r>
              <a:rPr lang="pt-BR" sz="2000" i="0" dirty="0">
                <a:solidFill>
                  <a:srgbClr val="006FBA"/>
                </a:solidFill>
              </a:rPr>
              <a:t>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6FBA"/>
                </a:solidFill>
              </a:rPr>
              <a:t>importância</a:t>
            </a:r>
            <a:r>
              <a:rPr lang="pt-BR" sz="2000" i="0" dirty="0">
                <a:solidFill>
                  <a:srgbClr val="006FBA"/>
                </a:solidFill>
              </a:rPr>
              <a:t> dos vínculos persistentes na navegação entre ITENS DE INFORMAÇÃO e a </a:t>
            </a:r>
            <a:r>
              <a:rPr lang="pt-BR" sz="2000" b="1" i="0" dirty="0">
                <a:solidFill>
                  <a:srgbClr val="006FBA"/>
                </a:solidFill>
              </a:rPr>
              <a:t>simplicidade</a:t>
            </a:r>
            <a:r>
              <a:rPr lang="pt-BR" sz="2000" i="0" dirty="0">
                <a:solidFill>
                  <a:srgbClr val="006FBA"/>
                </a:solidFill>
              </a:rPr>
              <a:t> do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126010" y="3136613"/>
            <a:ext cx="4891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3. Geração de IBI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5220072" y="1713326"/>
            <a:ext cx="2880320" cy="1079557"/>
          </a:xfrm>
          <a:prstGeom prst="wedgeRoundRectCallout">
            <a:avLst>
              <a:gd name="adj1" fmla="val -43276"/>
              <a:gd name="adj2" fmla="val 7800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 err="1">
                <a:solidFill>
                  <a:srgbClr val="006FBA"/>
                </a:solidFill>
              </a:rPr>
              <a:t>Geração</a:t>
            </a:r>
            <a:r>
              <a:rPr lang="en-US" sz="2000" i="0" dirty="0">
                <a:solidFill>
                  <a:srgbClr val="006FBA"/>
                </a:solidFill>
              </a:rPr>
              <a:t> de pares de IBIs </a:t>
            </a:r>
            <a:r>
              <a:rPr lang="en-US" sz="2000" i="0" dirty="0" err="1">
                <a:solidFill>
                  <a:srgbClr val="006FBA"/>
                </a:solidFill>
              </a:rPr>
              <a:t>pelo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pt-BR" sz="20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1129118" y="548680"/>
            <a:ext cx="688576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pares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DAB4473D-0403-4FFD-82D4-653ADA1AC725}"/>
              </a:ext>
            </a:extLst>
          </p:cNvPr>
          <p:cNvGrpSpPr/>
          <p:nvPr/>
        </p:nvGrpSpPr>
        <p:grpSpPr>
          <a:xfrm>
            <a:off x="4203402" y="2741290"/>
            <a:ext cx="737196" cy="1047750"/>
            <a:chOff x="6870897" y="2261007"/>
            <a:chExt cx="737196" cy="1047750"/>
          </a:xfrm>
        </p:grpSpPr>
        <p:sp>
          <p:nvSpPr>
            <p:cNvPr id="11" name="Cubo 10">
              <a:extLst>
                <a:ext uri="{FF2B5EF4-FFF2-40B4-BE49-F238E27FC236}">
                  <a16:creationId xmlns:a16="http://schemas.microsoft.com/office/drawing/2014/main" id="{64ECFDC6-E8A5-44DA-A2F4-DC21433E4E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76256" y="2261007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3" name="CaixaDeTexto 2">
              <a:extLst>
                <a:ext uri="{FF2B5EF4-FFF2-40B4-BE49-F238E27FC236}">
                  <a16:creationId xmlns:a16="http://schemas.microsoft.com/office/drawing/2014/main" id="{16957B5A-D9AD-4F48-8C3F-ABBEB259497C}"/>
                </a:ext>
              </a:extLst>
            </p:cNvPr>
            <p:cNvSpPr txBox="1"/>
            <p:nvPr/>
          </p:nvSpPr>
          <p:spPr>
            <a:xfrm>
              <a:off x="6870897" y="2588677"/>
              <a:ext cx="51261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903EF912-1933-4796-B6BC-6511DB4951D8}"/>
              </a:ext>
            </a:extLst>
          </p:cNvPr>
          <p:cNvGrpSpPr/>
          <p:nvPr/>
        </p:nvGrpSpPr>
        <p:grpSpPr>
          <a:xfrm>
            <a:off x="4200203" y="4757514"/>
            <a:ext cx="731837" cy="1047750"/>
            <a:chOff x="4200203" y="4071414"/>
            <a:chExt cx="731837" cy="1047750"/>
          </a:xfrm>
        </p:grpSpPr>
        <p:sp>
          <p:nvSpPr>
            <p:cNvPr id="13" name="Cubo 12">
              <a:extLst>
                <a:ext uri="{FF2B5EF4-FFF2-40B4-BE49-F238E27FC236}">
                  <a16:creationId xmlns:a16="http://schemas.microsoft.com/office/drawing/2014/main" id="{49EDEE38-621A-4D0F-9CFA-298F997E2B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00203" y="4071414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FB11D156-10FC-4111-87A3-E8779FC35B7F}"/>
                </a:ext>
              </a:extLst>
            </p:cNvPr>
            <p:cNvSpPr txBox="1"/>
            <p:nvPr/>
          </p:nvSpPr>
          <p:spPr>
            <a:xfrm>
              <a:off x="4200203" y="4399084"/>
              <a:ext cx="37179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0903FA17-2B75-46ED-BA18-531BB66B5751}"/>
              </a:ext>
            </a:extLst>
          </p:cNvPr>
          <p:cNvSpPr/>
          <p:nvPr/>
        </p:nvSpPr>
        <p:spPr bwMode="auto">
          <a:xfrm>
            <a:off x="1048967" y="3557088"/>
            <a:ext cx="2880320" cy="1079557"/>
          </a:xfrm>
          <a:prstGeom prst="wedgeRoundRectCallout">
            <a:avLst>
              <a:gd name="adj1" fmla="val 42043"/>
              <a:gd name="adj2" fmla="val 77124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 err="1">
                <a:solidFill>
                  <a:srgbClr val="006FBA"/>
                </a:solidFill>
              </a:rPr>
              <a:t>Geração</a:t>
            </a:r>
            <a:r>
              <a:rPr lang="en-US" sz="2000" i="0" dirty="0">
                <a:solidFill>
                  <a:srgbClr val="006FBA"/>
                </a:solidFill>
              </a:rPr>
              <a:t> de pares de IBIs </a:t>
            </a:r>
            <a:r>
              <a:rPr lang="en-US" sz="2000" i="0" dirty="0" err="1">
                <a:solidFill>
                  <a:srgbClr val="006FBA"/>
                </a:solidFill>
              </a:rPr>
              <a:t>pelo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pt-BR" sz="20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899592" y="2521059"/>
            <a:ext cx="7344816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2021/03.20.22.39.42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44CBMPH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4788024" y="1844824"/>
            <a:ext cx="2016224" cy="432000"/>
          </a:xfrm>
          <a:prstGeom prst="wedgeRoundRectCallout">
            <a:avLst>
              <a:gd name="adj1" fmla="val -46558"/>
              <a:gd name="adj2" fmla="val 15683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>
                <a:solidFill>
                  <a:srgbClr val="006FBA"/>
                </a:solidFill>
              </a:rPr>
              <a:t>O </a:t>
            </a:r>
            <a:r>
              <a:rPr lang="en-US" sz="2000" i="0" dirty="0">
                <a:solidFill>
                  <a:srgbClr val="0070C0"/>
                </a:solidFill>
              </a:rPr>
              <a:t>ARQUIVO</a:t>
            </a:r>
            <a:r>
              <a:rPr lang="en-US" sz="2000" i="0" dirty="0">
                <a:solidFill>
                  <a:srgbClr val="006FBA"/>
                </a:solidFill>
              </a:rPr>
              <a:t> …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4CC3864F-31ED-406D-AAB1-33FE52ADA048}"/>
              </a:ext>
            </a:extLst>
          </p:cNvPr>
          <p:cNvSpPr/>
          <p:nvPr/>
        </p:nvSpPr>
        <p:spPr bwMode="auto">
          <a:xfrm>
            <a:off x="5940152" y="4581176"/>
            <a:ext cx="2016224" cy="432000"/>
          </a:xfrm>
          <a:prstGeom prst="wedgeRoundRectCallout">
            <a:avLst>
              <a:gd name="adj1" fmla="val -67968"/>
              <a:gd name="adj2" fmla="val -20999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>
                <a:solidFill>
                  <a:srgbClr val="006FBA"/>
                </a:solidFill>
              </a:rPr>
              <a:t>… </a:t>
            </a:r>
            <a:r>
              <a:rPr lang="en-US" sz="2000" i="0" dirty="0" err="1">
                <a:solidFill>
                  <a:srgbClr val="006FBA"/>
                </a:solidFill>
              </a:rPr>
              <a:t>gerou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en-US" sz="2000" b="1" i="0" dirty="0">
                <a:solidFill>
                  <a:srgbClr val="006FBA"/>
                </a:solidFill>
              </a:rPr>
              <a:t>2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en-US" sz="2000" b="1" i="0" dirty="0">
                <a:solidFill>
                  <a:srgbClr val="0070C0"/>
                </a:solidFill>
              </a:rPr>
              <a:t>IBIs</a:t>
            </a:r>
            <a:endParaRPr lang="pt-BR" sz="2000" b="1" i="0" dirty="0">
              <a:solidFill>
                <a:srgbClr val="0070C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395536" y="4720666"/>
            <a:ext cx="3528392" cy="986322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Não há cadastre próprio de prefixo. Os prefixos são simplesmente herdados da Internet. 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FBA1528F-B9B9-49B7-A434-8A06037596F9}"/>
              </a:ext>
            </a:extLst>
          </p:cNvPr>
          <p:cNvSpPr/>
          <p:nvPr/>
        </p:nvSpPr>
        <p:spPr bwMode="auto">
          <a:xfrm>
            <a:off x="5184068" y="5191042"/>
            <a:ext cx="3528392" cy="1209757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A versão ‘rep’ serve para organizar de forma padrão o armazenamento dos ITENS DE INFORMAÇÃO em sistema de arquivos. 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698008" y="294875"/>
            <a:ext cx="216000" cy="608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330008" y="2439087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4019791" y="2233969"/>
            <a:ext cx="672372" cy="432000"/>
          </a:xfrm>
          <a:prstGeom prst="wedgeRoundRectCallout">
            <a:avLst>
              <a:gd name="adj1" fmla="val 70945"/>
              <a:gd name="adj2" fmla="val 16584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3890412" y="4221087"/>
            <a:ext cx="672372" cy="432000"/>
          </a:xfrm>
          <a:prstGeom prst="wedgeRoundRectCallout">
            <a:avLst>
              <a:gd name="adj1" fmla="val -97634"/>
              <a:gd name="adj2" fmla="val -4802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7951F5E-DBB5-4FCC-8FB4-FF355498BFC8}"/>
              </a:ext>
            </a:extLst>
          </p:cNvPr>
          <p:cNvSpPr txBox="1">
            <a:spLocks noChangeArrowheads="1"/>
          </p:cNvSpPr>
          <p:nvPr/>
        </p:nvSpPr>
        <p:spPr>
          <a:xfrm>
            <a:off x="1129118" y="548680"/>
            <a:ext cx="688576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um par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564904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</a:t>
            </a:r>
            <a:r>
              <a:rPr kumimoji="0" lang="pt-BR" sz="200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2010/02.09.18.47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A93568-F5BA-4936-BF2D-0F5B71E8FBA0}"/>
              </a:ext>
            </a:extLst>
          </p:cNvPr>
          <p:cNvSpPr txBox="1"/>
          <p:nvPr/>
        </p:nvSpPr>
        <p:spPr>
          <a:xfrm>
            <a:off x="2013696" y="3645024"/>
            <a:ext cx="51166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345142" y="548680"/>
            <a:ext cx="6453716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apontanto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273824" y="644403"/>
            <a:ext cx="216000" cy="478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273824" y="2539604"/>
            <a:ext cx="216000" cy="320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5724128" y="3190692"/>
            <a:ext cx="672372" cy="432000"/>
          </a:xfrm>
          <a:prstGeom prst="wedgeRoundRectCallout">
            <a:avLst>
              <a:gd name="adj1" fmla="val -97634"/>
              <a:gd name="adj2" fmla="val -4802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A6B179F-0E4F-4BE4-8080-4D3A6CFE9987}"/>
              </a:ext>
            </a:extLst>
          </p:cNvPr>
          <p:cNvSpPr txBox="1"/>
          <p:nvPr/>
        </p:nvSpPr>
        <p:spPr>
          <a:xfrm>
            <a:off x="1054050" y="5013176"/>
            <a:ext cx="7035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0" dirty="0">
                <a:solidFill>
                  <a:srgbClr val="006FBA"/>
                </a:solidFill>
              </a:rPr>
              <a:t>Ambos</a:t>
            </a:r>
            <a:r>
              <a:rPr lang="en-US" sz="2000" i="0" dirty="0">
                <a:solidFill>
                  <a:srgbClr val="006FBA"/>
                </a:solidFill>
              </a:rPr>
              <a:t> IBIs, </a:t>
            </a:r>
            <a:r>
              <a:rPr lang="en-US" sz="2000" i="0" dirty="0" err="1">
                <a:solidFill>
                  <a:srgbClr val="006FBA"/>
                </a:solidFill>
              </a:rPr>
              <a:t>identificam</a:t>
            </a:r>
            <a:r>
              <a:rPr lang="en-US" sz="2000" i="0" dirty="0">
                <a:solidFill>
                  <a:srgbClr val="006FBA"/>
                </a:solidFill>
              </a:rPr>
              <a:t> o </a:t>
            </a:r>
            <a:r>
              <a:rPr lang="en-US" sz="2000" b="1" i="0" dirty="0" err="1">
                <a:solidFill>
                  <a:srgbClr val="006FBA"/>
                </a:solidFill>
              </a:rPr>
              <a:t>mesmo</a:t>
            </a:r>
            <a:r>
              <a:rPr lang="en-US" sz="2000" i="0" dirty="0">
                <a:solidFill>
                  <a:srgbClr val="006FBA"/>
                </a:solidFill>
              </a:rPr>
              <a:t> ITEM DE INFORMAÇÃO</a:t>
            </a:r>
            <a:endParaRPr lang="pt-BR" sz="2000" b="1" i="0" dirty="0">
              <a:solidFill>
                <a:srgbClr val="006FBA"/>
              </a:solidFill>
            </a:endParaRPr>
          </a:p>
          <a:p>
            <a:endParaRPr lang="pt-BR" dirty="0"/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5738878" y="4302702"/>
            <a:ext cx="672372" cy="432000"/>
          </a:xfrm>
          <a:prstGeom prst="wedgeRoundRectCallout">
            <a:avLst>
              <a:gd name="adj1" fmla="val -97634"/>
              <a:gd name="adj2" fmla="val -4802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3136613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6FBA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70C0"/>
                </a:solidFill>
              </a:rPr>
              <a:t>Possue</a:t>
            </a:r>
            <a:r>
              <a:rPr lang="pt-BR" sz="2400" i="0" dirty="0">
                <a:solidFill>
                  <a:srgbClr val="0070C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621683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412692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611887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635262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52601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87761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635262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64677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83783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926668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904837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644028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60169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7363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65476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608693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345566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56470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95158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6829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635085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33704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51605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646894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2040741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338338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640021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78859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72783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88785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76926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97290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85106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89765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91209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81399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115201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77766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82587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824717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(2/2)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Resolve a </a:t>
            </a:r>
            <a:r>
              <a:rPr lang="pt-BR" sz="2400" b="1" i="0" dirty="0">
                <a:solidFill>
                  <a:srgbClr val="0070C0"/>
                </a:solidFill>
              </a:rPr>
              <a:t>preservação</a:t>
            </a:r>
            <a:r>
              <a:rPr lang="pt-BR" sz="2400" i="0" dirty="0">
                <a:solidFill>
                  <a:srgbClr val="0070C0"/>
                </a:solidFill>
              </a:rPr>
              <a:t>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70C0"/>
                </a:solidFill>
              </a:rPr>
              <a:t>Não há cadastre próprio </a:t>
            </a:r>
            <a:r>
              <a:rPr lang="pt-BR" sz="2400" i="0" dirty="0">
                <a:solidFill>
                  <a:srgbClr val="0070C0"/>
                </a:solidFill>
              </a:rPr>
              <a:t>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A </a:t>
            </a:r>
            <a:r>
              <a:rPr lang="pt-BR" sz="2400" b="1" i="0" dirty="0">
                <a:solidFill>
                  <a:srgbClr val="0070C0"/>
                </a:solidFill>
              </a:rPr>
              <a:t>reutilização de prefixo </a:t>
            </a:r>
            <a:r>
              <a:rPr lang="pt-BR" sz="2400" i="0" dirty="0">
                <a:solidFill>
                  <a:srgbClr val="0070C0"/>
                </a:solidFill>
              </a:rPr>
              <a:t>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70C0"/>
                </a:solidFill>
              </a:rPr>
              <a:t>Não há indexação </a:t>
            </a:r>
            <a:r>
              <a:rPr lang="pt-BR" sz="2400" i="0" dirty="0">
                <a:solidFill>
                  <a:srgbClr val="0070C0"/>
                </a:solidFill>
              </a:rPr>
              <a:t>dos </a:t>
            </a:r>
            <a:r>
              <a:rPr lang="pt-BR" sz="2400" i="0" dirty="0" err="1">
                <a:solidFill>
                  <a:srgbClr val="0070C0"/>
                </a:solidFill>
              </a:rPr>
              <a:t>URLs</a:t>
            </a:r>
            <a:r>
              <a:rPr lang="pt-BR" sz="2400" i="0" dirty="0">
                <a:solidFill>
                  <a:srgbClr val="0070C0"/>
                </a:solidFill>
              </a:rPr>
              <a:t> por </a:t>
            </a:r>
            <a:r>
              <a:rPr lang="pt-BR" sz="2400" i="0" dirty="0" err="1">
                <a:solidFill>
                  <a:srgbClr val="0070C0"/>
                </a:solidFill>
              </a:rPr>
              <a:t>IBIs</a:t>
            </a:r>
            <a:r>
              <a:rPr lang="pt-BR" sz="2400" i="0" dirty="0">
                <a:solidFill>
                  <a:srgbClr val="0070C0"/>
                </a:solidFill>
              </a:rPr>
              <a:t> nem no Resolvedor, nem nos REPETIDORES;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70C0"/>
                </a:solidFill>
              </a:rPr>
              <a:t>Não há latência </a:t>
            </a:r>
            <a:r>
              <a:rPr lang="pt-BR" sz="2400" i="0" dirty="0">
                <a:solidFill>
                  <a:srgbClr val="0070C0"/>
                </a:solidFill>
              </a:rPr>
              <a:t>em decorrência de uma alteração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Definições de Importância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783333"/>
              </p:ext>
            </p:extLst>
          </p:nvPr>
        </p:nvGraphicFramePr>
        <p:xfrm>
          <a:off x="575556" y="1916832"/>
          <a:ext cx="7992888" cy="417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ou </a:t>
                      </a: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000" b="1" i="0" kern="1200" noProof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-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de computador -</a:t>
                      </a:r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file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6FBA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web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</a:rPr>
                <a:t>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3136613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segura</a:t>
            </a:r>
          </a:p>
        </p:txBody>
      </p:sp>
    </p:spTree>
    <p:extLst>
      <p:ext uri="{BB962C8B-B14F-4D97-AF65-F5344CB8AC3E}">
        <p14:creationId xmlns:p14="http://schemas.microsoft.com/office/powerpoint/2010/main" val="375563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117486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vínculo corrompido (derivação de conteúdo) ocorrendo fora da Rede IBI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519156" y="1929026"/>
            <a:ext cx="7992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/sala-de-imprensa/clipping-de-c-t/item/729-clipping-ibict-quarta-feira-13-11-2019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251520" y="2904248"/>
            <a:ext cx="8624844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3C1081F3-F0C9-4618-BF88-68E3D5E8E921}"/>
              </a:ext>
            </a:extLst>
          </p:cNvPr>
          <p:cNvSpPr/>
          <p:nvPr/>
        </p:nvSpPr>
        <p:spPr bwMode="auto">
          <a:xfrm>
            <a:off x="5647840" y="5121876"/>
            <a:ext cx="2452552" cy="427614"/>
          </a:xfrm>
          <a:prstGeom prst="wedgeRoundRectCallout">
            <a:avLst>
              <a:gd name="adj1" fmla="val -86341"/>
              <a:gd name="adj2" fmla="val 2726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6FBA"/>
                </a:solidFill>
              </a:rPr>
              <a:t>Redirecionamento</a:t>
            </a:r>
            <a:endParaRPr lang="pt-BR" sz="2000" b="1" i="0" dirty="0">
              <a:solidFill>
                <a:srgbClr val="006FBA"/>
              </a:solidFill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5943E08-C87C-4678-830E-CC83BDDEE887}"/>
              </a:ext>
            </a:extLst>
          </p:cNvPr>
          <p:cNvSpPr txBox="1"/>
          <p:nvPr/>
        </p:nvSpPr>
        <p:spPr>
          <a:xfrm>
            <a:off x="2051720" y="568538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8" name="Seta: para Baixo 17">
            <a:extLst>
              <a:ext uri="{FF2B5EF4-FFF2-40B4-BE49-F238E27FC236}">
                <a16:creationId xmlns:a16="http://schemas.microsoft.com/office/drawing/2014/main" id="{0BB892D0-3384-47D8-A153-9DE011D1FF9F}"/>
              </a:ext>
            </a:extLst>
          </p:cNvPr>
          <p:cNvSpPr/>
          <p:nvPr/>
        </p:nvSpPr>
        <p:spPr bwMode="auto">
          <a:xfrm>
            <a:off x="4067944" y="5208504"/>
            <a:ext cx="504056" cy="427614"/>
          </a:xfrm>
          <a:prstGeom prst="downArrow">
            <a:avLst/>
          </a:prstGeom>
          <a:noFill/>
          <a:ln w="1587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9001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Origem da derivação de conteúdo ocorrendo fora da Rede IBI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943708" y="2103239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</a:rPr>
              <a:t>O portal do MCTI está em migração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E57B887-C2BE-44D8-BB20-5FCAB82265A3}"/>
              </a:ext>
            </a:extLst>
          </p:cNvPr>
          <p:cNvSpPr txBox="1"/>
          <p:nvPr/>
        </p:nvSpPr>
        <p:spPr>
          <a:xfrm>
            <a:off x="1470022" y="3140968"/>
            <a:ext cx="62039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No processo de migração foi implementado um: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177387"/>
              </p:ext>
            </p:extLst>
          </p:nvPr>
        </p:nvGraphicFramePr>
        <p:xfrm>
          <a:off x="863588" y="4293095"/>
          <a:ext cx="7416824" cy="986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525971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460227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para consertar o vínculo na página do IBICT 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219853" y="1700808"/>
            <a:ext cx="67042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implementada também uma:</a:t>
            </a:r>
            <a:endParaRPr lang="pt-BR" sz="2400" i="0" dirty="0">
              <a:solidFill>
                <a:srgbClr val="0070C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528917"/>
              </p:ext>
            </p:extLst>
          </p:nvPr>
        </p:nvGraphicFramePr>
        <p:xfrm>
          <a:off x="1378696" y="2204864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467671" y="3140968"/>
            <a:ext cx="82086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70C0"/>
                </a:solidFill>
              </a:rPr>
              <a:t>Para consertar o vínculo</a:t>
            </a:r>
            <a:r>
              <a:rPr lang="pt-BR" sz="2000" i="0" dirty="0">
                <a:solidFill>
                  <a:srgbClr val="0070C0"/>
                </a:solidFill>
              </a:rPr>
              <a:t>, teria que trocar, na página do IBICT, o URL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203178" y="3685094"/>
            <a:ext cx="8624844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203178" y="5301208"/>
            <a:ext cx="8624844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0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82909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2708920"/>
            <a:ext cx="8064896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i="0" dirty="0">
              <a:solidFill>
                <a:srgbClr val="0070C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rgbClr val="0070C0"/>
                </a:solidFill>
              </a:rPr>
              <a:t>indability, </a:t>
            </a:r>
            <a:r>
              <a:rPr lang="en-US" sz="2400" b="1" dirty="0">
                <a:solidFill>
                  <a:srgbClr val="0070C0"/>
                </a:solidFill>
              </a:rPr>
              <a:t>A</a:t>
            </a:r>
            <a:r>
              <a:rPr lang="en-US" sz="2400" dirty="0">
                <a:solidFill>
                  <a:srgbClr val="0070C0"/>
                </a:solidFill>
              </a:rPr>
              <a:t>ccessibility, </a:t>
            </a:r>
            <a:r>
              <a:rPr lang="en-US" sz="2400" b="1" dirty="0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nteroperability, and </a:t>
            </a:r>
            <a:r>
              <a:rPr lang="en-US" sz="2400" b="1" dirty="0">
                <a:solidFill>
                  <a:srgbClr val="0070C0"/>
                </a:solidFill>
              </a:rPr>
              <a:t>R</a:t>
            </a:r>
            <a:r>
              <a:rPr lang="en-US" sz="2400" dirty="0">
                <a:solidFill>
                  <a:srgbClr val="0070C0"/>
                </a:solidFill>
              </a:rPr>
              <a:t>euse</a:t>
            </a:r>
            <a:endParaRPr lang="en-US" sz="2400" i="0" dirty="0">
              <a:solidFill>
                <a:srgbClr val="0070C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i="0" dirty="0">
                <a:solidFill>
                  <a:srgbClr val="CC00CC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Acessibilidade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Interoperabilidade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Reutilizabilidade</a:t>
            </a:r>
            <a:endParaRPr lang="en-US" sz="2000" i="0" dirty="0">
              <a:solidFill>
                <a:srgbClr val="0070C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1700808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1412776" y="4869160"/>
            <a:ext cx="63184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0" dirty="0">
                <a:solidFill>
                  <a:srgbClr val="CC00CC"/>
                </a:solidFill>
              </a:rPr>
              <a:t>F1. </a:t>
            </a:r>
            <a:r>
              <a:rPr lang="en-US" sz="2400" i="0" dirty="0" err="1">
                <a:solidFill>
                  <a:srgbClr val="CC00CC"/>
                </a:solidFill>
              </a:rPr>
              <a:t>Aos</a:t>
            </a:r>
            <a:r>
              <a:rPr lang="en-US" sz="2400" i="0" dirty="0">
                <a:solidFill>
                  <a:srgbClr val="CC00CC"/>
                </a:solidFill>
              </a:rPr>
              <a:t> dados </a:t>
            </a:r>
            <a:r>
              <a:rPr lang="en-US" sz="2400" i="0" dirty="0" err="1">
                <a:solidFill>
                  <a:srgbClr val="CC00CC"/>
                </a:solidFill>
              </a:rPr>
              <a:t>são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atribuidos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identificadores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persistentes</a:t>
            </a:r>
            <a:r>
              <a:rPr lang="en-US" sz="2400" i="0" dirty="0">
                <a:solidFill>
                  <a:srgbClr val="CC00CC"/>
                </a:solidFill>
              </a:rPr>
              <a:t> e </a:t>
            </a:r>
            <a:r>
              <a:rPr lang="en-US" sz="2400" b="1" i="0" dirty="0" err="1">
                <a:solidFill>
                  <a:srgbClr val="CC00CC"/>
                </a:solidFill>
              </a:rPr>
              <a:t>globalmente</a:t>
            </a:r>
            <a:r>
              <a:rPr lang="en-US" sz="2400" b="1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únicos</a:t>
            </a:r>
            <a:endParaRPr lang="en-US" sz="2400" b="1" i="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71579</TotalTime>
  <Words>2216</Words>
  <Application>Microsoft Office PowerPoint</Application>
  <PresentationFormat>Apresentação na tela (4:3)</PresentationFormat>
  <Paragraphs>382</Paragraphs>
  <Slides>29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8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1694</cp:revision>
  <dcterms:created xsi:type="dcterms:W3CDTF">2004-05-13T13:32:28Z</dcterms:created>
  <dcterms:modified xsi:type="dcterms:W3CDTF">2021-04-12T18:25:41Z</dcterms:modified>
</cp:coreProperties>
</file>