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49" r:id="rId3"/>
    <p:sldId id="597" r:id="rId4"/>
    <p:sldId id="271" r:id="rId5"/>
    <p:sldId id="590" r:id="rId6"/>
    <p:sldId id="619" r:id="rId7"/>
    <p:sldId id="620" r:id="rId8"/>
    <p:sldId id="622" r:id="rId9"/>
    <p:sldId id="586" r:id="rId10"/>
    <p:sldId id="623" r:id="rId11"/>
    <p:sldId id="624" r:id="rId12"/>
    <p:sldId id="625" r:id="rId13"/>
    <p:sldId id="617" r:id="rId14"/>
    <p:sldId id="626" r:id="rId15"/>
    <p:sldId id="628" r:id="rId16"/>
    <p:sldId id="629" r:id="rId17"/>
    <p:sldId id="599" r:id="rId18"/>
    <p:sldId id="630" r:id="rId19"/>
    <p:sldId id="627" r:id="rId20"/>
    <p:sldId id="591" r:id="rId21"/>
    <p:sldId id="587" r:id="rId22"/>
    <p:sldId id="603" r:id="rId23"/>
    <p:sldId id="589" r:id="rId24"/>
    <p:sldId id="631" r:id="rId25"/>
    <p:sldId id="592" r:id="rId26"/>
    <p:sldId id="634" r:id="rId27"/>
    <p:sldId id="613" r:id="rId28"/>
    <p:sldId id="633" r:id="rId29"/>
    <p:sldId id="546" r:id="rId3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CCFF"/>
    <a:srgbClr val="FF99FF"/>
    <a:srgbClr val="CCECFF"/>
    <a:srgbClr val="0070C0"/>
    <a:srgbClr val="CCCC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0" autoAdjust="0"/>
    <p:restoredTop sz="94724" autoAdjust="0"/>
  </p:normalViewPr>
  <p:slideViewPr>
    <p:cSldViewPr>
      <p:cViewPr varScale="1">
        <p:scale>
          <a:sx n="68" d="100"/>
          <a:sy n="68" d="100"/>
        </p:scale>
        <p:origin x="130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2060848"/>
            <a:ext cx="806693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Prover os </a:t>
            </a:r>
            <a:r>
              <a:rPr lang="pt-BR" sz="2000" i="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70C0"/>
                </a:solidFill>
              </a:rPr>
              <a:t> </a:t>
            </a:r>
            <a:r>
              <a:rPr lang="pt-BR" sz="2000" i="0" dirty="0">
                <a:solidFill>
                  <a:srgbClr val="C00000"/>
                </a:solidFill>
              </a:rPr>
              <a:t>dos</a:t>
            </a:r>
            <a:r>
              <a:rPr lang="pt-BR" sz="2000" i="0" dirty="0">
                <a:solidFill>
                  <a:srgbClr val="0070C0"/>
                </a:solidFill>
              </a:rPr>
              <a:t> Sistemas de:</a:t>
            </a:r>
          </a:p>
          <a:p>
            <a:pPr marL="457200" indent="-457200" algn="l">
              <a:buAutoNum type="arabicPeriod"/>
            </a:pPr>
            <a:endParaRPr lang="pt-BR" sz="2000" i="0" dirty="0">
              <a:solidFill>
                <a:srgbClr val="0070C0"/>
              </a:solidFill>
            </a:endParaRPr>
          </a:p>
          <a:p>
            <a:pPr marL="914400" lvl="1" indent="-457200" algn="just">
              <a:buFont typeface="+mj-lt"/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de todos os ITENS DE INFORMAÇÃO;</a:t>
            </a:r>
          </a:p>
          <a:p>
            <a:pPr marL="914400" lvl="1" indent="-457200" algn="just"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Indexação</a:t>
            </a:r>
            <a:r>
              <a:rPr lang="pt-BR" sz="2000" i="0" dirty="0">
                <a:solidFill>
                  <a:srgbClr val="0070C0"/>
                </a:solidFill>
              </a:rPr>
              <a:t> de todos os </a:t>
            </a:r>
            <a:r>
              <a:rPr lang="pt-BR" sz="2000" i="0" dirty="0">
                <a:solidFill>
                  <a:srgbClr val="C00000"/>
                </a:solidFill>
              </a:rPr>
              <a:t>IDENTIFICADORES,</a:t>
            </a:r>
            <a:r>
              <a:rPr lang="pt-BR" sz="2000" i="0" dirty="0">
                <a:solidFill>
                  <a:srgbClr val="0070C0"/>
                </a:solidFill>
              </a:rPr>
              <a:t>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70C0"/>
              </a:solidFill>
            </a:endParaRPr>
          </a:p>
          <a:p>
            <a:pPr marL="457200" indent="-457200" algn="just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Contar com um </a:t>
            </a:r>
            <a:r>
              <a:rPr lang="pt-BR" sz="2000" i="0" u="sng" dirty="0">
                <a:solidFill>
                  <a:srgbClr val="0070C0"/>
                </a:solidFill>
              </a:rPr>
              <a:t>RESOLVEDOR</a:t>
            </a:r>
            <a:r>
              <a:rPr lang="pt-BR" sz="2000" i="0" dirty="0">
                <a:solidFill>
                  <a:srgbClr val="0070C0"/>
                </a:solidFill>
              </a:rPr>
              <a:t> de </a:t>
            </a:r>
            <a:r>
              <a:rPr lang="pt-BR" sz="2000" i="0" dirty="0">
                <a:solidFill>
                  <a:srgbClr val="C00000"/>
                </a:solidFill>
              </a:rPr>
              <a:t>IDENTIFICADOR</a:t>
            </a:r>
            <a:r>
              <a:rPr lang="pt-BR" sz="2000" i="0" dirty="0">
                <a:solidFill>
                  <a:srgbClr val="0070C0"/>
                </a:solidFill>
              </a:rPr>
              <a:t> que retorna ao USUÁRIO os </a:t>
            </a:r>
            <a:r>
              <a:rPr lang="pt-BR" sz="2000" b="1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342878" y="5229200"/>
            <a:ext cx="6458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i="0" dirty="0">
                <a:solidFill>
                  <a:srgbClr val="C00000"/>
                </a:solidFill>
              </a:rPr>
              <a:t>NOTA: </a:t>
            </a:r>
            <a:r>
              <a:rPr lang="pt-BR" sz="2400" b="1" i="0" dirty="0">
                <a:solidFill>
                  <a:srgbClr val="0070C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618345"/>
            <a:ext cx="7482812" cy="3474951"/>
            <a:chOff x="768019" y="2330313"/>
            <a:chExt cx="7482812" cy="3474951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330313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331414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indexação dinâmica, os ARQUIVOS mantêm os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 imediatamente atualizados em caso alteração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772816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O sistema de resolução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916832" y="4946859"/>
            <a:ext cx="5310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300264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323528" y="2420888"/>
            <a:ext cx="1728192" cy="480641"/>
          </a:xfrm>
          <a:prstGeom prst="wedgeRoundRectCallout">
            <a:avLst>
              <a:gd name="adj1" fmla="val 74732"/>
              <a:gd name="adj2" fmla="val 6616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23528" y="5685233"/>
            <a:ext cx="3672408" cy="461665"/>
          </a:xfrm>
          <a:prstGeom prst="wedgeRoundRectCallout">
            <a:avLst>
              <a:gd name="adj1" fmla="val 37387"/>
              <a:gd name="adj2" fmla="val -9006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CA5478F9-1F45-4900-B7F1-D9118B70B369}"/>
              </a:ext>
            </a:extLst>
          </p:cNvPr>
          <p:cNvSpPr/>
          <p:nvPr/>
        </p:nvSpPr>
        <p:spPr bwMode="auto">
          <a:xfrm>
            <a:off x="970181" y="3938959"/>
            <a:ext cx="2656691" cy="427614"/>
          </a:xfrm>
          <a:prstGeom prst="wedgeRoundRectCallout">
            <a:avLst>
              <a:gd name="adj1" fmla="val 76576"/>
              <a:gd name="adj2" fmla="val 2946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6FBA"/>
                </a:solidFill>
              </a:rPr>
              <a:t>Redirecionamento</a:t>
            </a: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82763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926538"/>
              </p:ext>
            </p:extLst>
          </p:nvPr>
        </p:nvGraphicFramePr>
        <p:xfrm>
          <a:off x="6228000" y="3722723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646395"/>
            <a:ext cx="631439" cy="648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4293312"/>
            <a:ext cx="4062211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381782" y="3136858"/>
            <a:ext cx="343924" cy="45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48209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3136613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6" name="Texto explicativo retangular com cantos arredondados 36">
            <a:extLst>
              <a:ext uri="{FF2B5EF4-FFF2-40B4-BE49-F238E27FC236}">
                <a16:creationId xmlns:a16="http://schemas.microsoft.com/office/drawing/2014/main" id="{0C8B4987-8F62-4C64-BADA-586D7FEBC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98890"/>
            <a:ext cx="3926219" cy="648072"/>
          </a:xfrm>
          <a:prstGeom prst="wedgeRoundRectCallout">
            <a:avLst>
              <a:gd name="adj1" fmla="val 29635"/>
              <a:gd name="adj2" fmla="val 12168"/>
              <a:gd name="adj3" fmla="val 166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>
                <a:solidFill>
                  <a:srgbClr val="000080"/>
                </a:solidFill>
                <a:latin typeface="Calibri"/>
              </a:rPr>
              <a:t>Não há indexação fora dos ARQUIVOS	</a:t>
            </a:r>
            <a:endParaRPr lang="pt-BR" sz="1800" b="1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988840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822079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486752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3011849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616994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573853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50944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3429000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840352" y="1409708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urlib.net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19635" y="5080180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104046" y="5675633"/>
            <a:ext cx="2470732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539552" y="5699135"/>
            <a:ext cx="2926222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encaminhada ao </a:t>
            </a:r>
            <a:r>
              <a:rPr lang="pt-BR" b="1" i="0" dirty="0">
                <a:solidFill>
                  <a:srgbClr val="002060"/>
                </a:solidFill>
              </a:rPr>
              <a:t>USUÁRIO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890904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654191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26903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70621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11317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77072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659055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585416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ativado pelo </a:t>
            </a:r>
            <a:r>
              <a:rPr lang="pt-BR" b="1" i="0" dirty="0">
                <a:solidFill>
                  <a:srgbClr val="002060"/>
                </a:solidFill>
              </a:rPr>
              <a:t>USUÁRIO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75581" y="3346325"/>
            <a:ext cx="2245140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740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6026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46795" y="3544267"/>
            <a:ext cx="4819432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7182363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b="1" i="0" dirty="0">
              <a:solidFill>
                <a:srgbClr val="002060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urlib.net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38696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61416" y="5099000"/>
            <a:ext cx="2034176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2060"/>
                </a:solidFill>
              </a:rPr>
              <a:t>NOTA: Não há indexação dos </a:t>
            </a:r>
            <a:r>
              <a:rPr lang="pt-BR" b="1" i="0" dirty="0" err="1">
                <a:solidFill>
                  <a:srgbClr val="002060"/>
                </a:solidFill>
              </a:rPr>
              <a:t>URLs</a:t>
            </a:r>
            <a:r>
              <a:rPr lang="pt-BR" b="1" i="0" dirty="0">
                <a:solidFill>
                  <a:srgbClr val="002060"/>
                </a:solidFill>
              </a:rPr>
              <a:t> por </a:t>
            </a:r>
            <a:r>
              <a:rPr lang="pt-BR" b="1" i="0" dirty="0" err="1">
                <a:solidFill>
                  <a:srgbClr val="002060"/>
                </a:solidFill>
              </a:rPr>
              <a:t>IBIs</a:t>
            </a:r>
            <a:r>
              <a:rPr lang="pt-BR" b="1" i="0" dirty="0">
                <a:solidFill>
                  <a:srgbClr val="002060"/>
                </a:solidFill>
              </a:rPr>
              <a:t> no RESOLVEDOR</a:t>
            </a:r>
            <a:r>
              <a:rPr lang="pt-BR" i="0" dirty="0">
                <a:solidFill>
                  <a:srgbClr val="CC00CC"/>
                </a:solidFill>
              </a:rPr>
              <a:t>.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72467" y="1731605"/>
            <a:ext cx="2376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916832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219775" y="4581128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6209059" y="3579555"/>
              <a:ext cx="1008112" cy="601905"/>
            </a:xfrm>
            <a:prstGeom prst="wedgeRoundRectCallout">
              <a:avLst>
                <a:gd name="adj1" fmla="val -155610"/>
                <a:gd name="adj2" fmla="val -44261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IBI</a:t>
              </a:r>
            </a:p>
          </p:txBody>
        </p:sp>
      </p:grp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16200000" flipV="1">
            <a:off x="4950184" y="2294993"/>
            <a:ext cx="216000" cy="23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b="1" i="0" dirty="0">
              <a:solidFill>
                <a:srgbClr val="002060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urlib.net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17986" y="2132856"/>
            <a:ext cx="450802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710560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341063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742989"/>
            <a:ext cx="7884368" cy="370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70C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70C0"/>
                </a:solidFill>
              </a:rPr>
              <a:t>resolução</a:t>
            </a:r>
            <a:r>
              <a:rPr lang="pt-BR" sz="2000" i="0" dirty="0">
                <a:solidFill>
                  <a:srgbClr val="0070C0"/>
                </a:solidFill>
              </a:rPr>
              <a:t> dos Identificadores IBI que tenham sido a eles atribuídos</a:t>
            </a:r>
            <a:r>
              <a:rPr lang="pt-BR" sz="2000" i="0" dirty="0">
                <a:solidFill>
                  <a:srgbClr val="006FBA"/>
                </a:solidFill>
              </a:rPr>
              <a:t>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6FBA"/>
                </a:solidFill>
              </a:rPr>
              <a:t>importância</a:t>
            </a:r>
            <a:r>
              <a:rPr lang="pt-BR" sz="2000" i="0" dirty="0">
                <a:solidFill>
                  <a:srgbClr val="006FBA"/>
                </a:solidFill>
              </a:rPr>
              <a:t> dos vínculos persistentes na navegação entre ITENS DE INFORMAÇÃO </a:t>
            </a:r>
            <a:r>
              <a:rPr lang="pt-BR" sz="2000" i="0" dirty="0">
                <a:solidFill>
                  <a:srgbClr val="C00000"/>
                </a:solidFill>
              </a:rPr>
              <a:t>e, sendo o caso, também destacando o uso do IDENTIFICADOR IBI</a:t>
            </a:r>
            <a:r>
              <a:rPr lang="pt-BR" sz="2000" i="0" dirty="0">
                <a:solidFill>
                  <a:srgbClr val="006FBA"/>
                </a:solidFill>
              </a:rPr>
              <a:t> e</a:t>
            </a:r>
            <a:r>
              <a:rPr lang="pt-BR" sz="2000" i="0" dirty="0">
                <a:solidFill>
                  <a:srgbClr val="C00000"/>
                </a:solidFill>
              </a:rPr>
              <a:t>, muito importante,</a:t>
            </a:r>
            <a:r>
              <a:rPr lang="pt-BR" sz="2000" i="0" dirty="0">
                <a:solidFill>
                  <a:srgbClr val="006FBA"/>
                </a:solidFill>
              </a:rPr>
              <a:t> a </a:t>
            </a:r>
            <a:r>
              <a:rPr lang="pt-BR" sz="2000" b="1" i="0" dirty="0">
                <a:solidFill>
                  <a:srgbClr val="006FBA"/>
                </a:solidFill>
              </a:rPr>
              <a:t>simplicidade</a:t>
            </a:r>
            <a:r>
              <a:rPr lang="pt-BR" sz="2000" i="0" dirty="0">
                <a:solidFill>
                  <a:srgbClr val="006FBA"/>
                </a:solidFill>
              </a:rPr>
              <a:t> d</a:t>
            </a:r>
            <a:r>
              <a:rPr lang="pt-BR" sz="2000" i="0" dirty="0">
                <a:solidFill>
                  <a:srgbClr val="C00000"/>
                </a:solidFill>
              </a:rPr>
              <a:t>e</a:t>
            </a:r>
            <a:r>
              <a:rPr lang="pt-BR" sz="2000" i="0" dirty="0">
                <a:solidFill>
                  <a:srgbClr val="006FBA"/>
                </a:solidFill>
              </a:rPr>
              <a:t>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3136613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5220072" y="1713326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pares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048967" y="355708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844824"/>
            <a:ext cx="2016224" cy="432000"/>
          </a:xfrm>
          <a:prstGeom prst="wedgeRoundRectCallout">
            <a:avLst>
              <a:gd name="adj1" fmla="val -46558"/>
              <a:gd name="adj2" fmla="val 1568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O ARQUIVO …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940152" y="4581176"/>
            <a:ext cx="2016224" cy="432000"/>
          </a:xfrm>
          <a:prstGeom prst="wedgeRoundRectCallout">
            <a:avLst>
              <a:gd name="adj1" fmla="val -67968"/>
              <a:gd name="adj2" fmla="val -20999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… </a:t>
            </a:r>
            <a:r>
              <a:rPr lang="en-US" sz="2000" b="1" i="0" dirty="0" err="1">
                <a:solidFill>
                  <a:srgbClr val="002060"/>
                </a:solidFill>
              </a:rPr>
              <a:t>gerou</a:t>
            </a:r>
            <a:r>
              <a:rPr lang="en-US" sz="2000" b="1" i="0" dirty="0">
                <a:solidFill>
                  <a:srgbClr val="002060"/>
                </a:solidFill>
              </a:rPr>
              <a:t> 2 IBIs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05544" y="4720666"/>
            <a:ext cx="3708376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Não há cadastr</a:t>
            </a:r>
            <a:r>
              <a:rPr lang="pt-BR" b="1" i="0" dirty="0">
                <a:solidFill>
                  <a:srgbClr val="C00000"/>
                </a:solidFill>
              </a:rPr>
              <a:t>o</a:t>
            </a:r>
            <a:r>
              <a:rPr lang="pt-BR" b="1" i="0" dirty="0">
                <a:solidFill>
                  <a:srgbClr val="002060"/>
                </a:solidFill>
              </a:rPr>
              <a:t> próprio de prefixo. Os prefixos são simplesmente herdados da Internet</a:t>
            </a:r>
            <a:r>
              <a:rPr lang="pt-BR" i="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5005194" y="5162906"/>
            <a:ext cx="3745460" cy="1209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A versão ‘rep’ serve para organizar de forma padrão o armazenamento dos ITENS DE INFORMAÇÃO em sistema de arquivos</a:t>
            </a:r>
            <a:r>
              <a:rPr lang="pt-BR" i="0" dirty="0">
                <a:solidFill>
                  <a:srgbClr val="CC00CC"/>
                </a:solidFill>
              </a:rPr>
              <a:t>. 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698008" y="294875"/>
            <a:ext cx="216000" cy="608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330008" y="2439087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4019791" y="2233969"/>
            <a:ext cx="672372" cy="432000"/>
          </a:xfrm>
          <a:prstGeom prst="wedgeRoundRectCallout">
            <a:avLst>
              <a:gd name="adj1" fmla="val 70945"/>
              <a:gd name="adj2" fmla="val 16584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3890412" y="4221087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um par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564904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1962274" y="3645024"/>
            <a:ext cx="52194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80"/>
            <a:ext cx="645371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44164" y="644403"/>
            <a:ext cx="216000" cy="478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44164" y="2539604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5724128" y="319069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5013176"/>
            <a:ext cx="7035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dirty="0">
                <a:solidFill>
                  <a:srgbClr val="006FBA"/>
                </a:solidFill>
              </a:rPr>
              <a:t>Ambos</a:t>
            </a:r>
            <a:r>
              <a:rPr lang="en-US" sz="2000" i="0" dirty="0">
                <a:solidFill>
                  <a:srgbClr val="006FBA"/>
                </a:solidFill>
              </a:rPr>
              <a:t> IBIs, </a:t>
            </a:r>
            <a:r>
              <a:rPr lang="en-US" sz="2000" i="0" dirty="0" err="1">
                <a:solidFill>
                  <a:srgbClr val="006FBA"/>
                </a:solidFill>
              </a:rPr>
              <a:t>identificam</a:t>
            </a:r>
            <a:r>
              <a:rPr lang="en-US" sz="2000" i="0" dirty="0">
                <a:solidFill>
                  <a:srgbClr val="006FBA"/>
                </a:solidFill>
              </a:rPr>
              <a:t> o </a:t>
            </a:r>
            <a:r>
              <a:rPr lang="en-US" sz="2000" b="1" i="0" dirty="0" err="1">
                <a:solidFill>
                  <a:srgbClr val="006FBA"/>
                </a:solidFill>
              </a:rPr>
              <a:t>mesmo</a:t>
            </a:r>
            <a:r>
              <a:rPr lang="en-US" sz="2000" i="0" dirty="0">
                <a:solidFill>
                  <a:srgbClr val="006FBA"/>
                </a:solidFill>
              </a:rPr>
              <a:t> ITEM DE INFORMAÇÃO</a:t>
            </a:r>
            <a:endParaRPr lang="pt-BR" sz="2000" b="1" i="0" dirty="0">
              <a:solidFill>
                <a:srgbClr val="006FBA"/>
              </a:solidFill>
            </a:endParaRPr>
          </a:p>
          <a:p>
            <a:endParaRPr lang="pt-BR" dirty="0"/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5738878" y="430270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3136613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6FBA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622951"/>
            <a:ext cx="5562617" cy="119946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70C0"/>
                </a:solidFill>
              </a:rPr>
              <a:t>Possue</a:t>
            </a:r>
            <a:r>
              <a:rPr lang="pt-BR" sz="2400" i="0" dirty="0">
                <a:solidFill>
                  <a:srgbClr val="0070C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65425"/>
            <a:ext cx="5562617" cy="1033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712997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Resolve a </a:t>
            </a:r>
            <a:r>
              <a:rPr lang="pt-BR" sz="2400" b="1" i="0" dirty="0">
                <a:solidFill>
                  <a:srgbClr val="0070C0"/>
                </a:solidFill>
              </a:rPr>
              <a:t>preservação</a:t>
            </a:r>
            <a:r>
              <a:rPr lang="pt-BR" sz="2400" i="0" dirty="0">
                <a:solidFill>
                  <a:srgbClr val="0070C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cadastre próprio </a:t>
            </a:r>
            <a:r>
              <a:rPr lang="pt-BR" sz="2400" i="0" dirty="0">
                <a:solidFill>
                  <a:srgbClr val="0070C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A </a:t>
            </a:r>
            <a:r>
              <a:rPr lang="pt-BR" sz="2400" b="1" i="0" dirty="0">
                <a:solidFill>
                  <a:srgbClr val="0070C0"/>
                </a:solidFill>
              </a:rPr>
              <a:t>reutilização de prefixo </a:t>
            </a:r>
            <a:r>
              <a:rPr lang="pt-BR" sz="2400" i="0" dirty="0">
                <a:solidFill>
                  <a:srgbClr val="0070C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indexação </a:t>
            </a:r>
            <a:r>
              <a:rPr lang="pt-BR" sz="2400" i="0" dirty="0">
                <a:solidFill>
                  <a:srgbClr val="0070C0"/>
                </a:solidFill>
              </a:rPr>
              <a:t>dos </a:t>
            </a:r>
            <a:r>
              <a:rPr lang="pt-BR" sz="2400" i="0" dirty="0" err="1">
                <a:solidFill>
                  <a:srgbClr val="0070C0"/>
                </a:solidFill>
              </a:rPr>
              <a:t>URLs</a:t>
            </a:r>
            <a:r>
              <a:rPr lang="pt-BR" sz="2400" i="0" dirty="0">
                <a:solidFill>
                  <a:srgbClr val="0070C0"/>
                </a:solidFill>
              </a:rPr>
              <a:t> por </a:t>
            </a:r>
            <a:r>
              <a:rPr lang="pt-BR" sz="2400" i="0" dirty="0" err="1">
                <a:solidFill>
                  <a:srgbClr val="0070C0"/>
                </a:solidFill>
              </a:rPr>
              <a:t>IBIs</a:t>
            </a:r>
            <a:r>
              <a:rPr lang="pt-BR" sz="2400" i="0" dirty="0">
                <a:solidFill>
                  <a:srgbClr val="0070C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latência </a:t>
            </a:r>
            <a:r>
              <a:rPr lang="pt-BR" sz="2400" i="0" dirty="0">
                <a:solidFill>
                  <a:srgbClr val="0070C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Definições de Importância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83333"/>
              </p:ext>
            </p:extLst>
          </p:nvPr>
        </p:nvGraphicFramePr>
        <p:xfrm>
          <a:off x="575556" y="1916832"/>
          <a:ext cx="7992888" cy="417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6FBA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web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3136613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11748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(derivação de conteúdo)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519156" y="1929026"/>
            <a:ext cx="7992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/sala-de-imprensa/clipping-de-c-t/item/729-clipping-ibict-quarta-feira-13-11-2019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251520" y="2904248"/>
            <a:ext cx="8624844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647840" y="5121876"/>
            <a:ext cx="2452552" cy="427614"/>
          </a:xfrm>
          <a:prstGeom prst="wedgeRoundRectCallout">
            <a:avLst>
              <a:gd name="adj1" fmla="val -86341"/>
              <a:gd name="adj2" fmla="val 2726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6FBA"/>
                </a:solidFill>
              </a:rPr>
              <a:t>Redirecionamento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4067944" y="5208504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943708" y="2103239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</a:rPr>
              <a:t>O portal do MCTI está em migração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3140968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No processo de migração foi implementado 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77387"/>
              </p:ext>
            </p:extLst>
          </p:nvPr>
        </p:nvGraphicFramePr>
        <p:xfrm>
          <a:off x="863588" y="4293095"/>
          <a:ext cx="7416824" cy="98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525971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460227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219853" y="1700808"/>
            <a:ext cx="6704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ocasião da migração </a:t>
            </a:r>
            <a:r>
              <a:rPr lang="pt-BR" sz="2000" i="0" dirty="0">
                <a:solidFill>
                  <a:srgbClr val="C00000"/>
                </a:solidFill>
              </a:rPr>
              <a:t>é também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implementada uma: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035424"/>
              </p:ext>
            </p:extLst>
          </p:nvPr>
        </p:nvGraphicFramePr>
        <p:xfrm>
          <a:off x="1378696" y="2348488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467671" y="3140968"/>
            <a:ext cx="82086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70C0"/>
                </a:solidFill>
              </a:rPr>
              <a:t>Para consertar o vínculo</a:t>
            </a:r>
            <a:r>
              <a:rPr lang="pt-BR" sz="2000" i="0" dirty="0">
                <a:solidFill>
                  <a:srgbClr val="0070C0"/>
                </a:solidFill>
              </a:rPr>
              <a:t>, teria que trocar, na página do IBICT, o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203178" y="3685094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203178" y="5301208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82909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708920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Acessibilidade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Interoperabilidade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Reutilizabilidade</a:t>
            </a:r>
            <a:endParaRPr lang="en-US" sz="20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1700808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4869160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72045</TotalTime>
  <Words>2238</Words>
  <Application>Microsoft Office PowerPoint</Application>
  <PresentationFormat>Apresentação na tela (4:3)</PresentationFormat>
  <Paragraphs>384</Paragraphs>
  <Slides>29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Eduardo Whitaker Bergamini</cp:lastModifiedBy>
  <cp:revision>1716</cp:revision>
  <dcterms:created xsi:type="dcterms:W3CDTF">2004-05-13T13:32:28Z</dcterms:created>
  <dcterms:modified xsi:type="dcterms:W3CDTF">2021-04-13T02:23:48Z</dcterms:modified>
</cp:coreProperties>
</file>