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587" r:id="rId22"/>
    <p:sldId id="603" r:id="rId23"/>
    <p:sldId id="589" r:id="rId24"/>
    <p:sldId id="631" r:id="rId25"/>
    <p:sldId id="592" r:id="rId26"/>
    <p:sldId id="634" r:id="rId27"/>
    <p:sldId id="613" r:id="rId28"/>
    <p:sldId id="633" r:id="rId29"/>
    <p:sldId id="546" r:id="rId3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CCFF"/>
    <a:srgbClr val="FF99FF"/>
    <a:srgbClr val="CCECFF"/>
    <a:srgbClr val="0070C0"/>
    <a:srgbClr val="CCCC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0" autoAdjust="0"/>
    <p:restoredTop sz="94724" autoAdjust="0"/>
  </p:normalViewPr>
  <p:slideViewPr>
    <p:cSldViewPr>
      <p:cViewPr>
        <p:scale>
          <a:sx n="80" d="100"/>
          <a:sy n="80" d="100"/>
        </p:scale>
        <p:origin x="68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276872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Prover os </a:t>
            </a:r>
            <a:r>
              <a:rPr lang="pt-BR" sz="2000" i="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70C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Indexação</a:t>
            </a:r>
            <a:r>
              <a:rPr lang="pt-BR" sz="2000" i="0" dirty="0">
                <a:solidFill>
                  <a:srgbClr val="0070C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Contar com um </a:t>
            </a:r>
            <a:r>
              <a:rPr lang="pt-BR" sz="2000" i="0" u="sng" dirty="0">
                <a:solidFill>
                  <a:srgbClr val="0070C0"/>
                </a:solidFill>
              </a:rPr>
              <a:t>RESOLVEDOR</a:t>
            </a:r>
            <a:r>
              <a:rPr lang="pt-BR" sz="2000" i="0" dirty="0">
                <a:solidFill>
                  <a:srgbClr val="0070C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70C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618345"/>
            <a:ext cx="7482812" cy="3474951"/>
            <a:chOff x="768019" y="2330313"/>
            <a:chExt cx="7482812" cy="3474951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330313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331414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indexação dinâmica, os ARQUIVOS mantêm os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 imediatamente atualizados em caso alteração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772816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O sistema de resolução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916832" y="4365104"/>
            <a:ext cx="5310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420888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323528" y="2421812"/>
            <a:ext cx="1728192" cy="480641"/>
          </a:xfrm>
          <a:prstGeom prst="wedgeRoundRectCallout">
            <a:avLst>
              <a:gd name="adj1" fmla="val 66004"/>
              <a:gd name="adj2" fmla="val 929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23528" y="5103478"/>
            <a:ext cx="3672408" cy="461665"/>
          </a:xfrm>
          <a:prstGeom prst="wedgeRoundRectCallout">
            <a:avLst>
              <a:gd name="adj1" fmla="val 37387"/>
              <a:gd name="adj2" fmla="val -9006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CA5478F9-1F45-4900-B7F1-D9118B70B369}"/>
              </a:ext>
            </a:extLst>
          </p:cNvPr>
          <p:cNvSpPr/>
          <p:nvPr/>
        </p:nvSpPr>
        <p:spPr bwMode="auto">
          <a:xfrm>
            <a:off x="1090939" y="3357204"/>
            <a:ext cx="2415174" cy="427614"/>
          </a:xfrm>
          <a:prstGeom prst="wedgeRoundRectCallout">
            <a:avLst>
              <a:gd name="adj1" fmla="val 76576"/>
              <a:gd name="adj2" fmla="val 2946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3501008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376155"/>
              </p:ext>
            </p:extLst>
          </p:nvPr>
        </p:nvGraphicFramePr>
        <p:xfrm>
          <a:off x="6228000" y="3140968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064640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3711557"/>
            <a:ext cx="4062211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381782" y="2555103"/>
            <a:ext cx="343924" cy="45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1966454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5D30C31C-D17C-49A4-9395-53220CB61E98}"/>
              </a:ext>
            </a:extLst>
          </p:cNvPr>
          <p:cNvSpPr txBox="1"/>
          <p:nvPr/>
        </p:nvSpPr>
        <p:spPr>
          <a:xfrm>
            <a:off x="1843624" y="5775647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70C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3136613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6" name="Texto explicativo retangular com cantos arredondados 36">
            <a:extLst>
              <a:ext uri="{FF2B5EF4-FFF2-40B4-BE49-F238E27FC236}">
                <a16:creationId xmlns:a16="http://schemas.microsoft.com/office/drawing/2014/main" id="{0C8B4987-8F62-4C64-BADA-586D7FEB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98890"/>
            <a:ext cx="3926219" cy="648072"/>
          </a:xfrm>
          <a:prstGeom prst="wedgeRoundRectCallout">
            <a:avLst>
              <a:gd name="adj1" fmla="val 29635"/>
              <a:gd name="adj2" fmla="val 12168"/>
              <a:gd name="adj3" fmla="val 1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>
                <a:solidFill>
                  <a:srgbClr val="000080"/>
                </a:solidFill>
                <a:latin typeface="Calibri"/>
              </a:rPr>
              <a:t>Não há indexação fora dos ARQUIVOS	</a:t>
            </a:r>
            <a:endParaRPr lang="pt-BR" sz="1800" b="1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988840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822079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486752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3011849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616994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179512" y="5090244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i="0" dirty="0">
              <a:solidFill>
                <a:srgbClr val="0070C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216352" y="5675633"/>
            <a:ext cx="2246120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6FBA"/>
                </a:solidFill>
              </a:rPr>
              <a:t>URL</a:t>
            </a:r>
            <a:r>
              <a:rPr lang="pt-BR" i="0" dirty="0">
                <a:solidFill>
                  <a:srgbClr val="006FBA"/>
                </a:solidFill>
              </a:rPr>
              <a:t> encaminhado ao USUÁRIO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6FBA"/>
                </a:solidFill>
              </a:rPr>
              <a:t>URL</a:t>
            </a:r>
            <a:r>
              <a:rPr lang="pt-BR" i="0" dirty="0">
                <a:solidFill>
                  <a:srgbClr val="006FBA"/>
                </a:solidFill>
              </a:rPr>
              <a:t> ativado pelo USUÁRIO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O navegador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46795" y="3544267"/>
            <a:ext cx="4819432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7182363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70C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6660233" y="5015670"/>
            <a:ext cx="2214296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indexação dos </a:t>
            </a:r>
            <a:r>
              <a:rPr lang="pt-BR" i="0" dirty="0" err="1">
                <a:solidFill>
                  <a:srgbClr val="CC00CC"/>
                </a:solidFill>
              </a:rPr>
              <a:t>URLs</a:t>
            </a:r>
            <a:r>
              <a:rPr lang="pt-BR" i="0" dirty="0">
                <a:solidFill>
                  <a:srgbClr val="CC00CC"/>
                </a:solidFill>
              </a:rPr>
              <a:t> por </a:t>
            </a:r>
            <a:r>
              <a:rPr lang="pt-BR" i="0" dirty="0" err="1">
                <a:solidFill>
                  <a:srgbClr val="CC00CC"/>
                </a:solidFill>
              </a:rPr>
              <a:t>IBIs</a:t>
            </a:r>
            <a:r>
              <a:rPr lang="pt-BR" i="0" dirty="0">
                <a:solidFill>
                  <a:srgbClr val="CC00CC"/>
                </a:solidFill>
              </a:rPr>
              <a:t> fora dos ARQUIVOS.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916832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6209059" y="3579555"/>
              <a:ext cx="1008112" cy="601905"/>
            </a:xfrm>
            <a:prstGeom prst="wedgeRoundRectCallout">
              <a:avLst>
                <a:gd name="adj1" fmla="val -155610"/>
                <a:gd name="adj2" fmla="val -44261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IBI</a:t>
              </a:r>
            </a:p>
          </p:txBody>
        </p:sp>
      </p:grp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16200000" flipV="1">
            <a:off x="4950184" y="2294993"/>
            <a:ext cx="216000" cy="23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70C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70C0"/>
                </a:solidFill>
              </a:rPr>
              <a:t>resolução</a:t>
            </a:r>
            <a:r>
              <a:rPr lang="pt-BR" sz="2000" i="0" dirty="0">
                <a:solidFill>
                  <a:srgbClr val="0070C0"/>
                </a:solidFill>
              </a:rPr>
              <a:t> dos Identificadores IBI que tenham sido a eles atribuídos</a:t>
            </a:r>
            <a:r>
              <a:rPr lang="pt-BR" sz="2000" i="0" dirty="0">
                <a:solidFill>
                  <a:srgbClr val="006FBA"/>
                </a:solidFill>
              </a:rPr>
              <a:t>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na navegação entre ITENS DE INFORMAÇÃO e a </a:t>
            </a:r>
            <a:r>
              <a:rPr lang="pt-BR" sz="2000" b="1" i="0" dirty="0">
                <a:solidFill>
                  <a:srgbClr val="006FBA"/>
                </a:solidFill>
              </a:rPr>
              <a:t>simplicidade</a:t>
            </a:r>
            <a:r>
              <a:rPr lang="pt-BR" sz="2000" i="0" dirty="0">
                <a:solidFill>
                  <a:srgbClr val="006FBA"/>
                </a:solidFill>
              </a:rPr>
              <a:t> do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3136613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IBI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IBI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844824"/>
            <a:ext cx="2016224" cy="432000"/>
          </a:xfrm>
          <a:prstGeom prst="wedgeRoundRectCallout">
            <a:avLst>
              <a:gd name="adj1" fmla="val -46558"/>
              <a:gd name="adj2" fmla="val 1568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O </a:t>
            </a:r>
            <a:r>
              <a:rPr lang="en-US" sz="2000" i="0" dirty="0">
                <a:solidFill>
                  <a:srgbClr val="0070C0"/>
                </a:solidFill>
              </a:rPr>
              <a:t>ARQUIVO</a:t>
            </a:r>
            <a:r>
              <a:rPr lang="en-US" sz="2000" i="0" dirty="0">
                <a:solidFill>
                  <a:srgbClr val="006FBA"/>
                </a:solidFill>
              </a:rPr>
              <a:t> …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940152" y="4581176"/>
            <a:ext cx="2016224" cy="432000"/>
          </a:xfrm>
          <a:prstGeom prst="wedgeRoundRectCallout">
            <a:avLst>
              <a:gd name="adj1" fmla="val -67968"/>
              <a:gd name="adj2" fmla="val -20999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… </a:t>
            </a:r>
            <a:r>
              <a:rPr lang="en-US" sz="2000" i="0" dirty="0" err="1">
                <a:solidFill>
                  <a:srgbClr val="006FBA"/>
                </a:solidFill>
              </a:rPr>
              <a:t>gerou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6FBA"/>
                </a:solidFill>
              </a:rPr>
              <a:t>2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70C0"/>
                </a:solidFill>
              </a:rPr>
              <a:t>IBIs</a:t>
            </a:r>
            <a:endParaRPr lang="pt-BR" sz="2000" b="1" i="0" dirty="0">
              <a:solidFill>
                <a:srgbClr val="0070C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189A75A-E3B5-4D7A-845B-AE2BCD22F3CD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95536" y="4720666"/>
            <a:ext cx="3528392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cadastre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5184068" y="5191042"/>
            <a:ext cx="3528392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A versão ‘rep’ serve para organizar de forma padrão o armazenamento dos ITENS DE INFORMAÇÃO em sistema de arquivos.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698008" y="294875"/>
            <a:ext cx="216000" cy="608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330008" y="2439087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4019791" y="2233969"/>
            <a:ext cx="672372" cy="432000"/>
          </a:xfrm>
          <a:prstGeom prst="wedgeRoundRectCallout">
            <a:avLst>
              <a:gd name="adj1" fmla="val 70945"/>
              <a:gd name="adj2" fmla="val 16584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3890412" y="4221087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564904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3645024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80"/>
            <a:ext cx="64537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3824" y="644403"/>
            <a:ext cx="216000" cy="478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539604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5724128" y="319069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5013176"/>
            <a:ext cx="703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dirty="0">
                <a:solidFill>
                  <a:srgbClr val="006FBA"/>
                </a:solidFill>
              </a:rPr>
              <a:t>Ambos</a:t>
            </a:r>
            <a:r>
              <a:rPr lang="en-US" sz="2000" i="0" dirty="0">
                <a:solidFill>
                  <a:srgbClr val="006FBA"/>
                </a:solidFill>
              </a:rPr>
              <a:t> IBIs, </a:t>
            </a:r>
            <a:r>
              <a:rPr lang="en-US" sz="2000" i="0" dirty="0" err="1">
                <a:solidFill>
                  <a:srgbClr val="006FBA"/>
                </a:solidFill>
              </a:rPr>
              <a:t>identificam</a:t>
            </a:r>
            <a:r>
              <a:rPr lang="en-US" sz="2000" i="0" dirty="0">
                <a:solidFill>
                  <a:srgbClr val="006FBA"/>
                </a:solidFill>
              </a:rPr>
              <a:t> o </a:t>
            </a:r>
            <a:r>
              <a:rPr lang="en-US" sz="2000" b="1" i="0" dirty="0" err="1">
                <a:solidFill>
                  <a:srgbClr val="006FBA"/>
                </a:solidFill>
              </a:rPr>
              <a:t>mesmo</a:t>
            </a:r>
            <a:r>
              <a:rPr lang="en-US" sz="2000" i="0" dirty="0">
                <a:solidFill>
                  <a:srgbClr val="006FBA"/>
                </a:solidFill>
              </a:rPr>
              <a:t> ITEM DE INFORMAÇÃO</a:t>
            </a:r>
            <a:endParaRPr lang="pt-BR" sz="2000" b="1" i="0" dirty="0">
              <a:solidFill>
                <a:srgbClr val="006FBA"/>
              </a:solidFill>
            </a:endParaRPr>
          </a:p>
          <a:p>
            <a:endParaRPr lang="pt-BR" dirty="0"/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5738878" y="430270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3136613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6FBA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70C0"/>
                </a:solidFill>
              </a:rPr>
              <a:t>Possue</a:t>
            </a:r>
            <a:r>
              <a:rPr lang="pt-BR" sz="2400" i="0" dirty="0">
                <a:solidFill>
                  <a:srgbClr val="0070C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569782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360791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559986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583361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00700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35860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583361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12776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31882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874767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852936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592127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08268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21734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13575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556792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293665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04569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43257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1639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583184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285146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464150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594993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1988840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286437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588120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26958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20882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36884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25025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45389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33205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37864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39308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29498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063300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25865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30686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772816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Resolve a preservação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cadastre próprio 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A reutilização de prefixo 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indexação dos </a:t>
            </a:r>
            <a:r>
              <a:rPr lang="pt-BR" sz="2400" i="0" dirty="0" err="1">
                <a:solidFill>
                  <a:srgbClr val="0070C0"/>
                </a:solidFill>
              </a:rPr>
              <a:t>URLs</a:t>
            </a:r>
            <a:r>
              <a:rPr lang="pt-BR" sz="2400" i="0" dirty="0">
                <a:solidFill>
                  <a:srgbClr val="0070C0"/>
                </a:solidFill>
              </a:rPr>
              <a:t> por </a:t>
            </a:r>
            <a:r>
              <a:rPr lang="pt-BR" sz="2400" i="0" dirty="0" err="1">
                <a:solidFill>
                  <a:srgbClr val="0070C0"/>
                </a:solidFill>
              </a:rPr>
              <a:t>IBIs</a:t>
            </a:r>
            <a:r>
              <a:rPr lang="pt-BR" sz="2400" i="0" dirty="0">
                <a:solidFill>
                  <a:srgbClr val="0070C0"/>
                </a:solidFill>
              </a:rPr>
              <a:t> fora dos ARQUIVOS;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latência em decorrência de </a:t>
            </a:r>
            <a:r>
              <a:rPr lang="pt-BR" sz="2400" i="0">
                <a:solidFill>
                  <a:srgbClr val="0070C0"/>
                </a:solidFill>
              </a:rPr>
              <a:t>uma alteração </a:t>
            </a:r>
            <a:r>
              <a:rPr lang="pt-BR" sz="2400" i="0" dirty="0">
                <a:solidFill>
                  <a:srgbClr val="0070C0"/>
                </a:solidFill>
              </a:rPr>
              <a:t>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Definições de Importância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89569"/>
              </p:ext>
            </p:extLst>
          </p:nvPr>
        </p:nvGraphicFramePr>
        <p:xfrm>
          <a:off x="575556" y="1916832"/>
          <a:ext cx="7992888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6FBA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web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3136613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11748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519156" y="1929026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/sala-de-imprensa/clipping-de-c-t/item/729-clipping-ibict-quarta-feira-13-11-2019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251520" y="2904248"/>
            <a:ext cx="8624844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647840" y="5121876"/>
            <a:ext cx="2452552" cy="427614"/>
          </a:xfrm>
          <a:prstGeom prst="wedgeRoundRectCallout">
            <a:avLst>
              <a:gd name="adj1" fmla="val -86341"/>
              <a:gd name="adj2" fmla="val 2726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2103239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3140968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77387"/>
              </p:ext>
            </p:extLst>
          </p:nvPr>
        </p:nvGraphicFramePr>
        <p:xfrm>
          <a:off x="863588" y="4293095"/>
          <a:ext cx="7416824" cy="98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525971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460227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implementada também uma: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528917"/>
              </p:ext>
            </p:extLst>
          </p:nvPr>
        </p:nvGraphicFramePr>
        <p:xfrm>
          <a:off x="1378696" y="220486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467671" y="3140968"/>
            <a:ext cx="82086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70C0"/>
                </a:solidFill>
              </a:rPr>
              <a:t>Para consertar o vínculo</a:t>
            </a:r>
            <a:r>
              <a:rPr lang="pt-BR" sz="2000" i="0" dirty="0">
                <a:solidFill>
                  <a:srgbClr val="0070C0"/>
                </a:solidFill>
              </a:rPr>
              <a:t>, teria que trocar, na página do IBICT,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203178" y="3685094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203178" y="5301208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2909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708920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Acessibilidade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Interoperabilidade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Reutilizabilidade</a:t>
            </a:r>
            <a:endParaRPr lang="en-US" sz="20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17008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4869160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71525</TotalTime>
  <Words>2209</Words>
  <Application>Microsoft Office PowerPoint</Application>
  <PresentationFormat>Apresentação na tela (4:3)</PresentationFormat>
  <Paragraphs>383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1685</cp:revision>
  <dcterms:created xsi:type="dcterms:W3CDTF">2004-05-13T13:32:28Z</dcterms:created>
  <dcterms:modified xsi:type="dcterms:W3CDTF">2021-04-12T05:19:25Z</dcterms:modified>
</cp:coreProperties>
</file>