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549" r:id="rId3"/>
    <p:sldId id="597" r:id="rId4"/>
    <p:sldId id="271" r:id="rId5"/>
    <p:sldId id="641" r:id="rId6"/>
    <p:sldId id="619" r:id="rId7"/>
    <p:sldId id="636" r:id="rId8"/>
    <p:sldId id="637" r:id="rId9"/>
    <p:sldId id="620" r:id="rId10"/>
    <p:sldId id="622" r:id="rId11"/>
    <p:sldId id="639" r:id="rId12"/>
    <p:sldId id="647" r:id="rId13"/>
    <p:sldId id="649" r:id="rId14"/>
    <p:sldId id="650" r:id="rId15"/>
    <p:sldId id="651" r:id="rId16"/>
    <p:sldId id="586" r:id="rId17"/>
    <p:sldId id="623" r:id="rId18"/>
    <p:sldId id="624" r:id="rId19"/>
    <p:sldId id="625" r:id="rId20"/>
    <p:sldId id="591" r:id="rId21"/>
    <p:sldId id="305" r:id="rId22"/>
    <p:sldId id="635" r:id="rId23"/>
    <p:sldId id="642" r:id="rId24"/>
    <p:sldId id="589" r:id="rId25"/>
    <p:sldId id="640" r:id="rId26"/>
    <p:sldId id="603" r:id="rId27"/>
    <p:sldId id="587" r:id="rId28"/>
    <p:sldId id="631" r:id="rId29"/>
    <p:sldId id="617" r:id="rId30"/>
    <p:sldId id="626" r:id="rId31"/>
    <p:sldId id="628" r:id="rId32"/>
    <p:sldId id="638" r:id="rId33"/>
    <p:sldId id="629" r:id="rId34"/>
    <p:sldId id="599" r:id="rId35"/>
    <p:sldId id="630" r:id="rId36"/>
    <p:sldId id="627" r:id="rId37"/>
    <p:sldId id="592" r:id="rId38"/>
    <p:sldId id="634" r:id="rId39"/>
    <p:sldId id="613" r:id="rId40"/>
    <p:sldId id="633" r:id="rId41"/>
    <p:sldId id="546" r:id="rId42"/>
    <p:sldId id="644" r:id="rId43"/>
    <p:sldId id="643" r:id="rId44"/>
    <p:sldId id="645" r:id="rId45"/>
    <p:sldId id="646" r:id="rId46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2060"/>
    <a:srgbClr val="F2B800"/>
    <a:srgbClr val="FFFFCC"/>
    <a:srgbClr val="FFCC99"/>
    <a:srgbClr val="CCECFF"/>
    <a:srgbClr val="FFCCFF"/>
    <a:srgbClr val="CC00CC"/>
    <a:srgbClr val="FF99FF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724" autoAdjust="0"/>
  </p:normalViewPr>
  <p:slideViewPr>
    <p:cSldViewPr>
      <p:cViewPr varScale="1">
        <p:scale>
          <a:sx n="75" d="100"/>
          <a:sy n="75" d="100"/>
        </p:scale>
        <p:origin x="14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05/04/2023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804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767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836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802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7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397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085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277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2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rzil.org/noticias/seminario-avalia-projetos-desenvolvidos-em-biomas-brasileiro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backend/galeria/fotos/2019/11/11/WhatsApp_Image_20191111_at_144930.jpeg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ntigo.mctic.gov.br/mctic/opencms/backend/galeria/fotos/2019/11/11/WhatsApp_Image_20191111_at_144930.jpe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backend/galeria/fotos/2019/11/11/WhatsApp_Image_20191111_at_144930.jpeg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urlib.net/sid.inpe.br/sid.inpe.br/mtc-m19/2010/12.03.13.37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d-m09b.sid.inpe.br/test2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urlib.net/8JMKD3MGP7W/38N29FH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8N29F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urlib.net/sid.inpe.br/mtc-m19/2010/12.03.13.37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sid.inpe.br/mtc-m19@80/2009/08.21.17.02?servicesubject=urlRequest&amp;parsedibiurl.ibi=sid.inpe.br/mtc-m19/2010/12.03.13.37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tc-m16d.sid.inpe.br/sid.inpe.br/mtc-m19@80/2009/08.21.17.02?servicesubject=urlRequest&amp;parsedibiurl.ibi=sid.inpe.br/mtc-m19/2010/12.03.13.37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antigo.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Atualizada em abril de 2023</a:t>
            </a: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31672" y="548679"/>
            <a:ext cx="6480656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desatualizado na página do IBICT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22529"/>
              </p:ext>
            </p:extLst>
          </p:nvPr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863636" y="3244914"/>
            <a:ext cx="74167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A </a:t>
            </a:r>
            <a:r>
              <a:rPr lang="pt-BR" sz="2000" b="1" i="0" cap="all" dirty="0">
                <a:solidFill>
                  <a:srgbClr val="002060"/>
                </a:solidFill>
              </a:rPr>
              <a:t>solução</a:t>
            </a:r>
            <a:r>
              <a:rPr lang="pt-BR" sz="2000" b="1" i="0" dirty="0">
                <a:solidFill>
                  <a:srgbClr val="002060"/>
                </a:solidFill>
              </a:rPr>
              <a:t> consiste em trocar, na página do IBICT, o URL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15544" y="3866852"/>
            <a:ext cx="7712913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45224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796136" y="4925957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304256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desatualizado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87524" y="5129108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da troca do URL necessária no site do IBICT</a:t>
            </a: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5" name="Imagem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76FC8861-0159-4A5C-9244-951E3D09A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509" y="2276872"/>
            <a:ext cx="4238982" cy="4431955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148" y="1861241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7652009" y="1981215"/>
            <a:ext cx="1168463" cy="1168463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notícia esperada</a:t>
            </a:r>
          </a:p>
        </p:txBody>
      </p:sp>
    </p:spTree>
    <p:extLst>
      <p:ext uri="{BB962C8B-B14F-4D97-AF65-F5344CB8AC3E}">
        <p14:creationId xmlns:p14="http://schemas.microsoft.com/office/powerpoint/2010/main" val="274966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3F71EFB1-EB58-5624-5BF7-638FAD257497}"/>
              </a:ext>
            </a:extLst>
          </p:cNvPr>
          <p:cNvSpPr/>
          <p:nvPr/>
        </p:nvSpPr>
        <p:spPr bwMode="auto">
          <a:xfrm>
            <a:off x="2451600" y="2276872"/>
            <a:ext cx="4240800" cy="44316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da troca do URL após 25 de março de 2023</a:t>
            </a: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148" y="1861241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7652009" y="1981215"/>
            <a:ext cx="1168463" cy="1168463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753600" y="4484233"/>
            <a:ext cx="2340504" cy="1032999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agora acesso à uma página em branco</a:t>
            </a:r>
          </a:p>
        </p:txBody>
      </p:sp>
      <p:sp>
        <p:nvSpPr>
          <p:cNvPr id="6" name="Texto explicativo retangular com cantos arredondados 16">
            <a:extLst>
              <a:ext uri="{FF2B5EF4-FFF2-40B4-BE49-F238E27FC236}">
                <a16:creationId xmlns:a16="http://schemas.microsoft.com/office/drawing/2014/main" id="{7C633CF6-0FD2-EA5A-697F-CE3724A21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119" y="4878895"/>
            <a:ext cx="2057975" cy="720081"/>
          </a:xfrm>
          <a:prstGeom prst="wedgeRoundRectCallout">
            <a:avLst>
              <a:gd name="adj1" fmla="val 59759"/>
              <a:gd name="adj2" fmla="val -108668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A </a:t>
            </a:r>
            <a:r>
              <a:rPr lang="en-US" sz="2000" b="1" i="0" dirty="0" err="1">
                <a:solidFill>
                  <a:srgbClr val="000080"/>
                </a:solidFill>
              </a:rPr>
              <a:t>notícia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b="1" i="0" dirty="0" err="1">
                <a:solidFill>
                  <a:srgbClr val="000080"/>
                </a:solidFill>
              </a:rPr>
              <a:t>sumiu</a:t>
            </a:r>
            <a:endParaRPr lang="en-US" sz="2000" b="1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872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Busca pela notícia no Google feita em 25/03/2023</a:t>
            </a: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148" y="1861241"/>
            <a:ext cx="114300" cy="114300"/>
          </a:xfrm>
          <a:prstGeom prst="rect">
            <a:avLst/>
          </a:prstGeom>
        </p:spPr>
      </p:pic>
      <p:pic>
        <p:nvPicPr>
          <p:cNvPr id="9" name="Imagem 8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B469612A-9E75-8CAB-0920-214FF8F95A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000" y="2276872"/>
            <a:ext cx="4248000" cy="3242836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88BC5841-C6F4-14CF-F610-93E987E2705E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www.orzil.org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/noticias/seminario-avalia-projetos-desenvolvidos-em-biomas-brasileiros/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Arco 11">
            <a:extLst>
              <a:ext uri="{FF2B5EF4-FFF2-40B4-BE49-F238E27FC236}">
                <a16:creationId xmlns:a16="http://schemas.microsoft.com/office/drawing/2014/main" id="{3B22E7D9-4031-799E-3558-DDB53A9B8980}"/>
              </a:ext>
            </a:extLst>
          </p:cNvPr>
          <p:cNvSpPr>
            <a:spLocks noChangeAspect="1"/>
          </p:cNvSpPr>
          <p:nvPr/>
        </p:nvSpPr>
        <p:spPr bwMode="auto">
          <a:xfrm>
            <a:off x="7652009" y="1981215"/>
            <a:ext cx="1168463" cy="1168463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pic>
        <p:nvPicPr>
          <p:cNvPr id="13" name="Imagem 12">
            <a:hlinkClick r:id="rId4"/>
            <a:extLst>
              <a:ext uri="{FF2B5EF4-FFF2-40B4-BE49-F238E27FC236}">
                <a16:creationId xmlns:a16="http://schemas.microsoft.com/office/drawing/2014/main" id="{F204D631-3C1A-8891-972C-8E2B6E28F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844824"/>
            <a:ext cx="114300" cy="114300"/>
          </a:xfrm>
          <a:prstGeom prst="rect">
            <a:avLst/>
          </a:prstGeom>
        </p:spPr>
      </p:pic>
      <p:sp>
        <p:nvSpPr>
          <p:cNvPr id="14" name="Texto explicativo retangular com cantos arredondados 16">
            <a:extLst>
              <a:ext uri="{FF2B5EF4-FFF2-40B4-BE49-F238E27FC236}">
                <a16:creationId xmlns:a16="http://schemas.microsoft.com/office/drawing/2014/main" id="{2BF5CBBF-C024-56EE-5062-BC33B8085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120" y="4869160"/>
            <a:ext cx="1944216" cy="720081"/>
          </a:xfrm>
          <a:prstGeom prst="wedgeRoundRectCallout">
            <a:avLst>
              <a:gd name="adj1" fmla="val -84892"/>
              <a:gd name="adj2" fmla="val 703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A </a:t>
            </a:r>
            <a:r>
              <a:rPr lang="en-US" sz="2000" b="1" i="0" dirty="0" err="1">
                <a:solidFill>
                  <a:srgbClr val="000080"/>
                </a:solidFill>
              </a:rPr>
              <a:t>foto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b="1" i="0" dirty="0" err="1">
                <a:solidFill>
                  <a:srgbClr val="000080"/>
                </a:solidFill>
              </a:rPr>
              <a:t>sumiu</a:t>
            </a:r>
            <a:endParaRPr lang="en-US" sz="2000" b="1" i="0" dirty="0">
              <a:solidFill>
                <a:srgbClr val="000080"/>
              </a:solidFill>
            </a:endParaRP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C776846B-5703-2FF1-3634-F425FD8E2D12}"/>
              </a:ext>
            </a:extLst>
          </p:cNvPr>
          <p:cNvSpPr/>
          <p:nvPr/>
        </p:nvSpPr>
        <p:spPr bwMode="auto">
          <a:xfrm>
            <a:off x="72000" y="2636912"/>
            <a:ext cx="2304256" cy="864096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encontrado não é do MCTI</a:t>
            </a: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A669BCC3-CD9B-2A1D-BA1A-54BE5D38EE9A}"/>
              </a:ext>
            </a:extLst>
          </p:cNvPr>
          <p:cNvSpPr/>
          <p:nvPr/>
        </p:nvSpPr>
        <p:spPr bwMode="auto">
          <a:xfrm>
            <a:off x="72000" y="5445224"/>
            <a:ext cx="2304256" cy="864096"/>
          </a:xfrm>
          <a:prstGeom prst="wedgeRoundRectCallout">
            <a:avLst>
              <a:gd name="adj1" fmla="val 47956"/>
              <a:gd name="adj2" fmla="val -8655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da foto está desatualizada</a:t>
            </a:r>
          </a:p>
        </p:txBody>
      </p:sp>
    </p:spTree>
    <p:extLst>
      <p:ext uri="{BB962C8B-B14F-4D97-AF65-F5344CB8AC3E}">
        <p14:creationId xmlns:p14="http://schemas.microsoft.com/office/powerpoint/2010/main" val="2605063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7654" y="548679"/>
            <a:ext cx="6948692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desatualizado da foto na página do ORZIL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/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863636" y="3244914"/>
            <a:ext cx="74167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A </a:t>
            </a:r>
            <a:r>
              <a:rPr lang="pt-BR" sz="2000" b="1" i="0" cap="all" dirty="0">
                <a:solidFill>
                  <a:srgbClr val="002060"/>
                </a:solidFill>
              </a:rPr>
              <a:t>solução</a:t>
            </a:r>
            <a:r>
              <a:rPr lang="pt-BR" sz="2000" b="1" i="0" dirty="0">
                <a:solidFill>
                  <a:srgbClr val="002060"/>
                </a:solidFill>
              </a:rPr>
              <a:t> consiste em trocar, na página do ORZIL, o URL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15544" y="3866852"/>
            <a:ext cx="7712913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/mctic/opencms/backend/galeria/fotos/2019/11/11/WhatsApp_Image_20191111_at_144930.jpeg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/mctic/opencms/backend/galeria/fotos/2019/11/11/WhatsApp_Image_20191111_at_144930.jpeg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45224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796136" y="4925957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304256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desatualizado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87524" y="5129108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1194975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Grupo de pessoas sentadas ao redor de uma mesa&#10;&#10;Descrição gerada automaticamente">
            <a:extLst>
              <a:ext uri="{FF2B5EF4-FFF2-40B4-BE49-F238E27FC236}">
                <a16:creationId xmlns:a16="http://schemas.microsoft.com/office/drawing/2014/main" id="{238B3788-2704-C359-021D-C7D2B6657F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590" y="2564904"/>
            <a:ext cx="5758820" cy="3822480"/>
          </a:xfrm>
          <a:prstGeom prst="rect">
            <a:avLst/>
          </a:prstGeom>
        </p:spPr>
      </p:pic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97800" y="548680"/>
            <a:ext cx="87484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da troca do URL necessária na página do ORZIL</a:t>
            </a: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/mctic/opencms/backend/galeria/fotos/2019/11/11/WhatsApp_Image_20191111_at_144930.jpeg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18" name="Imagem 17">
            <a:hlinkClick r:id="rId3"/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861241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7652009" y="1981215"/>
            <a:ext cx="1168463" cy="1168463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foto esperada</a:t>
            </a:r>
          </a:p>
        </p:txBody>
      </p:sp>
    </p:spTree>
    <p:extLst>
      <p:ext uri="{BB962C8B-B14F-4D97-AF65-F5344CB8AC3E}">
        <p14:creationId xmlns:p14="http://schemas.microsoft.com/office/powerpoint/2010/main" val="1065715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030051"/>
            <a:ext cx="806489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663300"/>
                </a:solidFill>
              </a:rPr>
              <a:t>Findability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663300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1486785" y="548680"/>
            <a:ext cx="617043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(11/14)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202193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156184" y="5190291"/>
            <a:ext cx="6831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663300"/>
                </a:solidFill>
              </a:rPr>
              <a:t>F1. </a:t>
            </a:r>
            <a:r>
              <a:rPr lang="en-US" sz="2400" b="1" i="0" dirty="0" err="1">
                <a:solidFill>
                  <a:srgbClr val="663300"/>
                </a:solidFill>
              </a:rPr>
              <a:t>Aos</a:t>
            </a:r>
            <a:r>
              <a:rPr lang="en-US" sz="2400" b="1" i="0" dirty="0">
                <a:solidFill>
                  <a:srgbClr val="663300"/>
                </a:solidFill>
              </a:rPr>
              <a:t> dados </a:t>
            </a:r>
            <a:r>
              <a:rPr lang="en-US" sz="2400" b="1" i="0" dirty="0" err="1">
                <a:solidFill>
                  <a:srgbClr val="663300"/>
                </a:solidFill>
              </a:rPr>
              <a:t>são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atribuidos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identificadores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persistentes</a:t>
            </a:r>
            <a:r>
              <a:rPr lang="en-US" sz="2400" b="1" i="0" dirty="0">
                <a:solidFill>
                  <a:srgbClr val="663300"/>
                </a:solidFill>
              </a:rPr>
              <a:t> e </a:t>
            </a:r>
            <a:r>
              <a:rPr lang="en-US" sz="2400" b="1" i="0" dirty="0" err="1">
                <a:solidFill>
                  <a:srgbClr val="663300"/>
                </a:solidFill>
              </a:rPr>
              <a:t>globalmente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únicos</a:t>
            </a:r>
            <a:r>
              <a:rPr lang="en-US" sz="2400" b="1" i="0" dirty="0">
                <a:solidFill>
                  <a:srgbClr val="6633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14401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(12/14)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 solução DEFINITIVA genérica para evitar imprevista desatualização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343599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5D60EA-3DD2-44BB-97AE-BF9C1F9E05C6}"/>
              </a:ext>
            </a:extLst>
          </p:cNvPr>
          <p:cNvSpPr txBox="1"/>
          <p:nvPr/>
        </p:nvSpPr>
        <p:spPr>
          <a:xfrm>
            <a:off x="538533" y="2478375"/>
            <a:ext cx="806693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b="1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457200" indent="-457200" algn="l">
              <a:buAutoNum type="arabicPeriod"/>
            </a:pPr>
            <a:endParaRPr lang="pt-BR" sz="800" i="0" dirty="0">
              <a:solidFill>
                <a:srgbClr val="002060"/>
              </a:solidFill>
            </a:endParaRP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Recorrer a um </a:t>
            </a:r>
            <a:r>
              <a:rPr lang="pt-BR" sz="2000" b="1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USUÁRIO o </a:t>
            </a:r>
            <a:r>
              <a:rPr lang="pt-BR" sz="2000" b="1" i="0" dirty="0">
                <a:solidFill>
                  <a:srgbClr val="002060"/>
                </a:solidFill>
              </a:rPr>
              <a:t>URL</a:t>
            </a:r>
            <a:r>
              <a:rPr lang="pt-BR" sz="2000" i="0" dirty="0">
                <a:solidFill>
                  <a:srgbClr val="002060"/>
                </a:solidFill>
              </a:rPr>
              <a:t> de cada </a:t>
            </a:r>
            <a:r>
              <a:rPr lang="pt-BR" sz="2000" b="1" i="0" dirty="0">
                <a:solidFill>
                  <a:srgbClr val="002060"/>
                </a:solidFill>
              </a:rPr>
              <a:t>ITEM DE INFORMAÇÃO</a:t>
            </a:r>
            <a:r>
              <a:rPr lang="pt-BR" sz="2000" i="0" dirty="0">
                <a:solidFill>
                  <a:srgbClr val="002060"/>
                </a:solidFill>
              </a:rPr>
              <a:t> previamente identificado.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4497" y="548680"/>
            <a:ext cx="8715007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(13/14)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A83AFE3-CE81-4FDE-8319-F3A3FC93D52D}"/>
              </a:ext>
            </a:extLst>
          </p:cNvPr>
          <p:cNvGrpSpPr/>
          <p:nvPr/>
        </p:nvGrpSpPr>
        <p:grpSpPr>
          <a:xfrm>
            <a:off x="830594" y="2420888"/>
            <a:ext cx="7482812" cy="3672408"/>
            <a:chOff x="830594" y="2204864"/>
            <a:chExt cx="7482812" cy="3672408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334411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623348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315705" y="5123993"/>
              <a:ext cx="2172762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b="1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65597" y="5105066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0080"/>
                  </a:solidFill>
                </a:rPr>
                <a:t>Conjunto de RÓTULOS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455405" y="33384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103381" y="405850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322965" y="3287903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83956" y="4058505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500874" y="2204864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05235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845386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635045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67701" y="3281660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95693" y="4073894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6021127" y="5092005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</a:t>
              </a:r>
              <a:r>
                <a:rPr lang="pt-BR" b="1" dirty="0" err="1">
                  <a:solidFill>
                    <a:srgbClr val="002060"/>
                  </a:solidFill>
                </a:rPr>
                <a:t>URLs</a:t>
              </a:r>
              <a:endParaRPr lang="pt-BR" sz="1800" b="1" i="0" dirty="0">
                <a:solidFill>
                  <a:srgbClr val="00206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49507" y="2205965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8EDBE339-40DF-4BA8-A974-32CA3F1B4AA5}"/>
              </a:ext>
            </a:extLst>
          </p:cNvPr>
          <p:cNvSpPr txBox="1"/>
          <p:nvPr/>
        </p:nvSpPr>
        <p:spPr>
          <a:xfrm>
            <a:off x="1993064" y="1700808"/>
            <a:ext cx="515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Os dois sistemas são encadeados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(14/14)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de identificador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264196" y="4865855"/>
            <a:ext cx="66156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</a:t>
            </a:r>
            <a:r>
              <a:rPr lang="pt-BR" altLang="pt-BR" sz="2400" b="1" i="0" dirty="0">
                <a:solidFill>
                  <a:srgbClr val="CC9900"/>
                </a:solidFill>
              </a:rPr>
              <a:t>item_de_informação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9744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1763688" y="2539888"/>
            <a:ext cx="1872208" cy="427614"/>
          </a:xfrm>
          <a:prstGeom prst="wedgeRoundRectCallout">
            <a:avLst>
              <a:gd name="adj1" fmla="val 61095"/>
              <a:gd name="adj2" fmla="val 5436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persistente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52360" y="4407495"/>
            <a:ext cx="3751639" cy="461665"/>
          </a:xfrm>
          <a:prstGeom prst="wedgeRoundRectCallout">
            <a:avLst>
              <a:gd name="adj1" fmla="val 55355"/>
              <a:gd name="adj2" fmla="val 5490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variável mas sempre atualizado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01759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15569"/>
              </p:ext>
            </p:extLst>
          </p:nvPr>
        </p:nvGraphicFramePr>
        <p:xfrm>
          <a:off x="6228184" y="3641719"/>
          <a:ext cx="18002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158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>
            <a:spLocks/>
          </p:cNvSpPr>
          <p:nvPr/>
        </p:nvSpPr>
        <p:spPr bwMode="auto">
          <a:xfrm>
            <a:off x="5807067" y="3600092"/>
            <a:ext cx="631439" cy="612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5040000" y="4212308"/>
            <a:ext cx="3514428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824000" y="2569854"/>
            <a:ext cx="343924" cy="554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20020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640462"/>
            <a:ext cx="3496160" cy="427614"/>
          </a:xfrm>
          <a:prstGeom prst="wedgeRoundRectCallout">
            <a:avLst>
              <a:gd name="adj1" fmla="val 61148"/>
              <a:gd name="adj2" fmla="val 559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330906B9-943E-483D-B727-695B4F8C42AA}"/>
              </a:ext>
            </a:extLst>
          </p:cNvPr>
          <p:cNvSpPr/>
          <p:nvPr/>
        </p:nvSpPr>
        <p:spPr bwMode="auto">
          <a:xfrm>
            <a:off x="5462336" y="2541149"/>
            <a:ext cx="2791328" cy="427614"/>
          </a:xfrm>
          <a:prstGeom prst="wedgeRoundRectCallout">
            <a:avLst>
              <a:gd name="adj1" fmla="val -56715"/>
              <a:gd name="adj2" fmla="val 49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identificador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C3DCB197-63A7-430C-AF4A-02044933C745}"/>
              </a:ext>
            </a:extLst>
          </p:cNvPr>
          <p:cNvSpPr/>
          <p:nvPr/>
        </p:nvSpPr>
        <p:spPr bwMode="auto">
          <a:xfrm>
            <a:off x="934557" y="5521666"/>
            <a:ext cx="2331768" cy="715646"/>
          </a:xfrm>
          <a:prstGeom prst="wedgeRoundRectCallout">
            <a:avLst>
              <a:gd name="adj1" fmla="val 57434"/>
              <a:gd name="adj2" fmla="val -4989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ITEM DE INFORMAÇÃO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DA2A45BB-F381-4886-841A-A81E04E2E923}"/>
              </a:ext>
            </a:extLst>
          </p:cNvPr>
          <p:cNvSpPr/>
          <p:nvPr/>
        </p:nvSpPr>
        <p:spPr bwMode="auto">
          <a:xfrm>
            <a:off x="7373402" y="3094950"/>
            <a:ext cx="1309964" cy="427614"/>
          </a:xfrm>
          <a:prstGeom prst="wedgeRoundRectCallout">
            <a:avLst>
              <a:gd name="adj1" fmla="val -64839"/>
              <a:gd name="adj2" fmla="val 52156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Indexação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Resumo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908720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2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Geração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09502-C307-40E4-BEEA-4FE67084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18556"/>
            <a:ext cx="7884368" cy="434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1800" i="0" dirty="0">
                <a:solidFill>
                  <a:srgbClr val="002060"/>
                </a:solidFill>
              </a:rPr>
              <a:t>Como no caso do </a:t>
            </a:r>
            <a:r>
              <a:rPr lang="pt-BR" sz="1800" i="0" dirty="0" err="1">
                <a:solidFill>
                  <a:srgbClr val="002060"/>
                </a:solidFill>
              </a:rPr>
              <a:t>Handle</a:t>
            </a:r>
            <a:r>
              <a:rPr lang="pt-BR" sz="1800" i="0" dirty="0">
                <a:solidFill>
                  <a:srgbClr val="002060"/>
                </a:solidFill>
              </a:rPr>
              <a:t>, o rótulo de um IBI é composto de um </a:t>
            </a:r>
            <a:r>
              <a:rPr lang="pt-BR" sz="1800" b="1" i="0" dirty="0">
                <a:solidFill>
                  <a:srgbClr val="002060"/>
                </a:solidFill>
              </a:rPr>
              <a:t>PREFIXO</a:t>
            </a:r>
            <a:r>
              <a:rPr lang="pt-BR" sz="1800" i="0" dirty="0">
                <a:solidFill>
                  <a:srgbClr val="002060"/>
                </a:solidFill>
              </a:rPr>
              <a:t> e de um </a:t>
            </a:r>
            <a:r>
              <a:rPr lang="pt-BR" sz="1800" b="1" i="0" dirty="0">
                <a:solidFill>
                  <a:srgbClr val="002060"/>
                </a:solidFill>
              </a:rPr>
              <a:t>SUFIXO</a:t>
            </a:r>
            <a:r>
              <a:rPr lang="pt-BR" sz="1800" i="0" dirty="0">
                <a:solidFill>
                  <a:srgbClr val="002060"/>
                </a:solidFill>
              </a:rPr>
              <a:t>. Na </a:t>
            </a:r>
            <a:r>
              <a:rPr lang="pt-BR" sz="1800" b="1" i="0" dirty="0">
                <a:solidFill>
                  <a:srgbClr val="002060"/>
                </a:solidFill>
              </a:rPr>
              <a:t>REDE IBI</a:t>
            </a:r>
            <a:r>
              <a:rPr lang="pt-BR" sz="1800" i="0" dirty="0">
                <a:solidFill>
                  <a:srgbClr val="002060"/>
                </a:solidFill>
              </a:rPr>
              <a:t>,</a:t>
            </a:r>
            <a:r>
              <a:rPr lang="pt-BR" sz="1800" b="1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002060"/>
                </a:solidFill>
              </a:rPr>
              <a:t>o IBI  de um ITEM DE INFORMAÇÃO é gerado, uma vez por toda, de forma </a:t>
            </a:r>
            <a:r>
              <a:rPr lang="pt-BR" sz="1800" b="1" i="0" dirty="0">
                <a:solidFill>
                  <a:srgbClr val="002060"/>
                </a:solidFill>
              </a:rPr>
              <a:t>plena</a:t>
            </a:r>
            <a:r>
              <a:rPr lang="pt-BR" sz="1800" i="0" dirty="0">
                <a:solidFill>
                  <a:srgbClr val="002060"/>
                </a:solidFill>
              </a:rPr>
              <a:t> e </a:t>
            </a:r>
            <a:r>
              <a:rPr lang="pt-BR" sz="1800" b="1" i="0" dirty="0">
                <a:solidFill>
                  <a:srgbClr val="002060"/>
                </a:solidFill>
              </a:rPr>
              <a:t>simples</a:t>
            </a:r>
            <a:r>
              <a:rPr lang="pt-BR" sz="1800" i="0" dirty="0">
                <a:solidFill>
                  <a:srgbClr val="002060"/>
                </a:solidFill>
              </a:rPr>
              <a:t> pelo </a:t>
            </a:r>
            <a:r>
              <a:rPr lang="pt-BR" sz="1800" b="1" i="0" dirty="0">
                <a:solidFill>
                  <a:srgbClr val="002060"/>
                </a:solidFill>
              </a:rPr>
              <a:t>ARQUIVO </a:t>
            </a:r>
            <a:r>
              <a:rPr lang="pt-BR" sz="1800" i="0" dirty="0">
                <a:solidFill>
                  <a:srgbClr val="002060"/>
                </a:solidFill>
              </a:rPr>
              <a:t>no qual ele está sendo inserido. Em termos SEMÂNTICOS, o Prefixo é herdado do </a:t>
            </a:r>
            <a:r>
              <a:rPr lang="pt-BR" sz="1800" b="1" i="0" dirty="0">
                <a:solidFill>
                  <a:srgbClr val="002060"/>
                </a:solidFill>
              </a:rPr>
              <a:t>ENDEREÇO </a:t>
            </a:r>
            <a:r>
              <a:rPr lang="pt-BR" sz="1800" b="1" dirty="0">
                <a:solidFill>
                  <a:srgbClr val="002060"/>
                </a:solidFill>
              </a:rPr>
              <a:t>INTERNET</a:t>
            </a:r>
            <a:r>
              <a:rPr lang="pt-BR" sz="1800" b="1" i="0" dirty="0">
                <a:solidFill>
                  <a:srgbClr val="002060"/>
                </a:solidFill>
              </a:rPr>
              <a:t> </a:t>
            </a:r>
            <a:r>
              <a:rPr lang="pt-BR" sz="1800" i="0" dirty="0">
                <a:solidFill>
                  <a:srgbClr val="002060"/>
                </a:solidFill>
              </a:rPr>
              <a:t>do próprio ARQUIVO gerador, enquanto que o Sufixo é definido pela </a:t>
            </a:r>
            <a:r>
              <a:rPr lang="pt-BR" sz="1800" b="1" i="0" dirty="0">
                <a:solidFill>
                  <a:srgbClr val="002060"/>
                </a:solidFill>
              </a:rPr>
              <a:t>DATA E HORA</a:t>
            </a:r>
            <a:r>
              <a:rPr lang="pt-BR" sz="1800" i="0" dirty="0">
                <a:solidFill>
                  <a:srgbClr val="002060"/>
                </a:solidFill>
              </a:rPr>
              <a:t> (UTC) em que o IBI é gerado. Por sua vez, em termos sintáticos, é IMPORTANTE notar que, a um mesmo ITEM DE INFORMAÇÃO, são atribuídos dois (2) tipos de IBI: o </a:t>
            </a:r>
            <a:r>
              <a:rPr lang="pt-BR" sz="1800" b="1" i="0" dirty="0">
                <a:solidFill>
                  <a:srgbClr val="002060"/>
                </a:solidFill>
              </a:rPr>
              <a:t>IBI DE RÓTULO LONGO </a:t>
            </a:r>
            <a:r>
              <a:rPr lang="pt-BR" sz="1800" i="0" dirty="0">
                <a:solidFill>
                  <a:srgbClr val="002060"/>
                </a:solidFill>
              </a:rPr>
              <a:t>e o </a:t>
            </a:r>
            <a:r>
              <a:rPr lang="pt-BR" sz="1800" b="1" i="0" dirty="0">
                <a:solidFill>
                  <a:srgbClr val="002060"/>
                </a:solidFill>
              </a:rPr>
              <a:t>IBI DE RÓTULO COMPACTO</a:t>
            </a:r>
            <a:r>
              <a:rPr lang="pt-BR" sz="1800" i="0" dirty="0">
                <a:solidFill>
                  <a:srgbClr val="002060"/>
                </a:solidFill>
              </a:rPr>
              <a:t>. O rótulo compacto possui um </a:t>
            </a:r>
            <a:r>
              <a:rPr lang="pt-BR" sz="1800" b="1" i="0" dirty="0">
                <a:solidFill>
                  <a:srgbClr val="002060"/>
                </a:solidFill>
              </a:rPr>
              <a:t>comprimento</a:t>
            </a:r>
            <a:r>
              <a:rPr lang="pt-BR" sz="1800" i="0" dirty="0">
                <a:solidFill>
                  <a:srgbClr val="002060"/>
                </a:solidFill>
              </a:rPr>
              <a:t>, em geral, sensivelmente</a:t>
            </a:r>
            <a:r>
              <a:rPr lang="pt-BR" sz="1800" b="1" i="0" dirty="0">
                <a:solidFill>
                  <a:srgbClr val="002060"/>
                </a:solidFill>
              </a:rPr>
              <a:t> menor </a:t>
            </a:r>
            <a:r>
              <a:rPr lang="pt-BR" sz="1800" i="0" dirty="0">
                <a:solidFill>
                  <a:srgbClr val="002060"/>
                </a:solidFill>
              </a:rPr>
              <a:t>do que o do rótulo longo, o que facilita seu manuseio. A seguir são apresentados os princípios que definem, e exemplos que ilustram, a geração dos dois tipos de rótulos de IBI.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06562" y="1844824"/>
            <a:ext cx="8330876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</a:t>
            </a:r>
            <a:r>
              <a:rPr lang="en-US" sz="2000" b="1" i="0" dirty="0">
                <a:solidFill>
                  <a:srgbClr val="002060"/>
                </a:solidFill>
              </a:rPr>
              <a:t>RÓTULO</a:t>
            </a:r>
            <a:r>
              <a:rPr lang="en-US" sz="2000" b="1" i="1" dirty="0">
                <a:solidFill>
                  <a:srgbClr val="C00000"/>
                </a:solidFill>
              </a:rPr>
              <a:t> 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b="1" i="0" dirty="0" err="1">
                <a:solidFill>
                  <a:srgbClr val="002060"/>
                </a:solidFill>
              </a:rPr>
              <a:t>Endereço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rgbClr val="000080"/>
                </a:solidFill>
              </a:rPr>
              <a:t>Internet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>
                <a:solidFill>
                  <a:srgbClr val="000080"/>
                </a:solidFill>
              </a:rPr>
              <a:t>do ARQUIVO no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b="1" i="0" dirty="0">
                <a:solidFill>
                  <a:srgbClr val="000080"/>
                </a:solidFill>
              </a:rPr>
              <a:t> </a:t>
            </a:r>
            <a:r>
              <a:rPr lang="en-US" sz="2000" i="0" dirty="0">
                <a:solidFill>
                  <a:srgbClr val="000080"/>
                </a:solidFill>
              </a:rPr>
              <a:t>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b="1" i="0" dirty="0">
                <a:solidFill>
                  <a:srgbClr val="000080"/>
                </a:solidFill>
              </a:rPr>
              <a:t>Tempo</a:t>
            </a:r>
            <a:r>
              <a:rPr lang="en-US" sz="2000" i="0" dirty="0">
                <a:solidFill>
                  <a:srgbClr val="000080"/>
                </a:solidFill>
              </a:rPr>
              <a:t> (Data e Hora)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>
            <a:grpSpLocks noChangeAspect="1"/>
          </p:cNvGrpSpPr>
          <p:nvPr/>
        </p:nvGrpSpPr>
        <p:grpSpPr>
          <a:xfrm>
            <a:off x="5177339" y="3936538"/>
            <a:ext cx="2418997" cy="1860767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52015" y="4482174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98839" y="3992237"/>
            <a:ext cx="1365049" cy="1816509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519784" y="4606729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449766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444208" y="4384895"/>
            <a:ext cx="1224136" cy="487747"/>
          </a:xfrm>
          <a:prstGeom prst="wedgeRoundRectCallout">
            <a:avLst>
              <a:gd name="adj1" fmla="val -74222"/>
              <a:gd name="adj2" fmla="val 78197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9940" y="579945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rgbClr val="000080"/>
                </a:solidFill>
              </a:rPr>
              <a:t>Endereço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375966" y="5879013"/>
            <a:ext cx="27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de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1" y="4008546"/>
            <a:ext cx="2057975" cy="720081"/>
          </a:xfrm>
          <a:prstGeom prst="wedgeRoundRectCallout">
            <a:avLst>
              <a:gd name="adj1" fmla="val 40505"/>
              <a:gd name="adj2" fmla="val 8040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 DE INFORMAÇÃO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1633" y="5144365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513507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148064" y="392724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737056" y="5418340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270836" y="4719334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1889193" y="548679"/>
            <a:ext cx="5365615" cy="123750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semânticos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4814962" y="6095037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de RÓTULOS (</a:t>
            </a:r>
            <a:r>
              <a:rPr lang="en-US" sz="1800" b="1" i="1" dirty="0">
                <a:solidFill>
                  <a:srgbClr val="C00000"/>
                </a:solidFill>
              </a:rPr>
              <a:t>E </a:t>
            </a:r>
            <a:r>
              <a:rPr lang="en-US" sz="1800" b="1" dirty="0">
                <a:solidFill>
                  <a:srgbClr val="002060"/>
                </a:solidFill>
              </a:rPr>
              <a:t>/ </a:t>
            </a:r>
            <a:r>
              <a:rPr lang="en-US" sz="1800" b="1" i="1" dirty="0">
                <a:solidFill>
                  <a:srgbClr val="00B050"/>
                </a:solidFill>
              </a:rPr>
              <a:t>T</a:t>
            </a:r>
            <a:r>
              <a:rPr lang="pt-BR" sz="1800" b="1" i="0" dirty="0">
                <a:solidFill>
                  <a:srgbClr val="000080"/>
                </a:solidFill>
              </a:rPr>
              <a:t>)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94E5370A-E1EE-42C8-8B11-B3D8F00EE35B}"/>
              </a:ext>
            </a:extLst>
          </p:cNvPr>
          <p:cNvSpPr/>
          <p:nvPr/>
        </p:nvSpPr>
        <p:spPr bwMode="auto">
          <a:xfrm>
            <a:off x="3176814" y="3635310"/>
            <a:ext cx="2790372" cy="947559"/>
          </a:xfrm>
          <a:prstGeom prst="arc">
            <a:avLst>
              <a:gd name="adj1" fmla="val 11432963"/>
              <a:gd name="adj2" fmla="val 21078636"/>
            </a:avLst>
          </a:prstGeom>
          <a:noFill/>
          <a:ln w="28575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1699420-FA5F-42A7-B10F-241C8205E161}"/>
              </a:ext>
            </a:extLst>
          </p:cNvPr>
          <p:cNvSpPr txBox="1"/>
          <p:nvPr/>
        </p:nvSpPr>
        <p:spPr>
          <a:xfrm>
            <a:off x="2949601" y="3163192"/>
            <a:ext cx="324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>
                <a:solidFill>
                  <a:srgbClr val="002060"/>
                </a:solidFill>
              </a:rPr>
              <a:t>Sistema de Identificação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222609" y="548680"/>
            <a:ext cx="669878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e exemplo de dois tipos de rótulo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sintáxicos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556240"/>
              </p:ext>
            </p:extLst>
          </p:nvPr>
        </p:nvGraphicFramePr>
        <p:xfrm>
          <a:off x="539552" y="2189192"/>
          <a:ext cx="8071998" cy="368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</a:t>
                      </a: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5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domínio / servidor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 /</a:t>
                      </a:r>
                      <a:r>
                        <a:rPr lang="pt-BR" sz="20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data_e_hora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endereço_internet_codificado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tempo_codificado</a:t>
                      </a:r>
                      <a:endParaRPr lang="pt-BR" sz="20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3711721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5373216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DDC5D1-3DB4-4931-8280-2DA6FBCE1F6D}"/>
              </a:ext>
            </a:extLst>
          </p:cNvPr>
          <p:cNvSpPr txBox="1"/>
          <p:nvPr/>
        </p:nvSpPr>
        <p:spPr>
          <a:xfrm>
            <a:off x="539552" y="5110152"/>
            <a:ext cx="80719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usuário final;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Ajuda a URL a ser breve nas citações bibliográficas;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sz="2000" b="1" i="0" dirty="0">
                <a:solidFill>
                  <a:srgbClr val="002060"/>
                </a:solidFill>
              </a:rPr>
              <a:t>Ajuda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 encurtar expressões de busca. 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Respectivas razões de ser de cada tipo de rótulo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59851"/>
              </p:ext>
            </p:extLst>
          </p:nvPr>
        </p:nvGraphicFramePr>
        <p:xfrm>
          <a:off x="539552" y="1595968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198884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graphicFrame>
        <p:nvGraphicFramePr>
          <p:cNvPr id="8" name="Tabela 6">
            <a:extLst>
              <a:ext uri="{FF2B5EF4-FFF2-40B4-BE49-F238E27FC236}">
                <a16:creationId xmlns:a16="http://schemas.microsoft.com/office/drawing/2014/main" id="{81A835F7-C77D-4D16-A8F5-A4ADD17D5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95667"/>
              </p:ext>
            </p:extLst>
          </p:nvPr>
        </p:nvGraphicFramePr>
        <p:xfrm>
          <a:off x="539552" y="4231744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AFFD0091-5935-409F-A1AB-F518C5D943C1}"/>
              </a:ext>
            </a:extLst>
          </p:cNvPr>
          <p:cNvSpPr txBox="1"/>
          <p:nvPr/>
        </p:nvSpPr>
        <p:spPr>
          <a:xfrm>
            <a:off x="539552" y="2498120"/>
            <a:ext cx="807199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analista de sistema;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para ter uma leitura direta do Endereço </a:t>
            </a:r>
            <a:r>
              <a:rPr kumimoji="0" lang="pt-BR" sz="2000" b="1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Internet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do ARQUIVO que gerou o IBI </a:t>
            </a:r>
            <a:r>
              <a:rPr lang="pt-BR" sz="2000" b="1" i="0" dirty="0">
                <a:solidFill>
                  <a:srgbClr val="002060"/>
                </a:solidFill>
              </a:rPr>
              <a:t>assim como su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 data de geração;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de caminho padrão para o armazenamento do ITEM DE INFORMAÇÃO em sistema de arquivo de servidor. </a:t>
            </a: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460800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02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6D28AD0C-1C93-4710-8375-C571AC7CEE93}"/>
              </a:ext>
            </a:extLst>
          </p:cNvPr>
          <p:cNvSpPr txBox="1"/>
          <p:nvPr/>
        </p:nvSpPr>
        <p:spPr>
          <a:xfrm>
            <a:off x="1907704" y="3532946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269321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014355" y="548679"/>
            <a:ext cx="7115290" cy="13384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persistentes apontando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327848" y="510820"/>
            <a:ext cx="216000" cy="446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328280" y="2368030"/>
            <a:ext cx="216000" cy="32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2895109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84168" y="4149128"/>
            <a:ext cx="2145490" cy="432000"/>
          </a:xfrm>
          <a:prstGeom prst="wedgeRoundRectCallout">
            <a:avLst>
              <a:gd name="adj1" fmla="val -76636"/>
              <a:gd name="adj2" fmla="val -473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7C941BB-D1F1-49B1-AE61-D20CDB3DD2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558" y="2348863"/>
            <a:ext cx="114300" cy="1143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AFA481-EA1F-459C-BC7E-95CD72564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363" y="3543181"/>
            <a:ext cx="114300" cy="11430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5FB1A6FB-D0F2-4838-94C4-DADE1BC98CDD}"/>
              </a:ext>
            </a:extLst>
          </p:cNvPr>
          <p:cNvSpPr txBox="1"/>
          <p:nvPr/>
        </p:nvSpPr>
        <p:spPr>
          <a:xfrm>
            <a:off x="495029" y="4861609"/>
            <a:ext cx="8153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0" dirty="0">
                <a:solidFill>
                  <a:srgbClr val="002060"/>
                </a:solidFill>
              </a:rPr>
              <a:t>NOTA: </a:t>
            </a:r>
            <a:r>
              <a:rPr lang="en-US" sz="2000" i="0" dirty="0">
                <a:solidFill>
                  <a:srgbClr val="002060"/>
                </a:solidFill>
              </a:rPr>
              <a:t>Neste </a:t>
            </a:r>
            <a:r>
              <a:rPr lang="en-US" sz="2000" i="0" dirty="0" err="1">
                <a:solidFill>
                  <a:srgbClr val="002060"/>
                </a:solidFill>
              </a:rPr>
              <a:t>caso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b="1" i="0" dirty="0" err="1">
                <a:solidFill>
                  <a:srgbClr val="002060"/>
                </a:solidFill>
              </a:rPr>
              <a:t>dois</a:t>
            </a:r>
            <a:r>
              <a:rPr lang="en-US" sz="2000" b="1" i="0" dirty="0">
                <a:solidFill>
                  <a:srgbClr val="002060"/>
                </a:solidFill>
              </a:rPr>
              <a:t> IBIs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i="0" dirty="0" err="1">
                <a:solidFill>
                  <a:srgbClr val="002060"/>
                </a:solidFill>
              </a:rPr>
              <a:t>longo</a:t>
            </a:r>
            <a:r>
              <a:rPr lang="en-US" sz="2000" i="0" dirty="0">
                <a:solidFill>
                  <a:srgbClr val="002060"/>
                </a:solidFill>
              </a:rPr>
              <a:t> e o </a:t>
            </a:r>
            <a:r>
              <a:rPr lang="en-US" sz="2000" i="0" dirty="0" err="1">
                <a:solidFill>
                  <a:srgbClr val="002060"/>
                </a:solidFill>
              </a:rPr>
              <a:t>compacto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foram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gerados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pelo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ARQUIVO</a:t>
            </a:r>
            <a:r>
              <a:rPr lang="en-US" sz="2000" i="0" dirty="0">
                <a:solidFill>
                  <a:srgbClr val="002060"/>
                </a:solidFill>
              </a:rPr>
              <a:t> que, </a:t>
            </a:r>
            <a:r>
              <a:rPr lang="en-US" sz="2000" i="0" dirty="0" err="1">
                <a:solidFill>
                  <a:srgbClr val="002060"/>
                </a:solidFill>
              </a:rPr>
              <a:t>desta</a:t>
            </a:r>
            <a:r>
              <a:rPr lang="en-US" sz="2000" i="0" dirty="0">
                <a:solidFill>
                  <a:srgbClr val="002060"/>
                </a:solidFill>
              </a:rPr>
              <a:t> forma, </a:t>
            </a:r>
            <a:r>
              <a:rPr lang="en-US" sz="2000" i="0" dirty="0" err="1">
                <a:solidFill>
                  <a:srgbClr val="002060"/>
                </a:solidFill>
              </a:rPr>
              <a:t>gerou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simultâneamente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essas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duas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identidades</a:t>
            </a:r>
            <a:r>
              <a:rPr lang="en-US" sz="2000" i="0" dirty="0">
                <a:solidFill>
                  <a:srgbClr val="002060"/>
                </a:solidFill>
              </a:rPr>
              <a:t> para um </a:t>
            </a:r>
            <a:r>
              <a:rPr lang="en-US" sz="2000" b="1" i="0" dirty="0">
                <a:solidFill>
                  <a:srgbClr val="002060"/>
                </a:solidFill>
              </a:rPr>
              <a:t>ITEM DE INFORMAÇÃO </a:t>
            </a:r>
            <a:r>
              <a:rPr lang="en-US" sz="2000" b="1" i="0" dirty="0" err="1">
                <a:solidFill>
                  <a:srgbClr val="002060"/>
                </a:solidFill>
              </a:rPr>
              <a:t>único</a:t>
            </a:r>
            <a:r>
              <a:rPr lang="en-US" sz="2000" i="0" dirty="0">
                <a:solidFill>
                  <a:srgbClr val="002060"/>
                </a:solidFill>
              </a:rPr>
              <a:t>.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556792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convive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1994608"/>
            <a:ext cx="8712968" cy="3234592"/>
            <a:chOff x="179512" y="2420888"/>
            <a:chExt cx="8712968" cy="3234592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283968" y="5104110"/>
              <a:ext cx="2029070" cy="540000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6701105" y="5085184"/>
              <a:ext cx="1831335" cy="540000"/>
            </a:xfrm>
            <a:prstGeom prst="wedgeRoundRectCallout">
              <a:avLst>
                <a:gd name="adj1" fmla="val 3346"/>
                <a:gd name="adj2" fmla="val -8957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331639" y="5115480"/>
              <a:ext cx="1907921" cy="540000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F5FD5A0E-336C-48A8-8DAE-9520E850ECE2}"/>
              </a:ext>
            </a:extLst>
          </p:cNvPr>
          <p:cNvSpPr/>
          <p:nvPr/>
        </p:nvSpPr>
        <p:spPr bwMode="auto">
          <a:xfrm>
            <a:off x="417995" y="5373216"/>
            <a:ext cx="8282959" cy="96375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D14F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convivência entre dois Sistemas de Identificação é possível porque, por construção, não existe a possibilidade que qualquer rótulo de um sistema possa ser idêntico a um rótulo do outro sistema. </a:t>
            </a:r>
          </a:p>
        </p:txBody>
      </p:sp>
    </p:spTree>
    <p:extLst>
      <p:ext uri="{BB962C8B-B14F-4D97-AF65-F5344CB8AC3E}">
        <p14:creationId xmlns:p14="http://schemas.microsoft.com/office/powerpoint/2010/main" val="3298167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1187624" y="2761385"/>
            <a:ext cx="676875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2021/04.17.04.17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44GP9H5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300192" y="2517246"/>
            <a:ext cx="2592288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ARQUIVO </a:t>
            </a:r>
            <a:r>
              <a:rPr lang="en-US" sz="2000" b="1" i="0" dirty="0" err="1">
                <a:solidFill>
                  <a:srgbClr val="002060"/>
                </a:solidFill>
              </a:rPr>
              <a:t>gerador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1432377" y="5426623"/>
            <a:ext cx="6279246" cy="738681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necessidade de cadastramento de prefixos, uma vez que eles já que são herdados da Internet.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769736" y="751201"/>
            <a:ext cx="216000" cy="565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618040" y="2679413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8" y="2474295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794068" y="4641373"/>
            <a:ext cx="2193756" cy="432000"/>
          </a:xfrm>
          <a:prstGeom prst="wedgeRoundRectCallout">
            <a:avLst>
              <a:gd name="adj1" fmla="val 82442"/>
              <a:gd name="adj2" fmla="val -7857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366283" y="548680"/>
            <a:ext cx="841143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um ARQUIVO 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F9827C8-D6E2-4061-B28C-4AFCACEED727}"/>
              </a:ext>
            </a:extLst>
          </p:cNvPr>
          <p:cNvSpPr txBox="1"/>
          <p:nvPr/>
        </p:nvSpPr>
        <p:spPr>
          <a:xfrm>
            <a:off x="690319" y="1610199"/>
            <a:ext cx="77633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i="0" dirty="0">
                <a:solidFill>
                  <a:srgbClr val="002060"/>
                </a:solidFill>
              </a:rPr>
              <a:t>    O par é formado por: 	um </a:t>
            </a:r>
            <a:r>
              <a:rPr lang="pt-BR" sz="2000" b="1" i="0" dirty="0">
                <a:solidFill>
                  <a:srgbClr val="002060"/>
                </a:solidFill>
              </a:rPr>
              <a:t>IBI longo</a:t>
            </a:r>
            <a:r>
              <a:rPr lang="pt-BR" sz="2000" i="0" dirty="0">
                <a:solidFill>
                  <a:srgbClr val="002060"/>
                </a:solidFill>
              </a:rPr>
              <a:t> (rótulo do tipo 1) e</a:t>
            </a: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			um </a:t>
            </a:r>
            <a:r>
              <a:rPr lang="pt-BR" sz="2000" b="1" i="0" dirty="0">
                <a:solidFill>
                  <a:srgbClr val="002060"/>
                </a:solidFill>
              </a:rPr>
              <a:t>IBI compacto </a:t>
            </a:r>
            <a:r>
              <a:rPr lang="pt-BR" sz="2000" i="0" dirty="0">
                <a:solidFill>
                  <a:srgbClr val="002060"/>
                </a:solidFill>
              </a:rPr>
              <a:t>(rótulo do tipo 2)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611560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434916" y="548680"/>
            <a:ext cx="8274169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em tempo real de pares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F8E3AF4-90C4-4879-98B1-7B498E51EACD}"/>
              </a:ext>
            </a:extLst>
          </p:cNvPr>
          <p:cNvGrpSpPr/>
          <p:nvPr/>
        </p:nvGrpSpPr>
        <p:grpSpPr>
          <a:xfrm>
            <a:off x="2693914" y="3533378"/>
            <a:ext cx="3756173" cy="1047750"/>
            <a:chOff x="2843808" y="3314825"/>
            <a:chExt cx="3756173" cy="104775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DAB4473D-0403-4FFD-82D4-653ADA1AC725}"/>
                </a:ext>
              </a:extLst>
            </p:cNvPr>
            <p:cNvGrpSpPr/>
            <p:nvPr/>
          </p:nvGrpSpPr>
          <p:grpSpPr>
            <a:xfrm>
              <a:off x="2843808" y="3314825"/>
              <a:ext cx="737196" cy="1047750"/>
              <a:chOff x="6870897" y="2261007"/>
              <a:chExt cx="737196" cy="1047750"/>
            </a:xfrm>
          </p:grpSpPr>
          <p:sp>
            <p:nvSpPr>
              <p:cNvPr id="11" name="Cubo 10">
                <a:extLst>
                  <a:ext uri="{FF2B5EF4-FFF2-40B4-BE49-F238E27FC236}">
                    <a16:creationId xmlns:a16="http://schemas.microsoft.com/office/drawing/2014/main" id="{64ECFDC6-E8A5-44DA-A2F4-DC21433E4E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76256" y="2261007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16957B5A-D9AD-4F48-8C3F-ABBEB259497C}"/>
                  </a:ext>
                </a:extLst>
              </p:cNvPr>
              <p:cNvSpPr txBox="1"/>
              <p:nvPr/>
            </p:nvSpPr>
            <p:spPr>
              <a:xfrm>
                <a:off x="6870897" y="2588677"/>
                <a:ext cx="51261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03EF912-1933-4796-B6BC-6511DB4951D8}"/>
                </a:ext>
              </a:extLst>
            </p:cNvPr>
            <p:cNvGrpSpPr/>
            <p:nvPr/>
          </p:nvGrpSpPr>
          <p:grpSpPr>
            <a:xfrm>
              <a:off x="5868144" y="3314825"/>
              <a:ext cx="731837" cy="1047750"/>
              <a:chOff x="4200203" y="4071414"/>
              <a:chExt cx="731837" cy="1047750"/>
            </a:xfrm>
          </p:grpSpPr>
          <p:sp>
            <p:nvSpPr>
              <p:cNvPr id="13" name="Cubo 12">
                <a:extLst>
                  <a:ext uri="{FF2B5EF4-FFF2-40B4-BE49-F238E27FC236}">
                    <a16:creationId xmlns:a16="http://schemas.microsoft.com/office/drawing/2014/main" id="{49EDEE38-621A-4D0F-9CFA-298F997E2B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00203" y="4071414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B11D156-10FC-4111-87A3-E8779FC35B7F}"/>
                  </a:ext>
                </a:extLst>
              </p:cNvPr>
              <p:cNvSpPr txBox="1"/>
              <p:nvPr/>
            </p:nvSpPr>
            <p:spPr>
              <a:xfrm>
                <a:off x="4200203" y="4399084"/>
                <a:ext cx="37179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FF671329-67B6-47E6-BEE9-E32B13787A8A}"/>
              </a:ext>
            </a:extLst>
          </p:cNvPr>
          <p:cNvSpPr/>
          <p:nvPr/>
        </p:nvSpPr>
        <p:spPr bwMode="auto">
          <a:xfrm>
            <a:off x="878981" y="4908798"/>
            <a:ext cx="7386038" cy="118449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geração de um par de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para um único ITEM DE INFORMAÇÃO é deixado unicamente por conta de cada ARQUIVO previamente homologado pela entidade de governança da REDE IBI.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68A99C0F-E82D-492A-BA52-8E30B839D3AA}"/>
              </a:ext>
            </a:extLst>
          </p:cNvPr>
          <p:cNvSpPr/>
          <p:nvPr/>
        </p:nvSpPr>
        <p:spPr bwMode="auto">
          <a:xfrm>
            <a:off x="3635896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F5607F40-A763-43CA-AE51-AE230DAB4E89}"/>
              </a:ext>
            </a:extLst>
          </p:cNvPr>
          <p:cNvSpPr/>
          <p:nvPr/>
        </p:nvSpPr>
        <p:spPr bwMode="auto">
          <a:xfrm>
            <a:off x="1979712" y="1771098"/>
            <a:ext cx="5184576" cy="433766"/>
          </a:xfrm>
          <a:prstGeom prst="wedgeRoundRectCallout">
            <a:avLst>
              <a:gd name="adj1" fmla="val -32710"/>
              <a:gd name="adj2" fmla="val -4662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dirty="0">
                <a:solidFill>
                  <a:srgbClr val="000080"/>
                </a:solidFill>
              </a:rPr>
              <a:t>Ativar a geração clicando no desenho do ARQUIVO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15CECBA0-9B2C-43B1-AA1C-29615F6EA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09" y="4105703"/>
            <a:ext cx="85062" cy="85062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34F0178-568B-4738-82CE-8C4803A537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8" y="4106178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980728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3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Resolução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1B801-248C-4C3C-8BA6-B729D29C9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90565"/>
            <a:ext cx="7884368" cy="2402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dispõe de um Sistema de Resolução </a:t>
            </a:r>
            <a:r>
              <a:rPr lang="pt-BR" sz="2000" b="1" i="0" dirty="0">
                <a:solidFill>
                  <a:srgbClr val="002060"/>
                </a:solidFill>
              </a:rPr>
              <a:t>simples,</a:t>
            </a:r>
            <a:r>
              <a:rPr lang="pt-BR" sz="2000" i="0" dirty="0">
                <a:solidFill>
                  <a:srgbClr val="002060"/>
                </a:solidFill>
              </a:rPr>
              <a:t> cuja eficiência decorre da troca de mensagens curtas entre servidores da Rede. A REDE IBI é formada pelas seguintes entidades funcionais básicas: RESOLVEDOR(es), REPETIDORES e ARQUIVOS. Como será ilustrado a seguir.</a:t>
            </a:r>
          </a:p>
        </p:txBody>
      </p:sp>
    </p:spTree>
    <p:extLst>
      <p:ext uri="{BB962C8B-B14F-4D97-AF65-F5344CB8AC3E}">
        <p14:creationId xmlns:p14="http://schemas.microsoft.com/office/powerpoint/2010/main" val="224542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Definições de Importância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20956"/>
              </p:ext>
            </p:extLst>
          </p:nvPr>
        </p:nvGraphicFramePr>
        <p:xfrm>
          <a:off x="575556" y="1412776"/>
          <a:ext cx="7992888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–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IBI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dentificador com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ase na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nternet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</a:t>
                      </a:r>
                      <a:r>
                        <a:rPr lang="pt-BR" sz="2000" i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</a:t>
                      </a:r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79"/>
            <a:ext cx="7780943" cy="9613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00069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558760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A2B9301C-6072-4353-8B1D-69B4FC0A334F}"/>
              </a:ext>
            </a:extLst>
          </p:cNvPr>
          <p:cNvGrpSpPr/>
          <p:nvPr/>
        </p:nvGrpSpPr>
        <p:grpSpPr>
          <a:xfrm>
            <a:off x="658118" y="2533308"/>
            <a:ext cx="7915952" cy="2663222"/>
            <a:chOff x="658118" y="2533308"/>
            <a:chExt cx="7915952" cy="2663222"/>
          </a:xfrm>
        </p:grpSpPr>
        <p:sp>
          <p:nvSpPr>
            <p:cNvPr id="97" name="Elipse 96">
              <a:extLst>
                <a:ext uri="{FF2B5EF4-FFF2-40B4-BE49-F238E27FC236}">
                  <a16:creationId xmlns:a16="http://schemas.microsoft.com/office/drawing/2014/main" id="{6C7024C9-23B3-4248-AA7A-58E3AD2BF4A1}"/>
                </a:ext>
              </a:extLst>
            </p:cNvPr>
            <p:cNvSpPr/>
            <p:nvPr/>
          </p:nvSpPr>
          <p:spPr bwMode="auto">
            <a:xfrm rot="20400000">
              <a:off x="7212489" y="2533308"/>
              <a:ext cx="1361581" cy="2663222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278188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030539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551659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2759382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2723078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534112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3818736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635146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291962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231906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590979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4804125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36275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492858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 dirty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362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357423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328223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5" name="Texto explicativo retangular com cantos arredondados 11">
            <a:extLst>
              <a:ext uri="{FF2B5EF4-FFF2-40B4-BE49-F238E27FC236}">
                <a16:creationId xmlns:a16="http://schemas.microsoft.com/office/drawing/2014/main" id="{41F4DA49-FCEE-49E5-B08C-4F5521624F46}"/>
              </a:ext>
            </a:extLst>
          </p:cNvPr>
          <p:cNvSpPr/>
          <p:nvPr/>
        </p:nvSpPr>
        <p:spPr bwMode="auto">
          <a:xfrm>
            <a:off x="467544" y="1628800"/>
            <a:ext cx="3526038" cy="1067784"/>
          </a:xfrm>
          <a:prstGeom prst="wedgeRoundRectCallout">
            <a:avLst>
              <a:gd name="adj1" fmla="val 65794"/>
              <a:gd name="adj2" fmla="val 930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função dos REPETIDORES é simplesmente reenviar as mensagens recebidas</a:t>
            </a:r>
            <a:endParaRPr lang="pt-BR" sz="1800" b="1" i="0" dirty="0">
              <a:solidFill>
                <a:srgbClr val="006FBA"/>
              </a:solidFill>
            </a:endParaRP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AB9B7DCA-0E10-41A0-AC79-8D26DFC51D4F}"/>
              </a:ext>
            </a:extLst>
          </p:cNvPr>
          <p:cNvSpPr/>
          <p:nvPr/>
        </p:nvSpPr>
        <p:spPr bwMode="auto">
          <a:xfrm>
            <a:off x="1046375" y="4194930"/>
            <a:ext cx="7192668" cy="1293954"/>
          </a:xfrm>
          <a:custGeom>
            <a:avLst/>
            <a:gdLst>
              <a:gd name="connsiteX0" fmla="*/ 0 w 7202079"/>
              <a:gd name="connsiteY0" fmla="*/ 0 h 904973"/>
              <a:gd name="connsiteX1" fmla="*/ 7202079 w 7202079"/>
              <a:gd name="connsiteY1" fmla="*/ 904973 h 904973"/>
              <a:gd name="connsiteX0" fmla="*/ 0 w 7202079"/>
              <a:gd name="connsiteY0" fmla="*/ 0 h 905080"/>
              <a:gd name="connsiteX1" fmla="*/ 7202079 w 7202079"/>
              <a:gd name="connsiteY1" fmla="*/ 904973 h 905080"/>
              <a:gd name="connsiteX0" fmla="*/ 0 w 7202103"/>
              <a:gd name="connsiteY0" fmla="*/ 0 h 1126354"/>
              <a:gd name="connsiteX1" fmla="*/ 7202079 w 7202103"/>
              <a:gd name="connsiteY1" fmla="*/ 904973 h 1126354"/>
              <a:gd name="connsiteX0" fmla="*/ 0 w 7202095"/>
              <a:gd name="connsiteY0" fmla="*/ 0 h 1280127"/>
              <a:gd name="connsiteX1" fmla="*/ 7202079 w 7202095"/>
              <a:gd name="connsiteY1" fmla="*/ 904973 h 1280127"/>
              <a:gd name="connsiteX0" fmla="*/ 0 w 7202095"/>
              <a:gd name="connsiteY0" fmla="*/ 0 h 1364568"/>
              <a:gd name="connsiteX1" fmla="*/ 7202079 w 7202095"/>
              <a:gd name="connsiteY1" fmla="*/ 1018095 h 1364568"/>
              <a:gd name="connsiteX0" fmla="*/ 0 w 7192668"/>
              <a:gd name="connsiteY0" fmla="*/ 0 h 1293954"/>
              <a:gd name="connsiteX1" fmla="*/ 7192652 w 7192668"/>
              <a:gd name="connsiteY1" fmla="*/ 923827 h 129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92668" h="1293954">
                <a:moveTo>
                  <a:pt x="0" y="0"/>
                </a:moveTo>
                <a:cubicBezTo>
                  <a:pt x="34566" y="1253765"/>
                  <a:pt x="7205221" y="1668544"/>
                  <a:pt x="7192652" y="923827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triangl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68" name="Seta para a direita 26">
            <a:extLst>
              <a:ext uri="{FF2B5EF4-FFF2-40B4-BE49-F238E27FC236}">
                <a16:creationId xmlns:a16="http://schemas.microsoft.com/office/drawing/2014/main" id="{BD80A578-FC25-411E-9593-AC543DF5183D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4482613" y="4998417"/>
            <a:ext cx="518718" cy="324419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URL</a:t>
            </a:r>
          </a:p>
        </p:txBody>
      </p:sp>
      <p:sp>
        <p:nvSpPr>
          <p:cNvPr id="69" name="Seta para a direita 26">
            <a:extLst>
              <a:ext uri="{FF2B5EF4-FFF2-40B4-BE49-F238E27FC236}">
                <a16:creationId xmlns:a16="http://schemas.microsoft.com/office/drawing/2014/main" id="{25A4561C-8A51-4DA4-BA55-2E69EAE28A56}"/>
              </a:ext>
            </a:extLst>
          </p:cNvPr>
          <p:cNvSpPr>
            <a:spLocks noChangeArrowheads="1"/>
          </p:cNvSpPr>
          <p:nvPr/>
        </p:nvSpPr>
        <p:spPr bwMode="auto">
          <a:xfrm rot="120000" flipH="1">
            <a:off x="5099004" y="5076000"/>
            <a:ext cx="1551613" cy="32400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ITEM DE INFORMAÇÃO</a:t>
            </a:r>
          </a:p>
        </p:txBody>
      </p:sp>
      <p:sp>
        <p:nvSpPr>
          <p:cNvPr id="70" name="Texto explicativo retangular com cantos arredondados 11">
            <a:extLst>
              <a:ext uri="{FF2B5EF4-FFF2-40B4-BE49-F238E27FC236}">
                <a16:creationId xmlns:a16="http://schemas.microsoft.com/office/drawing/2014/main" id="{17ABA4A9-FC63-4E65-9636-0F636490174A}"/>
              </a:ext>
            </a:extLst>
          </p:cNvPr>
          <p:cNvSpPr/>
          <p:nvPr/>
        </p:nvSpPr>
        <p:spPr bwMode="auto">
          <a:xfrm>
            <a:off x="142354" y="4945319"/>
            <a:ext cx="1814242" cy="526255"/>
          </a:xfrm>
          <a:prstGeom prst="wedgeRoundRectCallout">
            <a:avLst>
              <a:gd name="adj1" fmla="val 58468"/>
              <a:gd name="adj2" fmla="val -3910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29370941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907704" y="2799719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967696" y="2016503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381928" y="1181177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7961"/>
              <a:gd name="adj2" fmla="val 10842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331804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62A88BFC-C5D4-476D-B065-341850EE6A49}"/>
              </a:ext>
            </a:extLst>
          </p:cNvPr>
          <p:cNvSpPr txBox="1"/>
          <p:nvPr/>
        </p:nvSpPr>
        <p:spPr>
          <a:xfrm>
            <a:off x="1907704" y="1516722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548680"/>
            <a:ext cx="8352928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do redirecionamento de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95536" y="2422210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relatório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8F6607E2-8C17-4375-9179-B22536EE8753}"/>
              </a:ext>
            </a:extLst>
          </p:cNvPr>
          <p:cNvSpPr>
            <a:spLocks noChangeAspect="1"/>
          </p:cNvSpPr>
          <p:nvPr/>
        </p:nvSpPr>
        <p:spPr bwMode="auto">
          <a:xfrm>
            <a:off x="6804248" y="1749810"/>
            <a:ext cx="864096" cy="864096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CDF8E88-49B7-45A8-95D9-11941B79A94C}"/>
              </a:ext>
            </a:extLst>
          </p:cNvPr>
          <p:cNvSpPr/>
          <p:nvPr/>
        </p:nvSpPr>
        <p:spPr bwMode="auto">
          <a:xfrm>
            <a:off x="3925288" y="1965834"/>
            <a:ext cx="3166992" cy="381000"/>
          </a:xfrm>
          <a:prstGeom prst="wedgeRoundRectCallout">
            <a:avLst>
              <a:gd name="adj1" fmla="val 61586"/>
              <a:gd name="adj2" fmla="val 746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77A6D62-6D0A-4B62-97FF-877C127E1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130" y="1577277"/>
            <a:ext cx="114300" cy="114300"/>
          </a:xfrm>
          <a:prstGeom prst="rect">
            <a:avLst/>
          </a:prstGeom>
        </p:spPr>
      </p:pic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403B9DC6-D370-4AB8-8472-38DB1E6E7693}"/>
              </a:ext>
            </a:extLst>
          </p:cNvPr>
          <p:cNvSpPr/>
          <p:nvPr/>
        </p:nvSpPr>
        <p:spPr bwMode="auto">
          <a:xfrm>
            <a:off x="395536" y="1557514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IBI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pic>
        <p:nvPicPr>
          <p:cNvPr id="3" name="Imagem 2" descr="Interface gráfica do usuário, Texto, Site&#10;&#10;Descrição gerada automaticamente">
            <a:extLst>
              <a:ext uri="{FF2B5EF4-FFF2-40B4-BE49-F238E27FC236}">
                <a16:creationId xmlns:a16="http://schemas.microsoft.com/office/drawing/2014/main" id="{A94F0A66-96D3-48E2-B978-CACC742BA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2448000"/>
            <a:ext cx="5120640" cy="38862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483258" y="4597381"/>
            <a:ext cx="1185086" cy="381000"/>
          </a:xfrm>
          <a:prstGeom prst="wedgeRoundRectCallout">
            <a:avLst>
              <a:gd name="adj1" fmla="val -69686"/>
              <a:gd name="adj2" fmla="val 4179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01639742-3181-4E99-8D57-E1D7BF1A0F7F}"/>
              </a:ext>
            </a:extLst>
          </p:cNvPr>
          <p:cNvSpPr/>
          <p:nvPr/>
        </p:nvSpPr>
        <p:spPr bwMode="auto">
          <a:xfrm>
            <a:off x="1076433" y="5652000"/>
            <a:ext cx="6991135" cy="69632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indexação de URL por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no RESOLVEDOR.</a:t>
            </a:r>
          </a:p>
          <a:p>
            <a:pPr algn="just"/>
            <a:r>
              <a:rPr lang="pt-BR" sz="1800" i="0" dirty="0">
                <a:solidFill>
                  <a:srgbClr val="002060"/>
                </a:solidFill>
              </a:rPr>
              <a:t>A indexação é mantida apenas pelos ARQUIVOS.</a:t>
            </a:r>
          </a:p>
        </p:txBody>
      </p:sp>
    </p:spTree>
    <p:extLst>
      <p:ext uri="{BB962C8B-B14F-4D97-AF65-F5344CB8AC3E}">
        <p14:creationId xmlns:p14="http://schemas.microsoft.com/office/powerpoint/2010/main" val="36968201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874515" y="2132856"/>
            <a:ext cx="53949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23728" y="3544267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sid.inpe.br/mtc-m19/2010/12.03.13.37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8JMKD3MGP7W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724128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309952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2922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537628"/>
            <a:ext cx="8424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F4763D7-78BC-4E35-B3D8-E7507AC32B6B}"/>
              </a:ext>
            </a:extLst>
          </p:cNvPr>
          <p:cNvGrpSpPr/>
          <p:nvPr/>
        </p:nvGrpSpPr>
        <p:grpSpPr>
          <a:xfrm>
            <a:off x="215516" y="2277447"/>
            <a:ext cx="8712968" cy="4031873"/>
            <a:chOff x="215516" y="2035870"/>
            <a:chExt cx="8712968" cy="4031873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2035870"/>
              <a:ext cx="8712968" cy="40318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sid.inpe.br/mtc-m19/2010/12.03.13.37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38N29FH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2020-09-05T23:09:01Z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16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/col/sid.inpe.br/mtc-m19/2010/12.03.13.37/doc/</a:t>
              </a:r>
              <a:r>
                <a:rPr lang="pt-BR" sz="1600" b="1" i="0" dirty="0">
                  <a:solidFill>
                    <a:srgbClr val="F2B80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444208" y="4340126"/>
              <a:ext cx="2096641" cy="1080120"/>
            </a:xfrm>
            <a:prstGeom prst="wedgeRoundRectCallout">
              <a:avLst>
                <a:gd name="adj1" fmla="val -92815"/>
                <a:gd name="adj2" fmla="val 3198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O ARQUIVO retorna o URL do relatório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5796136" y="3776130"/>
              <a:ext cx="595189" cy="527994"/>
            </a:xfrm>
            <a:prstGeom prst="wedgeRoundRectCallout">
              <a:avLst>
                <a:gd name="adj1" fmla="val -157194"/>
                <a:gd name="adj2" fmla="val -54973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IBI</a:t>
              </a:r>
            </a:p>
          </p:txBody>
        </p:sp>
        <p:sp>
          <p:nvSpPr>
            <p:cNvPr id="11" name="Chave Esquerda 10">
              <a:extLst>
                <a:ext uri="{FF2B5EF4-FFF2-40B4-BE49-F238E27FC236}">
                  <a16:creationId xmlns:a16="http://schemas.microsoft.com/office/drawing/2014/main" id="{9EEB380C-70A9-4628-B989-412CECA0C74F}"/>
                </a:ext>
              </a:extLst>
            </p:cNvPr>
            <p:cNvSpPr/>
            <p:nvPr/>
          </p:nvSpPr>
          <p:spPr bwMode="auto">
            <a:xfrm rot="16200000" flipV="1">
              <a:off x="4968184" y="2421032"/>
              <a:ext cx="216000" cy="2376000"/>
            </a:xfrm>
            <a:prstGeom prst="leftBrace">
              <a:avLst>
                <a:gd name="adj1" fmla="val 41225"/>
                <a:gd name="adj2" fmla="val 4923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168" y="1711222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1278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21976" y="2132856"/>
            <a:ext cx="45000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</a:t>
            </a:r>
            <a:r>
              <a:rPr lang="fr-F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fr-F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3" name="Texto explicativo retangular com cantos arredondados 11">
            <a:extLst>
              <a:ext uri="{FF2B5EF4-FFF2-40B4-BE49-F238E27FC236}">
                <a16:creationId xmlns:a16="http://schemas.microsoft.com/office/drawing/2014/main" id="{B2CC1907-4615-45BC-A40B-78D244B83C53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04C754E8-A67C-4BB9-ACAC-4368CC81DB23}"/>
              </a:ext>
            </a:extLst>
          </p:cNvPr>
          <p:cNvSpPr/>
          <p:nvPr/>
        </p:nvSpPr>
        <p:spPr bwMode="auto">
          <a:xfrm>
            <a:off x="6840352" y="1547058"/>
            <a:ext cx="2034176" cy="657806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0D30770F-2E60-47DF-A7BC-B1630DFD161A}"/>
              </a:ext>
            </a:extLst>
          </p:cNvPr>
          <p:cNvSpPr/>
          <p:nvPr/>
        </p:nvSpPr>
        <p:spPr bwMode="auto">
          <a:xfrm>
            <a:off x="251520" y="1612270"/>
            <a:ext cx="4007060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45A971F2-0FD0-4733-8B5B-B071A5FD4207}"/>
              </a:ext>
            </a:extLst>
          </p:cNvPr>
          <p:cNvSpPr/>
          <p:nvPr/>
        </p:nvSpPr>
        <p:spPr bwMode="auto">
          <a:xfrm>
            <a:off x="5700020" y="5215037"/>
            <a:ext cx="2904427" cy="1166291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b="1" i="0" dirty="0">
                <a:solidFill>
                  <a:srgbClr val="002060"/>
                </a:solidFill>
              </a:rPr>
              <a:t>No caso de inexistência do ITEM DE INFORMAÇÃO a resposta fornecida pelo ARQUIVO é vazia.</a:t>
            </a:r>
          </a:p>
        </p:txBody>
      </p:sp>
    </p:spTree>
    <p:extLst>
      <p:ext uri="{BB962C8B-B14F-4D97-AF65-F5344CB8AC3E}">
        <p14:creationId xmlns:p14="http://schemas.microsoft.com/office/powerpoint/2010/main" val="16359846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38945929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980728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FAA91-E2A4-42EA-97DD-9097FF073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7363"/>
            <a:ext cx="7884368" cy="136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piloto será rapidamente revisitada, elencando marcos, estrutura, importância e simplicidade.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060848"/>
            <a:ext cx="777686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Em abril de 2021: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Possui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17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(17)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</a:t>
              </a:r>
              <a:r>
                <a:rPr lang="pt-BR" sz="3200" b="1" i="0" kern="0" dirty="0" err="1">
                  <a:solidFill>
                    <a:srgbClr val="002060"/>
                  </a:solidFill>
                </a:rPr>
                <a:t>perena</a:t>
              </a:r>
              <a:endParaRPr lang="pt-BR" sz="3200" b="1" i="0" kern="0" dirty="0">
                <a:solidFill>
                  <a:srgbClr val="002060"/>
                </a:solidFill>
              </a:endParaRP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48304" y="2636912"/>
            <a:ext cx="2847392" cy="7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Anexo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C4C7E6-BFC9-406C-BCE6-D1C68400E26B}"/>
              </a:ext>
            </a:extLst>
          </p:cNvPr>
          <p:cNvSpPr txBox="1"/>
          <p:nvPr/>
        </p:nvSpPr>
        <p:spPr>
          <a:xfrm>
            <a:off x="2286000" y="352840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Caso da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resolução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do IBI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longo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lang="en-US" sz="1800" b="1" i="0" kern="0" dirty="0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de 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ITEM DE INFORMAÇÃO </a:t>
            </a:r>
            <a:r>
              <a:rPr lang="en-US" sz="1800" b="1" i="0" kern="0" dirty="0" err="1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quando</a:t>
            </a:r>
            <a:r>
              <a:rPr lang="en-US" sz="1800" b="1" i="0" kern="0" dirty="0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 de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lang="en-US" sz="1800" b="1" i="0" kern="0" dirty="0" err="1">
                <a:solidFill>
                  <a:srgbClr val="0070C0"/>
                </a:solidFill>
                <a:latin typeface="Arial Unicode MS" pitchFamily="34" charset="-128"/>
                <a:cs typeface="Times New Roman" pitchFamily="18" charset="0"/>
              </a:rPr>
              <a:t>su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migração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entre ARQUIVOS</a:t>
            </a:r>
          </a:p>
        </p:txBody>
      </p:sp>
    </p:spTree>
    <p:extLst>
      <p:ext uri="{BB962C8B-B14F-4D97-AF65-F5344CB8AC3E}">
        <p14:creationId xmlns:p14="http://schemas.microsoft.com/office/powerpoint/2010/main" val="25724960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619672" y="2799719"/>
            <a:ext cx="5832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8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8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283968" y="2016503"/>
            <a:ext cx="1320444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38000" y="785177"/>
            <a:ext cx="216000" cy="392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5605"/>
              <a:gd name="adj2" fmla="val 948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41932671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ixaDeTexto 39">
            <a:extLst>
              <a:ext uri="{FF2B5EF4-FFF2-40B4-BE49-F238E27FC236}">
                <a16:creationId xmlns:a16="http://schemas.microsoft.com/office/drawing/2014/main" id="{BF06A536-23F8-458F-9529-00FD511693A2}"/>
              </a:ext>
            </a:extLst>
          </p:cNvPr>
          <p:cNvSpPr txBox="1"/>
          <p:nvPr/>
        </p:nvSpPr>
        <p:spPr>
          <a:xfrm>
            <a:off x="2159241" y="3575045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80112" y="3212976"/>
            <a:ext cx="1381462" cy="432000"/>
          </a:xfrm>
          <a:prstGeom prst="wedgeRoundRectCallout">
            <a:avLst>
              <a:gd name="adj1" fmla="val -62262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220000" y="1479605"/>
            <a:ext cx="216000" cy="306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499A894-CF41-4BC5-B348-94886E3757F4}"/>
              </a:ext>
            </a:extLst>
          </p:cNvPr>
          <p:cNvSpPr txBox="1"/>
          <p:nvPr/>
        </p:nvSpPr>
        <p:spPr>
          <a:xfrm>
            <a:off x="2159241" y="2186280"/>
            <a:ext cx="482551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710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2277447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6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16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6444208" y="4581703"/>
            <a:ext cx="2096641" cy="1080120"/>
          </a:xfrm>
          <a:prstGeom prst="wedgeRoundRectCallout">
            <a:avLst>
              <a:gd name="adj1" fmla="val -92815"/>
              <a:gd name="adj2" fmla="val 3198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O ARQUIVO retorna o URL do relatório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FF2FBE0-F7A1-42A5-9A1E-FA7275E3A8FD}"/>
              </a:ext>
            </a:extLst>
          </p:cNvPr>
          <p:cNvSpPr/>
          <p:nvPr/>
        </p:nvSpPr>
        <p:spPr bwMode="auto">
          <a:xfrm>
            <a:off x="6444208" y="2467463"/>
            <a:ext cx="1368152" cy="527994"/>
          </a:xfrm>
          <a:prstGeom prst="wedgeRoundRectCallout">
            <a:avLst>
              <a:gd name="adj1" fmla="val -77224"/>
              <a:gd name="adj2" fmla="val 5750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5400000">
            <a:off x="5868000" y="998960"/>
            <a:ext cx="216000" cy="43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658230"/>
            <a:ext cx="114300" cy="11430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12776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374CE567-BC80-43A2-835E-72657068AE8F}"/>
              </a:ext>
            </a:extLst>
          </p:cNvPr>
          <p:cNvSpPr/>
          <p:nvPr/>
        </p:nvSpPr>
        <p:spPr bwMode="auto">
          <a:xfrm>
            <a:off x="233518" y="3717032"/>
            <a:ext cx="5130570" cy="1293455"/>
          </a:xfrm>
          <a:prstGeom prst="wedgeRoundRectCallout">
            <a:avLst>
              <a:gd name="adj1" fmla="val 37112"/>
              <a:gd name="adj2" fmla="val -6748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ITEM DE INFORMAÇÃO está no ARQUIVO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r>
              <a:rPr lang="pt-BR" i="0" dirty="0">
                <a:solidFill>
                  <a:srgbClr val="002060"/>
                </a:solidFill>
              </a:rPr>
              <a:t> e o prefixo do seu IBI foi gerado a partir de um ARQUIVO que tinha como Endereço </a:t>
            </a:r>
            <a:r>
              <a:rPr lang="pt-BR" dirty="0">
                <a:solidFill>
                  <a:srgbClr val="002060"/>
                </a:solidFill>
              </a:rPr>
              <a:t>Internet</a:t>
            </a:r>
            <a:r>
              <a:rPr lang="pt-BR" i="0" dirty="0">
                <a:solidFill>
                  <a:srgbClr val="002060"/>
                </a:solidFill>
              </a:rPr>
              <a:t>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mtc-m19.sid.inpe.br </a:t>
            </a:r>
          </a:p>
        </p:txBody>
      </p:sp>
    </p:spTree>
    <p:extLst>
      <p:ext uri="{BB962C8B-B14F-4D97-AF65-F5344CB8AC3E}">
        <p14:creationId xmlns:p14="http://schemas.microsoft.com/office/powerpoint/2010/main" val="341206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980728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</a:t>
            </a:r>
            <a:r>
              <a:rPr kumimoji="0" lang="pt-BR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perena</a:t>
            </a:r>
            <a:endParaRPr kumimoji="0" lang="pt-BR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5572-57DB-4C70-A45D-C488420E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6832"/>
            <a:ext cx="78843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</a:t>
            </a:r>
            <a:r>
              <a:rPr lang="pt-BR" sz="2000" b="1" i="0" dirty="0">
                <a:solidFill>
                  <a:srgbClr val="002060"/>
                </a:solidFill>
              </a:rPr>
              <a:t>navegação </a:t>
            </a:r>
            <a:r>
              <a:rPr lang="pt-BR" sz="2000" b="1" i="0" dirty="0" err="1">
                <a:solidFill>
                  <a:srgbClr val="002060"/>
                </a:solidFill>
              </a:rPr>
              <a:t>perena</a:t>
            </a:r>
            <a:r>
              <a:rPr lang="pt-BR" sz="2000" i="0" dirty="0">
                <a:solidFill>
                  <a:srgbClr val="002060"/>
                </a:solidFill>
              </a:rPr>
              <a:t> na Internet deveria ser uma garantia para o USUÁRIO, no entanto, a falta de navegação </a:t>
            </a:r>
            <a:r>
              <a:rPr lang="pt-BR" sz="2000" i="0" dirty="0" err="1">
                <a:solidFill>
                  <a:srgbClr val="002060"/>
                </a:solidFill>
              </a:rPr>
              <a:t>perena</a:t>
            </a:r>
            <a:r>
              <a:rPr lang="pt-BR" sz="2000" i="0" dirty="0">
                <a:solidFill>
                  <a:srgbClr val="002060"/>
                </a:solidFill>
              </a:rPr>
              <a:t> ocorre com certa frequência. Este é o caso, por exemplo, de um URL que, de forma imprevista, passa a não mais prover acesso ao ITEM DE INFORMAÇÃO que seria esperado. Serão apresentados a seguir, um caso desta natureza e os motivos que implicam no acesso inesperado, assim como uma medida mitigativa, embora paliativa. Uma solução </a:t>
            </a:r>
            <a:r>
              <a:rPr lang="pt-BR" sz="2000" b="1" i="0" dirty="0">
                <a:solidFill>
                  <a:srgbClr val="002060"/>
                </a:solidFill>
              </a:rPr>
              <a:t>definitiva</a:t>
            </a:r>
            <a:r>
              <a:rPr lang="pt-BR" sz="2000" i="0" dirty="0">
                <a:solidFill>
                  <a:srgbClr val="002060"/>
                </a:solidFill>
              </a:rPr>
              <a:t> consiste na geração e resolução de identificadores persistentes e globalmente únicos atribuídos aos ITENS DE INFORMAÇÃO. O que será apresentado e ilustrado logo em seguida ao exemplo de navegação não </a:t>
            </a:r>
            <a:r>
              <a:rPr lang="pt-BR" sz="2000" i="0" dirty="0" err="1">
                <a:solidFill>
                  <a:srgbClr val="002060"/>
                </a:solidFill>
              </a:rPr>
              <a:t>perena</a:t>
            </a:r>
            <a:r>
              <a:rPr lang="pt-BR" sz="2000" i="0" dirty="0">
                <a:solidFill>
                  <a:srgbClr val="002060"/>
                </a:solidFill>
              </a:rPr>
              <a:t>, acima comentado.</a:t>
            </a:r>
          </a:p>
        </p:txBody>
      </p:sp>
    </p:spTree>
    <p:extLst>
      <p:ext uri="{BB962C8B-B14F-4D97-AF65-F5344CB8AC3E}">
        <p14:creationId xmlns:p14="http://schemas.microsoft.com/office/powerpoint/2010/main" val="5224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B35FC296-273F-4E2F-B9E9-CF4DC6C1B48E}"/>
              </a:ext>
            </a:extLst>
          </p:cNvPr>
          <p:cNvSpPr/>
          <p:nvPr/>
        </p:nvSpPr>
        <p:spPr bwMode="auto">
          <a:xfrm>
            <a:off x="323528" y="1982659"/>
            <a:ext cx="2225376" cy="684000"/>
          </a:xfrm>
          <a:prstGeom prst="wedgeRoundRectCallout">
            <a:avLst>
              <a:gd name="adj1" fmla="val -3320"/>
              <a:gd name="adj2" fmla="val 16779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Trecho de uma página do IBICT...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65926" y="548680"/>
            <a:ext cx="6412148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não dá mais acesso ao ITEM DE INFORMAÇÃO esperado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271638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antigo.ibict.br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3547592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596336" y="3028328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7BD236B5-C70D-432F-BCCE-C604267D39D1}"/>
              </a:ext>
            </a:extLst>
          </p:cNvPr>
          <p:cNvSpPr/>
          <p:nvPr/>
        </p:nvSpPr>
        <p:spPr bwMode="auto">
          <a:xfrm>
            <a:off x="2159732" y="5801958"/>
            <a:ext cx="4824536" cy="651378"/>
          </a:xfrm>
          <a:prstGeom prst="wedgeRoundRectCallout">
            <a:avLst>
              <a:gd name="adj1" fmla="val -54671"/>
              <a:gd name="adj2" fmla="val -5340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com um URL que não dá mais acesso ao ITEM DE INFORMAÇÃO esperado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560025DA-7530-4AFE-B8D7-40F591C75C67}"/>
              </a:ext>
            </a:extLst>
          </p:cNvPr>
          <p:cNvSpPr/>
          <p:nvPr/>
        </p:nvSpPr>
        <p:spPr bwMode="auto">
          <a:xfrm>
            <a:off x="6444208" y="1982659"/>
            <a:ext cx="2304256" cy="684000"/>
          </a:xfrm>
          <a:prstGeom prst="wedgeRoundRectCallout">
            <a:avLst>
              <a:gd name="adj1" fmla="val -61193"/>
              <a:gd name="adj2" fmla="val 5168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 acesso à página do IBICT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CAA5D3-E894-45FA-95C6-F6F738823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119542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73778" y="548680"/>
            <a:ext cx="8596444" cy="9396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dá acesso a um ITEM DE INFORMAÇÃO diferente do esperado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Interface gráfica do usuário, Texto, Aplicativo, Site&#10;&#10;Descrição gerada automaticamente">
            <a:extLst>
              <a:ext uri="{FF2B5EF4-FFF2-40B4-BE49-F238E27FC236}">
                <a16:creationId xmlns:a16="http://schemas.microsoft.com/office/drawing/2014/main" id="{B3C5D993-6226-407F-9693-B1AEFD22A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90" y="2564904"/>
            <a:ext cx="4916820" cy="388843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5489" y="1772815"/>
            <a:ext cx="7693023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189650" y="3425431"/>
            <a:ext cx="1862070" cy="939671"/>
          </a:xfrm>
          <a:prstGeom prst="wedgeRoundRectCallout">
            <a:avLst>
              <a:gd name="adj1" fmla="val -5237"/>
              <a:gd name="adj2" fmla="val -15632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URL não dá acesso à </a:t>
            </a:r>
            <a:r>
              <a:rPr lang="pt-BR" b="1" i="0" dirty="0">
                <a:solidFill>
                  <a:srgbClr val="FF0000"/>
                </a:solidFill>
              </a:rPr>
              <a:t>notícia</a:t>
            </a:r>
            <a:r>
              <a:rPr lang="pt-BR" b="1" i="0" dirty="0">
                <a:solidFill>
                  <a:srgbClr val="002060"/>
                </a:solidFill>
              </a:rPr>
              <a:t> esperada...</a:t>
            </a:r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E5A4DC26-7F8D-42A1-BF9B-2A512DE7294E}"/>
              </a:ext>
            </a:extLst>
          </p:cNvPr>
          <p:cNvSpPr/>
          <p:nvPr/>
        </p:nvSpPr>
        <p:spPr bwMode="auto">
          <a:xfrm>
            <a:off x="6804148" y="3975432"/>
            <a:ext cx="2066074" cy="753279"/>
          </a:xfrm>
          <a:prstGeom prst="wedgeRoundRectCallout">
            <a:avLst>
              <a:gd name="adj1" fmla="val -63143"/>
              <a:gd name="adj2" fmla="val 3499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ao </a:t>
            </a:r>
            <a:r>
              <a:rPr lang="pt-BR" sz="18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MCTI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492FDC-56F1-4826-90BE-A3DFC04F3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2072512"/>
            <a:ext cx="114300" cy="1143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F4D7340B-8825-413F-B458-D80F028DFD79}"/>
              </a:ext>
            </a:extLst>
          </p:cNvPr>
          <p:cNvSpPr/>
          <p:nvPr/>
        </p:nvSpPr>
        <p:spPr bwMode="auto">
          <a:xfrm>
            <a:off x="7106784" y="5489437"/>
            <a:ext cx="1565310" cy="753279"/>
          </a:xfrm>
          <a:prstGeom prst="wedgeRoundRectCallout">
            <a:avLst>
              <a:gd name="adj1" fmla="val -74593"/>
              <a:gd name="adj2" fmla="val -4721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Imagem de 17 de abril de 2021</a:t>
            </a:r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CCC7D3B5-2C4E-4C5D-8BAE-DF7D9093285F}"/>
              </a:ext>
            </a:extLst>
          </p:cNvPr>
          <p:cNvSpPr>
            <a:spLocks noChangeAspect="1"/>
          </p:cNvSpPr>
          <p:nvPr/>
        </p:nvSpPr>
        <p:spPr bwMode="auto">
          <a:xfrm>
            <a:off x="7760440" y="2152944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0741" y="548680"/>
            <a:ext cx="6962518" cy="136283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Acesso inesperado decorrente de um redirecionamento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7425" y="2815091"/>
            <a:ext cx="7689151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EE86CA4B-FC59-40C4-BC9C-34F99B290661}"/>
              </a:ext>
            </a:extLst>
          </p:cNvPr>
          <p:cNvSpPr/>
          <p:nvPr/>
        </p:nvSpPr>
        <p:spPr bwMode="auto">
          <a:xfrm>
            <a:off x="5220072" y="4054349"/>
            <a:ext cx="3600400" cy="521802"/>
          </a:xfrm>
          <a:prstGeom prst="wedgeRoundRectCallout">
            <a:avLst>
              <a:gd name="adj1" fmla="val -63692"/>
              <a:gd name="adj2" fmla="val 2327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22F3E5-509D-43ED-A872-9AFB4189F0FE}"/>
              </a:ext>
            </a:extLst>
          </p:cNvPr>
          <p:cNvSpPr txBox="1"/>
          <p:nvPr/>
        </p:nvSpPr>
        <p:spPr>
          <a:xfrm>
            <a:off x="2055592" y="46531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C1E27E03-C5E2-4541-B028-12B510F664C3}"/>
              </a:ext>
            </a:extLst>
          </p:cNvPr>
          <p:cNvSpPr/>
          <p:nvPr/>
        </p:nvSpPr>
        <p:spPr bwMode="auto">
          <a:xfrm>
            <a:off x="4071816" y="4130791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20ABC56E-9CB9-42ED-9381-C992A39108B9}"/>
              </a:ext>
            </a:extLst>
          </p:cNvPr>
          <p:cNvSpPr/>
          <p:nvPr/>
        </p:nvSpPr>
        <p:spPr bwMode="auto">
          <a:xfrm>
            <a:off x="377231" y="2276872"/>
            <a:ext cx="3888432" cy="717130"/>
          </a:xfrm>
          <a:prstGeom prst="wedgeRoundRectCallout">
            <a:avLst>
              <a:gd name="adj1" fmla="val 55023"/>
              <a:gd name="adj2" fmla="val 5482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página do IBICT, ao ativar o URL de acesso à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notícia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189ED2C5-D31B-4541-8203-C7D2F2237A36}"/>
              </a:ext>
            </a:extLst>
          </p:cNvPr>
          <p:cNvSpPr/>
          <p:nvPr/>
        </p:nvSpPr>
        <p:spPr bwMode="auto">
          <a:xfrm>
            <a:off x="4265663" y="5130231"/>
            <a:ext cx="4737685" cy="717130"/>
          </a:xfrm>
          <a:prstGeom prst="wedgeRoundRectCallout">
            <a:avLst>
              <a:gd name="adj1" fmla="val -55936"/>
              <a:gd name="adj2" fmla="val -5427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há um </a:t>
            </a:r>
            <a:r>
              <a:rPr lang="pt-BR" sz="2000" b="1" i="0" cap="all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para o URL de acesso ao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MTCI</a:t>
            </a:r>
          </a:p>
        </p:txBody>
      </p:sp>
    </p:spTree>
    <p:extLst>
      <p:ext uri="{BB962C8B-B14F-4D97-AF65-F5344CB8AC3E}">
        <p14:creationId xmlns:p14="http://schemas.microsoft.com/office/powerpoint/2010/main" val="36836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10163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</a:t>
            </a:r>
            <a:r>
              <a:rPr lang="pt-B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perena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(4/14)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por traz do redirecionamento de URL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460672" y="1761809"/>
            <a:ext cx="82226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Pelo fato do portal do MCTI ter passado por um processo de </a:t>
            </a:r>
            <a:r>
              <a:rPr lang="pt-BR" sz="2000" b="1" i="0" u="sng" dirty="0">
                <a:solidFill>
                  <a:srgbClr val="002060"/>
                </a:solidFill>
              </a:rPr>
              <a:t>migração</a:t>
            </a:r>
            <a:r>
              <a:rPr lang="pt-BR" sz="2000" b="1" i="0" dirty="0">
                <a:solidFill>
                  <a:srgbClr val="002060"/>
                </a:solidFill>
              </a:rPr>
              <a:t> implementado pelo Governo Brasileiro, na ocasião, se fez necessário a implementação de </a:t>
            </a:r>
            <a:r>
              <a:rPr lang="pt-BR" sz="2000" b="1" i="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REDIRECIONAMENTO de URL</a:t>
            </a:r>
          </a:p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tal como ilustra o quadro seguinte... 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06873"/>
              </p:ext>
            </p:extLst>
          </p:nvPr>
        </p:nvGraphicFramePr>
        <p:xfrm>
          <a:off x="881590" y="3501008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97337" y="4861609"/>
            <a:ext cx="79493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dirty="0">
                <a:solidFill>
                  <a:srgbClr val="002060"/>
                </a:solidFill>
              </a:rPr>
              <a:t>Este Redirecionamento de URL entre o antigo e o novo  endereço do Portal implicou no acesso inesperado a um ITEM DE INFORMAÇÂO não desejado.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88736</TotalTime>
  <Words>4600</Words>
  <Application>Microsoft Office PowerPoint</Application>
  <PresentationFormat>Apresentação na tela (4:3)</PresentationFormat>
  <Paragraphs>660</Paragraphs>
  <Slides>45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54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2073</cp:revision>
  <dcterms:created xsi:type="dcterms:W3CDTF">2004-05-13T13:32:28Z</dcterms:created>
  <dcterms:modified xsi:type="dcterms:W3CDTF">2023-04-05T22:11:30Z</dcterms:modified>
</cp:coreProperties>
</file>