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591" r:id="rId17"/>
    <p:sldId id="305" r:id="rId18"/>
    <p:sldId id="635" r:id="rId19"/>
    <p:sldId id="642" r:id="rId20"/>
    <p:sldId id="589" r:id="rId21"/>
    <p:sldId id="640" r:id="rId22"/>
    <p:sldId id="603" r:id="rId23"/>
    <p:sldId id="587" r:id="rId24"/>
    <p:sldId id="631" r:id="rId25"/>
    <p:sldId id="617" r:id="rId26"/>
    <p:sldId id="626" r:id="rId27"/>
    <p:sldId id="628" r:id="rId28"/>
    <p:sldId id="638" r:id="rId29"/>
    <p:sldId id="629" r:id="rId30"/>
    <p:sldId id="599" r:id="rId31"/>
    <p:sldId id="630" r:id="rId32"/>
    <p:sldId id="627" r:id="rId33"/>
    <p:sldId id="592" r:id="rId34"/>
    <p:sldId id="634" r:id="rId35"/>
    <p:sldId id="613" r:id="rId36"/>
    <p:sldId id="633" r:id="rId37"/>
    <p:sldId id="546" r:id="rId38"/>
    <p:sldId id="644" r:id="rId39"/>
    <p:sldId id="643" r:id="rId40"/>
    <p:sldId id="645" r:id="rId41"/>
    <p:sldId id="646" r:id="rId4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FFFFCC"/>
    <a:srgbClr val="FFCC99"/>
    <a:srgbClr val="CCECFF"/>
    <a:srgbClr val="FFCCFF"/>
    <a:srgbClr val="CC00CC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3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15/01/2022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sid.inpe.br/mtc-m19/2010/12.03.13.3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antigo.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2529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</a:t>
            </a:r>
            <a:r>
              <a:rPr lang="pt-BR" sz="2000" b="1" i="0" cap="all" dirty="0">
                <a:solidFill>
                  <a:srgbClr val="002060"/>
                </a:solidFill>
              </a:rPr>
              <a:t>solução</a:t>
            </a:r>
            <a:r>
              <a:rPr lang="pt-BR" sz="2000" b="1" i="0" dirty="0">
                <a:solidFill>
                  <a:srgbClr val="002060"/>
                </a:solidFill>
              </a:rPr>
              <a:t>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troca do URL necessária no site do IBICT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r>
              <a:rPr lang="en-US" sz="2400" b="1" i="0" dirty="0">
                <a:solidFill>
                  <a:srgbClr val="66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 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343599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 </a:t>
            </a:r>
            <a:r>
              <a:rPr lang="pt-BR" sz="2000" b="1" i="0" dirty="0">
                <a:solidFill>
                  <a:srgbClr val="002060"/>
                </a:solidFill>
              </a:rPr>
              <a:t>URL</a:t>
            </a:r>
            <a:r>
              <a:rPr lang="pt-BR" sz="2000" i="0" dirty="0">
                <a:solidFill>
                  <a:srgbClr val="002060"/>
                </a:solidFill>
              </a:rPr>
              <a:t> de cada </a:t>
            </a:r>
            <a:r>
              <a:rPr lang="pt-BR" sz="2000" b="1" i="0" dirty="0">
                <a:solidFill>
                  <a:srgbClr val="002060"/>
                </a:solidFill>
              </a:rPr>
              <a:t>ITEM DE INFORMAÇÃO</a:t>
            </a:r>
            <a:r>
              <a:rPr lang="pt-BR" sz="2000" i="0" dirty="0">
                <a:solidFill>
                  <a:srgbClr val="002060"/>
                </a:solidFill>
              </a:rPr>
              <a:t> previamente identificado.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9900"/>
                </a:solidFill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0" y="4407495"/>
            <a:ext cx="3751639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DA2A45BB-F381-4886-841A-A81E04E2E923}"/>
              </a:ext>
            </a:extLst>
          </p:cNvPr>
          <p:cNvSpPr/>
          <p:nvPr/>
        </p:nvSpPr>
        <p:spPr bwMode="auto">
          <a:xfrm>
            <a:off x="7373402" y="3094950"/>
            <a:ext cx="1309964" cy="427614"/>
          </a:xfrm>
          <a:prstGeom prst="wedgeRoundRectCallout">
            <a:avLst>
              <a:gd name="adj1" fmla="val -64839"/>
              <a:gd name="adj2" fmla="val 5215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Indexação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908720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18556"/>
            <a:ext cx="7884368" cy="434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800" i="0" dirty="0">
                <a:solidFill>
                  <a:srgbClr val="002060"/>
                </a:solidFill>
              </a:rPr>
              <a:t>Como no caso do </a:t>
            </a:r>
            <a:r>
              <a:rPr lang="pt-BR" sz="1800" i="0" dirty="0" err="1">
                <a:solidFill>
                  <a:srgbClr val="002060"/>
                </a:solidFill>
              </a:rPr>
              <a:t>Handle</a:t>
            </a:r>
            <a:r>
              <a:rPr lang="pt-BR" sz="1800" i="0" dirty="0">
                <a:solidFill>
                  <a:srgbClr val="002060"/>
                </a:solidFill>
              </a:rPr>
              <a:t>, o rótulo de um IBI é composto de um </a:t>
            </a:r>
            <a:r>
              <a:rPr lang="pt-BR" sz="1800" b="1" i="0" dirty="0">
                <a:solidFill>
                  <a:srgbClr val="002060"/>
                </a:solidFill>
              </a:rPr>
              <a:t>PREFIXO</a:t>
            </a:r>
            <a:r>
              <a:rPr lang="pt-BR" sz="1800" i="0" dirty="0">
                <a:solidFill>
                  <a:srgbClr val="002060"/>
                </a:solidFill>
              </a:rPr>
              <a:t> e de um </a:t>
            </a:r>
            <a:r>
              <a:rPr lang="pt-BR" sz="1800" b="1" i="0" dirty="0">
                <a:solidFill>
                  <a:srgbClr val="002060"/>
                </a:solidFill>
              </a:rPr>
              <a:t>SUFIXO</a:t>
            </a:r>
            <a:r>
              <a:rPr lang="pt-BR" sz="1800" i="0" dirty="0">
                <a:solidFill>
                  <a:srgbClr val="002060"/>
                </a:solidFill>
              </a:rPr>
              <a:t>. Na </a:t>
            </a:r>
            <a:r>
              <a:rPr lang="pt-BR" sz="1800" b="1" i="0" dirty="0">
                <a:solidFill>
                  <a:srgbClr val="002060"/>
                </a:solidFill>
              </a:rPr>
              <a:t>REDE IBI</a:t>
            </a:r>
            <a:r>
              <a:rPr lang="pt-BR" sz="1800" i="0" dirty="0">
                <a:solidFill>
                  <a:srgbClr val="002060"/>
                </a:solidFill>
              </a:rPr>
              <a:t>,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o IBI  de um ITEM DE INFORMAÇÃO é gerado, uma vez por toda, de forma </a:t>
            </a:r>
            <a:r>
              <a:rPr lang="pt-BR" sz="1800" b="1" i="0" dirty="0">
                <a:solidFill>
                  <a:srgbClr val="002060"/>
                </a:solidFill>
              </a:rPr>
              <a:t>plena</a:t>
            </a:r>
            <a:r>
              <a:rPr lang="pt-BR" sz="1800" i="0" dirty="0">
                <a:solidFill>
                  <a:srgbClr val="002060"/>
                </a:solidFill>
              </a:rPr>
              <a:t> e </a:t>
            </a:r>
            <a:r>
              <a:rPr lang="pt-BR" sz="1800" b="1" i="0" dirty="0">
                <a:solidFill>
                  <a:srgbClr val="002060"/>
                </a:solidFill>
              </a:rPr>
              <a:t>simples</a:t>
            </a:r>
            <a:r>
              <a:rPr lang="pt-BR" sz="1800" i="0" dirty="0">
                <a:solidFill>
                  <a:srgbClr val="002060"/>
                </a:solidFill>
              </a:rPr>
              <a:t> pelo </a:t>
            </a:r>
            <a:r>
              <a:rPr lang="pt-BR" sz="1800" b="1" i="0" dirty="0">
                <a:solidFill>
                  <a:srgbClr val="002060"/>
                </a:solidFill>
              </a:rPr>
              <a:t>ARQUIVO </a:t>
            </a:r>
            <a:r>
              <a:rPr lang="pt-BR" sz="1800" i="0" dirty="0">
                <a:solidFill>
                  <a:srgbClr val="002060"/>
                </a:solidFill>
              </a:rPr>
              <a:t>no qual ele está sendo inserido. Em termos SEMÂNTICOS, o Prefixo é herdado do </a:t>
            </a:r>
            <a:r>
              <a:rPr lang="pt-BR" sz="1800" b="1" i="0" dirty="0">
                <a:solidFill>
                  <a:srgbClr val="002060"/>
                </a:solidFill>
              </a:rPr>
              <a:t>ENDEREÇO </a:t>
            </a:r>
            <a:r>
              <a:rPr lang="pt-BR" sz="1800" b="1" dirty="0">
                <a:solidFill>
                  <a:srgbClr val="002060"/>
                </a:solidFill>
              </a:rPr>
              <a:t>INTERNET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do próprio ARQUIVO gerador, enquanto que o Sufixo é definido pela </a:t>
            </a:r>
            <a:r>
              <a:rPr lang="pt-BR" sz="1800" b="1" i="0" dirty="0">
                <a:solidFill>
                  <a:srgbClr val="002060"/>
                </a:solidFill>
              </a:rPr>
              <a:t>DATA E HORA</a:t>
            </a:r>
            <a:r>
              <a:rPr lang="pt-BR" sz="1800" i="0" dirty="0">
                <a:solidFill>
                  <a:srgbClr val="002060"/>
                </a:solidFill>
              </a:rPr>
              <a:t> (UTC) em que o IBI é gerado. Por sua vez, em termos sintáticos, é IMPORTANTE notar que, a um mesmo ITEM DE INFORMAÇÃO, são atribuídos dois (2) tipos de IBI: o </a:t>
            </a:r>
            <a:r>
              <a:rPr lang="pt-BR" sz="1800" b="1" i="0" dirty="0">
                <a:solidFill>
                  <a:srgbClr val="002060"/>
                </a:solidFill>
              </a:rPr>
              <a:t>IBI DE RÓTULO LONGO </a:t>
            </a:r>
            <a:r>
              <a:rPr lang="pt-BR" sz="1800" i="0" dirty="0">
                <a:solidFill>
                  <a:srgbClr val="002060"/>
                </a:solidFill>
              </a:rPr>
              <a:t>e o </a:t>
            </a:r>
            <a:r>
              <a:rPr lang="pt-BR" sz="1800" b="1" i="0" dirty="0">
                <a:solidFill>
                  <a:srgbClr val="002060"/>
                </a:solidFill>
              </a:rPr>
              <a:t>IBI DE RÓTULO COMPACTO</a:t>
            </a:r>
            <a:r>
              <a:rPr lang="pt-BR" sz="1800" i="0" dirty="0">
                <a:solidFill>
                  <a:srgbClr val="002060"/>
                </a:solidFill>
              </a:rPr>
              <a:t>. O rótulo compacto possui um </a:t>
            </a:r>
            <a:r>
              <a:rPr lang="pt-BR" sz="1800" b="1" i="0" dirty="0">
                <a:solidFill>
                  <a:srgbClr val="002060"/>
                </a:solidFill>
              </a:rPr>
              <a:t>comprimento</a:t>
            </a:r>
            <a:r>
              <a:rPr lang="pt-BR" sz="1800" i="0" dirty="0">
                <a:solidFill>
                  <a:srgbClr val="002060"/>
                </a:solidFill>
              </a:rPr>
              <a:t>, em geral, sensivelmente</a:t>
            </a:r>
            <a:r>
              <a:rPr lang="pt-BR" sz="1800" b="1" i="0" dirty="0">
                <a:solidFill>
                  <a:srgbClr val="002060"/>
                </a:solidFill>
              </a:rPr>
              <a:t> menor </a:t>
            </a:r>
            <a:r>
              <a:rPr lang="pt-BR" sz="1800" i="0" dirty="0">
                <a:solidFill>
                  <a:srgbClr val="002060"/>
                </a:solidFill>
              </a:rPr>
              <a:t>do que o do rótulo longo, o que facilita seu manuseio. A seguir são apresentados os princípios que definem, e exemplos que ilustram, a geração dos dois tipos de rótulos de IBI.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06562" y="1844824"/>
            <a:ext cx="8330876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b="1" i="0" dirty="0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rgbClr val="000080"/>
                </a:solidFill>
              </a:rPr>
              <a:t>Internet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ARQUIVO no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b="1" i="0" dirty="0">
                <a:solidFill>
                  <a:srgbClr val="000080"/>
                </a:solidFill>
              </a:rPr>
              <a:t>Tempo</a:t>
            </a:r>
            <a:r>
              <a:rPr lang="en-US" sz="2000" i="0" dirty="0">
                <a:solidFill>
                  <a:srgbClr val="000080"/>
                </a:solidFill>
              </a:rPr>
              <a:t> (Data e Hora)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814962" y="6095037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556240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95667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</a:t>
            </a:r>
            <a:r>
              <a:rPr kumimoji="0" lang="pt-BR" sz="2000" b="1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Internet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do ARQUIVO que gerou o IBI </a:t>
            </a:r>
            <a:r>
              <a:rPr lang="pt-BR" sz="2000" b="1" i="0" dirty="0">
                <a:solidFill>
                  <a:srgbClr val="002060"/>
                </a:solidFill>
              </a:rPr>
              <a:t>assim como su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apontando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8416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878981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980728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90565"/>
            <a:ext cx="7884368" cy="240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formada pelas seguintes entidades funcionais básicas: RESOLVEDOR(es), REPETIDORES e ARQUIVOS.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1639742-3181-4E99-8D57-E1D7BF1A0F7F}"/>
              </a:ext>
            </a:extLst>
          </p:cNvPr>
          <p:cNvSpPr/>
          <p:nvPr/>
        </p:nvSpPr>
        <p:spPr bwMode="auto">
          <a:xfrm>
            <a:off x="1076433" y="5652000"/>
            <a:ext cx="6991135" cy="69632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just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20956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</a:t>
                      </a:r>
                      <a:r>
                        <a:rPr lang="pt-BR" sz="2000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537628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2277447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71122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060848"/>
            <a:ext cx="777686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Em abril de 2021: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Possui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86000" y="35284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longo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de 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ITEM DE INFORMAÇÃO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 de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su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8" y="3717032"/>
            <a:ext cx="5130570" cy="1293455"/>
          </a:xfrm>
          <a:prstGeom prst="wedgeRoundRectCallout">
            <a:avLst>
              <a:gd name="adj1" fmla="val 37112"/>
              <a:gd name="adj2" fmla="val -674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o prefixo do seu IBI foi gerado a partir de um ARQUIVO que tinha como Endereço </a:t>
            </a:r>
            <a:r>
              <a:rPr lang="pt-BR" dirty="0">
                <a:solidFill>
                  <a:srgbClr val="002060"/>
                </a:solidFill>
              </a:rPr>
              <a:t>Internet</a:t>
            </a:r>
            <a:r>
              <a:rPr lang="pt-BR" i="0" dirty="0">
                <a:solidFill>
                  <a:srgbClr val="002060"/>
                </a:solidFill>
              </a:rPr>
              <a:t>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80728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6832"/>
            <a:ext cx="78843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segura ocorre com certa frequência. Este é o caso, por exemplo, de uma URL que, de forma imprevista, passa a não mais prover acesso ao ITEM DE INFORMAÇÃO que seria esperado. Serão apresentados a seguir, um caso desta natureza e os motivos que implicam no acesso inesperado, assim como uma medida mitigativa, embora paliativa. Uma solução </a:t>
            </a:r>
            <a:r>
              <a:rPr lang="pt-BR" sz="2000" b="1" i="0" dirty="0">
                <a:solidFill>
                  <a:srgbClr val="002060"/>
                </a:solidFill>
              </a:rPr>
              <a:t>definitiva</a:t>
            </a:r>
            <a:r>
              <a:rPr lang="pt-BR" sz="2000" i="0" dirty="0">
                <a:solidFill>
                  <a:srgbClr val="002060"/>
                </a:solidFill>
              </a:rPr>
              <a:t> consiste na geração e resolução de identificadores persistentes e globalmente únicos atribuídos aos ITENS DE INFORMAÇÃO. O que será apresentado e ilustrado logo em seguida ao exemplo de navegação não segura,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antigo.ibict.br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1954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07251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265663" y="5130231"/>
            <a:ext cx="4737685" cy="717130"/>
          </a:xfrm>
          <a:prstGeom prst="wedgeRoundRectCallout">
            <a:avLst>
              <a:gd name="adj1" fmla="val -55936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</a:t>
            </a:r>
            <a:r>
              <a:rPr lang="pt-BR" sz="2000" b="1" i="0" cap="all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migração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87633</TotalTime>
  <Words>4243</Words>
  <Application>Microsoft Office PowerPoint</Application>
  <PresentationFormat>Apresentação na tela (4:3)</PresentationFormat>
  <Paragraphs>618</Paragraphs>
  <Slides>41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2061</cp:revision>
  <dcterms:created xsi:type="dcterms:W3CDTF">2004-05-13T13:32:28Z</dcterms:created>
  <dcterms:modified xsi:type="dcterms:W3CDTF">2022-01-15T20:02:22Z</dcterms:modified>
</cp:coreProperties>
</file>