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591" r:id="rId17"/>
    <p:sldId id="305" r:id="rId18"/>
    <p:sldId id="635" r:id="rId19"/>
    <p:sldId id="642" r:id="rId20"/>
    <p:sldId id="589" r:id="rId21"/>
    <p:sldId id="640" r:id="rId22"/>
    <p:sldId id="603" r:id="rId23"/>
    <p:sldId id="587" r:id="rId24"/>
    <p:sldId id="631" r:id="rId25"/>
    <p:sldId id="617" r:id="rId26"/>
    <p:sldId id="626" r:id="rId27"/>
    <p:sldId id="628" r:id="rId28"/>
    <p:sldId id="638" r:id="rId29"/>
    <p:sldId id="629" r:id="rId30"/>
    <p:sldId id="599" r:id="rId31"/>
    <p:sldId id="630" r:id="rId32"/>
    <p:sldId id="627" r:id="rId33"/>
    <p:sldId id="592" r:id="rId34"/>
    <p:sldId id="634" r:id="rId35"/>
    <p:sldId id="613" r:id="rId36"/>
    <p:sldId id="633" r:id="rId37"/>
    <p:sldId id="546" r:id="rId38"/>
    <p:sldId id="644" r:id="rId39"/>
    <p:sldId id="643" r:id="rId40"/>
    <p:sldId id="645" r:id="rId41"/>
    <p:sldId id="646" r:id="rId42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FFFFCC"/>
    <a:srgbClr val="FFCC99"/>
    <a:srgbClr val="CCECFF"/>
    <a:srgbClr val="FFCCFF"/>
    <a:srgbClr val="CC00CC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3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27/04/2021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804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76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836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80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9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85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77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sid.inpe.br/sid.inpe.br/mtc-m19/2010/12.03.13.3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sid.inpe.br/mtc-m19/2010/12.03.13.3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sid.inpe.br/mtc-m19@80/2009/08.21.17.02?servicesubject=urlRequest&amp;parsedibiurl.ibi=sid.inpe.br/mtc-m19/2010/12.03.13.37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sid.inpe.br/mtc-m19/2010/12.03.13.37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22529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</a:t>
            </a:r>
            <a:r>
              <a:rPr lang="pt-BR" sz="2000" b="1" i="0" cap="all" dirty="0">
                <a:solidFill>
                  <a:srgbClr val="002060"/>
                </a:solidFill>
              </a:rPr>
              <a:t>solução</a:t>
            </a:r>
            <a:r>
              <a:rPr lang="pt-BR" sz="2000" b="1" i="0" dirty="0">
                <a:solidFill>
                  <a:srgbClr val="002060"/>
                </a:solidFill>
              </a:rPr>
              <a:t>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atualização do URL na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663300"/>
                </a:solidFill>
              </a:rPr>
              <a:t>Findability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156184" y="5190291"/>
            <a:ext cx="6831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663300"/>
                </a:solidFill>
              </a:rPr>
              <a:t>F1. </a:t>
            </a:r>
            <a:r>
              <a:rPr lang="en-US" sz="2400" b="1" i="0" dirty="0" err="1">
                <a:solidFill>
                  <a:srgbClr val="663300"/>
                </a:solidFill>
              </a:rPr>
              <a:t>Aos</a:t>
            </a:r>
            <a:r>
              <a:rPr lang="en-US" sz="2400" b="1" i="0" dirty="0">
                <a:solidFill>
                  <a:srgbClr val="663300"/>
                </a:solidFill>
              </a:rPr>
              <a:t> dados </a:t>
            </a:r>
            <a:r>
              <a:rPr lang="en-US" sz="2400" b="1" i="0" dirty="0" err="1">
                <a:solidFill>
                  <a:srgbClr val="663300"/>
                </a:solidFill>
              </a:rPr>
              <a:t>são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atribuidos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identificadores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b="1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r>
              <a:rPr lang="en-US" sz="2400" b="1" i="0" dirty="0">
                <a:solidFill>
                  <a:srgbClr val="66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genérica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5D60EA-3DD2-44BB-97AE-BF9C1F9E05C6}"/>
              </a:ext>
            </a:extLst>
          </p:cNvPr>
          <p:cNvSpPr txBox="1"/>
          <p:nvPr/>
        </p:nvSpPr>
        <p:spPr>
          <a:xfrm>
            <a:off x="538533" y="2478375"/>
            <a:ext cx="806693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457200" indent="-457200" algn="l">
              <a:buAutoNum type="arabicPeriod"/>
            </a:pPr>
            <a:endParaRPr lang="pt-BR" sz="8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b="1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</a:t>
            </a:r>
            <a:r>
              <a:rPr lang="pt-BR" sz="2000" b="1" i="0" dirty="0">
                <a:solidFill>
                  <a:srgbClr val="002060"/>
                </a:solidFill>
              </a:rPr>
              <a:t>USUÁRIO</a:t>
            </a:r>
            <a:r>
              <a:rPr lang="pt-BR" sz="2000" i="0" dirty="0">
                <a:solidFill>
                  <a:srgbClr val="002060"/>
                </a:solidFill>
              </a:rPr>
              <a:t> o </a:t>
            </a:r>
            <a:r>
              <a:rPr lang="pt-BR" sz="2000" b="1" i="0" dirty="0">
                <a:solidFill>
                  <a:srgbClr val="002060"/>
                </a:solidFill>
              </a:rPr>
              <a:t>URL</a:t>
            </a:r>
            <a:r>
              <a:rPr lang="pt-BR" sz="2000" i="0" dirty="0">
                <a:solidFill>
                  <a:srgbClr val="002060"/>
                </a:solidFill>
              </a:rPr>
              <a:t> de um </a:t>
            </a:r>
            <a:r>
              <a:rPr lang="pt-BR" sz="2000" b="1" i="0" dirty="0">
                <a:solidFill>
                  <a:srgbClr val="002060"/>
                </a:solidFill>
              </a:rPr>
              <a:t>ITEM DE INFORMAÇÃO</a:t>
            </a:r>
            <a:r>
              <a:rPr lang="pt-BR" sz="2000" i="0" dirty="0">
                <a:solidFill>
                  <a:srgbClr val="002060"/>
                </a:solidFill>
              </a:rPr>
              <a:t> que foi por ele identificado.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9900"/>
                </a:solidFill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763688" y="2539888"/>
            <a:ext cx="1872208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0" y="4407495"/>
            <a:ext cx="3751639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variável mas 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739904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2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504734"/>
            <a:ext cx="7884368" cy="481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8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1800" i="0" dirty="0">
                <a:solidFill>
                  <a:srgbClr val="002060"/>
                </a:solidFill>
              </a:rPr>
              <a:t>Como no caso do </a:t>
            </a:r>
            <a:r>
              <a:rPr lang="pt-BR" sz="1800" i="0" dirty="0" err="1">
                <a:solidFill>
                  <a:srgbClr val="002060"/>
                </a:solidFill>
              </a:rPr>
              <a:t>Handle</a:t>
            </a:r>
            <a:r>
              <a:rPr lang="pt-BR" sz="1800" i="0" dirty="0">
                <a:solidFill>
                  <a:srgbClr val="002060"/>
                </a:solidFill>
              </a:rPr>
              <a:t>, 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são compostos de um </a:t>
            </a:r>
            <a:r>
              <a:rPr lang="pt-BR" sz="1800" b="1" i="0" dirty="0">
                <a:solidFill>
                  <a:srgbClr val="002060"/>
                </a:solidFill>
              </a:rPr>
              <a:t>PREFIXO</a:t>
            </a:r>
            <a:r>
              <a:rPr lang="pt-BR" sz="1800" i="0" dirty="0">
                <a:solidFill>
                  <a:srgbClr val="002060"/>
                </a:solidFill>
              </a:rPr>
              <a:t> e de um </a:t>
            </a:r>
            <a:r>
              <a:rPr lang="pt-BR" sz="1800" b="1" i="0" dirty="0">
                <a:solidFill>
                  <a:srgbClr val="002060"/>
                </a:solidFill>
              </a:rPr>
              <a:t>SUFIXO</a:t>
            </a:r>
            <a:r>
              <a:rPr lang="pt-BR" sz="1800" i="0" dirty="0">
                <a:solidFill>
                  <a:srgbClr val="002060"/>
                </a:solidFill>
              </a:rPr>
              <a:t>. Na </a:t>
            </a:r>
            <a:r>
              <a:rPr lang="pt-BR" sz="1800" b="1" i="0" dirty="0">
                <a:solidFill>
                  <a:srgbClr val="002060"/>
                </a:solidFill>
              </a:rPr>
              <a:t>REDE IBI </a:t>
            </a:r>
            <a:r>
              <a:rPr lang="pt-BR" sz="1800" i="0" dirty="0">
                <a:solidFill>
                  <a:srgbClr val="002060"/>
                </a:solidFill>
              </a:rPr>
              <a:t>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são </a:t>
            </a:r>
            <a:r>
              <a:rPr lang="pt-BR" sz="1800" i="0" dirty="0">
                <a:solidFill>
                  <a:srgbClr val="C00000"/>
                </a:solidFill>
              </a:rPr>
              <a:t>gerados </a:t>
            </a:r>
            <a:r>
              <a:rPr lang="pt-BR" sz="1800" i="0" dirty="0">
                <a:solidFill>
                  <a:srgbClr val="002060"/>
                </a:solidFill>
              </a:rPr>
              <a:t>de forma </a:t>
            </a:r>
            <a:r>
              <a:rPr lang="pt-BR" sz="1800" b="1" i="0" dirty="0">
                <a:solidFill>
                  <a:srgbClr val="C00000"/>
                </a:solidFill>
              </a:rPr>
              <a:t>plena</a:t>
            </a:r>
            <a:r>
              <a:rPr lang="pt-BR" sz="1800" i="0" dirty="0">
                <a:solidFill>
                  <a:srgbClr val="C00000"/>
                </a:solidFill>
              </a:rPr>
              <a:t> e</a:t>
            </a:r>
            <a:r>
              <a:rPr lang="pt-BR" sz="1800" i="0" dirty="0">
                <a:solidFill>
                  <a:srgbClr val="002060"/>
                </a:solidFill>
              </a:rPr>
              <a:t> </a:t>
            </a:r>
            <a:r>
              <a:rPr lang="pt-BR" sz="1800" b="1" i="0" dirty="0">
                <a:solidFill>
                  <a:srgbClr val="002060"/>
                </a:solidFill>
              </a:rPr>
              <a:t>simples</a:t>
            </a:r>
            <a:r>
              <a:rPr lang="pt-BR" sz="1800" i="0" dirty="0">
                <a:solidFill>
                  <a:srgbClr val="002060"/>
                </a:solidFill>
              </a:rPr>
              <a:t> pelo </a:t>
            </a:r>
            <a:r>
              <a:rPr lang="pt-BR" sz="1800" b="1" i="0" dirty="0">
                <a:solidFill>
                  <a:srgbClr val="002060"/>
                </a:solidFill>
              </a:rPr>
              <a:t>ARQUIVO</a:t>
            </a:r>
            <a:r>
              <a:rPr lang="pt-BR" sz="1800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C00000"/>
                </a:solidFill>
              </a:rPr>
              <a:t>que contém o ITEM DE INFORMAÇÃO a ele univocamente correspondente</a:t>
            </a:r>
            <a:r>
              <a:rPr lang="pt-BR" sz="1800" i="0" dirty="0">
                <a:solidFill>
                  <a:srgbClr val="002060"/>
                </a:solidFill>
              </a:rPr>
              <a:t>. </a:t>
            </a:r>
            <a:r>
              <a:rPr lang="pt-BR" sz="1800" i="0" dirty="0">
                <a:solidFill>
                  <a:srgbClr val="C00000"/>
                </a:solidFill>
              </a:rPr>
              <a:t>E</a:t>
            </a:r>
            <a:r>
              <a:rPr lang="pt-BR" sz="1800" i="0" dirty="0">
                <a:solidFill>
                  <a:srgbClr val="002060"/>
                </a:solidFill>
              </a:rPr>
              <a:t>m termos SEMÂNTICOS, </a:t>
            </a:r>
            <a:r>
              <a:rPr lang="pt-BR" sz="1800" i="0" dirty="0">
                <a:solidFill>
                  <a:srgbClr val="C00000"/>
                </a:solidFill>
              </a:rPr>
              <a:t>o IBI tem </a:t>
            </a:r>
            <a:r>
              <a:rPr lang="pt-BR" sz="1800" i="0" dirty="0">
                <a:solidFill>
                  <a:srgbClr val="002060"/>
                </a:solidFill>
              </a:rPr>
              <a:t>o </a:t>
            </a:r>
            <a:r>
              <a:rPr lang="pt-BR" sz="1800" i="0" dirty="0">
                <a:solidFill>
                  <a:srgbClr val="C00000"/>
                </a:solidFill>
              </a:rPr>
              <a:t>seu</a:t>
            </a:r>
            <a:r>
              <a:rPr lang="pt-BR" sz="1800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C00000"/>
                </a:solidFill>
              </a:rPr>
              <a:t>P</a:t>
            </a:r>
            <a:r>
              <a:rPr lang="pt-BR" sz="1800" i="0" dirty="0">
                <a:solidFill>
                  <a:srgbClr val="002060"/>
                </a:solidFill>
              </a:rPr>
              <a:t>refixo herdado do </a:t>
            </a:r>
            <a:r>
              <a:rPr lang="pt-BR" sz="1800" b="1" dirty="0">
                <a:solidFill>
                  <a:srgbClr val="C00000"/>
                </a:solidFill>
              </a:rPr>
              <a:t>ENDEREÇO </a:t>
            </a:r>
            <a:r>
              <a:rPr lang="pt-BR" sz="1800" b="1" dirty="0">
                <a:solidFill>
                  <a:srgbClr val="002060"/>
                </a:solidFill>
              </a:rPr>
              <a:t>INTERNET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do </a:t>
            </a:r>
            <a:r>
              <a:rPr lang="pt-BR" sz="1800" i="0" dirty="0">
                <a:solidFill>
                  <a:srgbClr val="C00000"/>
                </a:solidFill>
              </a:rPr>
              <a:t>própri</a:t>
            </a:r>
            <a:r>
              <a:rPr lang="pt-BR" sz="1800" i="0" dirty="0">
                <a:solidFill>
                  <a:srgbClr val="002060"/>
                </a:solidFill>
              </a:rPr>
              <a:t>o</a:t>
            </a:r>
            <a:r>
              <a:rPr lang="pt-BR" sz="1800" i="0" dirty="0">
                <a:solidFill>
                  <a:srgbClr val="C0000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ARQUIVO gerador</a:t>
            </a:r>
            <a:r>
              <a:rPr lang="pt-BR" sz="1800" i="0" dirty="0">
                <a:solidFill>
                  <a:srgbClr val="C00000"/>
                </a:solidFill>
              </a:rPr>
              <a:t>, enquanto que</a:t>
            </a:r>
            <a:r>
              <a:rPr lang="pt-BR" sz="1800" i="0" dirty="0">
                <a:solidFill>
                  <a:srgbClr val="002060"/>
                </a:solidFill>
              </a:rPr>
              <a:t> o </a:t>
            </a:r>
            <a:r>
              <a:rPr lang="pt-BR" sz="1800" i="0" dirty="0">
                <a:solidFill>
                  <a:srgbClr val="C00000"/>
                </a:solidFill>
              </a:rPr>
              <a:t>S</a:t>
            </a:r>
            <a:r>
              <a:rPr lang="pt-BR" sz="1800" i="0" dirty="0">
                <a:solidFill>
                  <a:srgbClr val="002060"/>
                </a:solidFill>
              </a:rPr>
              <a:t>ufixo </a:t>
            </a:r>
            <a:r>
              <a:rPr lang="pt-BR" sz="1800" i="0" dirty="0">
                <a:solidFill>
                  <a:srgbClr val="C00000"/>
                </a:solidFill>
              </a:rPr>
              <a:t>é definido pela</a:t>
            </a:r>
            <a:r>
              <a:rPr lang="pt-BR" sz="1800" i="0" dirty="0">
                <a:solidFill>
                  <a:srgbClr val="002060"/>
                </a:solidFill>
              </a:rPr>
              <a:t> </a:t>
            </a:r>
            <a:r>
              <a:rPr lang="pt-BR" sz="1800" b="1" i="0" dirty="0">
                <a:solidFill>
                  <a:srgbClr val="002060"/>
                </a:solidFill>
              </a:rPr>
              <a:t>DATA E HORA </a:t>
            </a:r>
            <a:r>
              <a:rPr lang="pt-BR" sz="1800" i="0" dirty="0">
                <a:solidFill>
                  <a:srgbClr val="C00000"/>
                </a:solidFill>
              </a:rPr>
              <a:t>(UTC)</a:t>
            </a:r>
            <a:r>
              <a:rPr lang="pt-BR" sz="1800" i="0" dirty="0">
                <a:solidFill>
                  <a:srgbClr val="002060"/>
                </a:solidFill>
              </a:rPr>
              <a:t> em que o IBI é gerado. </a:t>
            </a:r>
            <a:r>
              <a:rPr lang="pt-BR" sz="1800" i="0" dirty="0">
                <a:solidFill>
                  <a:srgbClr val="C00000"/>
                </a:solidFill>
              </a:rPr>
              <a:t>A</a:t>
            </a:r>
            <a:r>
              <a:rPr lang="pt-BR" sz="1800" i="0" dirty="0">
                <a:solidFill>
                  <a:srgbClr val="002060"/>
                </a:solidFill>
              </a:rPr>
              <a:t>lém dos aspectos semânticos </a:t>
            </a:r>
            <a:r>
              <a:rPr lang="pt-BR" sz="1800" i="0" dirty="0">
                <a:solidFill>
                  <a:srgbClr val="C00000"/>
                </a:solidFill>
              </a:rPr>
              <a:t>do IBI</a:t>
            </a:r>
            <a:r>
              <a:rPr lang="pt-BR" sz="1800" i="0" dirty="0">
                <a:solidFill>
                  <a:srgbClr val="002060"/>
                </a:solidFill>
              </a:rPr>
              <a:t> descritos acima, </a:t>
            </a:r>
            <a:r>
              <a:rPr lang="pt-BR" sz="1800" i="0" dirty="0">
                <a:solidFill>
                  <a:srgbClr val="C00000"/>
                </a:solidFill>
              </a:rPr>
              <a:t>são também </a:t>
            </a:r>
            <a:r>
              <a:rPr lang="pt-BR" sz="1800" i="0" dirty="0">
                <a:solidFill>
                  <a:srgbClr val="002060"/>
                </a:solidFill>
              </a:rPr>
              <a:t>definidos </a:t>
            </a:r>
            <a:r>
              <a:rPr lang="pt-BR" sz="1800" i="0" dirty="0">
                <a:solidFill>
                  <a:srgbClr val="C00000"/>
                </a:solidFill>
              </a:rPr>
              <a:t>para ele, aspectos</a:t>
            </a:r>
            <a:r>
              <a:rPr lang="pt-BR" sz="1800" i="0" dirty="0">
                <a:solidFill>
                  <a:srgbClr val="002060"/>
                </a:solidFill>
              </a:rPr>
              <a:t> sintáticos. </a:t>
            </a:r>
            <a:r>
              <a:rPr lang="pt-BR" sz="1800" i="0" dirty="0">
                <a:solidFill>
                  <a:srgbClr val="C00000"/>
                </a:solidFill>
              </a:rPr>
              <a:t>Relacionado com a SINTAXE, é</a:t>
            </a:r>
            <a:r>
              <a:rPr lang="pt-BR" sz="1800" i="0" dirty="0">
                <a:solidFill>
                  <a:srgbClr val="002060"/>
                </a:solidFill>
              </a:rPr>
              <a:t> IMPORTANTE </a:t>
            </a:r>
            <a:r>
              <a:rPr lang="pt-BR" sz="1800" i="0" dirty="0">
                <a:solidFill>
                  <a:srgbClr val="C00000"/>
                </a:solidFill>
              </a:rPr>
              <a:t>notar que,</a:t>
            </a:r>
            <a:r>
              <a:rPr lang="pt-BR" sz="1800" i="0" dirty="0">
                <a:solidFill>
                  <a:srgbClr val="002060"/>
                </a:solidFill>
              </a:rPr>
              <a:t> para um mesmo ITEM DE INFORMAÇÃO,</a:t>
            </a:r>
            <a:r>
              <a:rPr lang="pt-BR" sz="1800" i="0" dirty="0">
                <a:solidFill>
                  <a:srgbClr val="C00000"/>
                </a:solidFill>
              </a:rPr>
              <a:t> são definidos a seguir dois (2) tipos de IBI: </a:t>
            </a:r>
            <a:r>
              <a:rPr lang="pt-BR" sz="1800" b="1" i="0" dirty="0">
                <a:solidFill>
                  <a:srgbClr val="C00000"/>
                </a:solidFill>
              </a:rPr>
              <a:t>TIPO 1</a:t>
            </a:r>
            <a:r>
              <a:rPr lang="pt-BR" sz="1800" i="0" dirty="0">
                <a:solidFill>
                  <a:srgbClr val="C00000"/>
                </a:solidFill>
              </a:rPr>
              <a:t>, que é o</a:t>
            </a:r>
            <a:r>
              <a:rPr lang="pt-BR" sz="1800" i="0" dirty="0">
                <a:solidFill>
                  <a:srgbClr val="002060"/>
                </a:solidFill>
              </a:rPr>
              <a:t> </a:t>
            </a:r>
            <a:r>
              <a:rPr lang="pt-BR" sz="1800" b="1" i="0" dirty="0">
                <a:solidFill>
                  <a:srgbClr val="002060"/>
                </a:solidFill>
              </a:rPr>
              <a:t>IBI DE RÓTULO LONGO</a:t>
            </a:r>
            <a:r>
              <a:rPr lang="pt-BR" sz="1800" i="0" dirty="0">
                <a:solidFill>
                  <a:srgbClr val="C00000"/>
                </a:solidFill>
              </a:rPr>
              <a:t>, e o; </a:t>
            </a:r>
            <a:r>
              <a:rPr lang="pt-BR" sz="1800" b="1" i="0" dirty="0">
                <a:solidFill>
                  <a:srgbClr val="C00000"/>
                </a:solidFill>
              </a:rPr>
              <a:t>TIPO 2</a:t>
            </a:r>
            <a:r>
              <a:rPr lang="pt-BR" sz="1800" i="0" dirty="0">
                <a:solidFill>
                  <a:srgbClr val="C00000"/>
                </a:solidFill>
              </a:rPr>
              <a:t>, que é o </a:t>
            </a:r>
            <a:r>
              <a:rPr lang="pt-BR" sz="1800" b="1" i="0" dirty="0">
                <a:solidFill>
                  <a:srgbClr val="002060"/>
                </a:solidFill>
              </a:rPr>
              <a:t>IBI DE RÓTULO </a:t>
            </a:r>
            <a:r>
              <a:rPr lang="pt-BR" sz="1800" b="1" i="0" dirty="0">
                <a:solidFill>
                  <a:srgbClr val="C00000"/>
                </a:solidFill>
              </a:rPr>
              <a:t>COMPACTO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(</a:t>
            </a:r>
            <a:r>
              <a:rPr lang="pt-BR" sz="1800" b="1" i="0" dirty="0">
                <a:solidFill>
                  <a:srgbClr val="002060"/>
                </a:solidFill>
              </a:rPr>
              <a:t>Tipo 2</a:t>
            </a:r>
            <a:r>
              <a:rPr lang="pt-BR" sz="1800" i="0" dirty="0">
                <a:solidFill>
                  <a:srgbClr val="002060"/>
                </a:solidFill>
              </a:rPr>
              <a:t>). A versão </a:t>
            </a:r>
            <a:r>
              <a:rPr lang="pt-BR" sz="1800" i="0" dirty="0">
                <a:solidFill>
                  <a:srgbClr val="C00000"/>
                </a:solidFill>
              </a:rPr>
              <a:t>de RÓTULO LONGO do IBI,</a:t>
            </a:r>
            <a:r>
              <a:rPr lang="pt-BR" sz="1800" i="0" dirty="0">
                <a:solidFill>
                  <a:srgbClr val="002060"/>
                </a:solidFill>
              </a:rPr>
              <a:t> quando é compactada</a:t>
            </a:r>
            <a:r>
              <a:rPr lang="pt-BR" sz="1800" i="0" dirty="0">
                <a:solidFill>
                  <a:srgbClr val="C00000"/>
                </a:solidFill>
              </a:rPr>
              <a:t>,</a:t>
            </a:r>
            <a:r>
              <a:rPr lang="pt-BR" sz="1800" i="0" dirty="0">
                <a:solidFill>
                  <a:srgbClr val="002060"/>
                </a:solidFill>
              </a:rPr>
              <a:t> proporciona um rótulo </a:t>
            </a:r>
            <a:r>
              <a:rPr lang="pt-BR" sz="1800" i="0" dirty="0">
                <a:solidFill>
                  <a:srgbClr val="C00000"/>
                </a:solidFill>
              </a:rPr>
              <a:t>que, </a:t>
            </a:r>
            <a:r>
              <a:rPr lang="pt-BR" sz="1800" i="0" dirty="0">
                <a:solidFill>
                  <a:srgbClr val="002060"/>
                </a:solidFill>
              </a:rPr>
              <a:t>em geral, </a:t>
            </a:r>
            <a:r>
              <a:rPr lang="pt-BR" sz="1800" i="0" dirty="0">
                <a:solidFill>
                  <a:srgbClr val="C00000"/>
                </a:solidFill>
              </a:rPr>
              <a:t>tem o seu</a:t>
            </a:r>
            <a:r>
              <a:rPr lang="pt-BR" sz="1800" i="0" dirty="0">
                <a:solidFill>
                  <a:srgbClr val="002060"/>
                </a:solidFill>
              </a:rPr>
              <a:t> </a:t>
            </a:r>
            <a:r>
              <a:rPr lang="pt-BR" sz="1800" b="1" i="0" dirty="0">
                <a:solidFill>
                  <a:srgbClr val="002060"/>
                </a:solidFill>
              </a:rPr>
              <a:t>comprimento </a:t>
            </a:r>
            <a:r>
              <a:rPr lang="pt-BR" sz="1800" i="0" dirty="0">
                <a:solidFill>
                  <a:srgbClr val="002060"/>
                </a:solidFill>
              </a:rPr>
              <a:t>sensivelmente</a:t>
            </a:r>
            <a:r>
              <a:rPr lang="pt-BR" sz="1800" b="1" i="0" dirty="0">
                <a:solidFill>
                  <a:srgbClr val="002060"/>
                </a:solidFill>
              </a:rPr>
              <a:t> menor </a:t>
            </a:r>
            <a:r>
              <a:rPr lang="pt-BR" sz="1800" i="0" dirty="0">
                <a:solidFill>
                  <a:srgbClr val="002060"/>
                </a:solidFill>
              </a:rPr>
              <a:t>do que o d</a:t>
            </a:r>
            <a:r>
              <a:rPr lang="pt-BR" sz="1800" i="0" dirty="0">
                <a:solidFill>
                  <a:srgbClr val="C00000"/>
                </a:solidFill>
              </a:rPr>
              <a:t>e</a:t>
            </a:r>
            <a:r>
              <a:rPr lang="pt-BR" sz="1800" i="0" dirty="0">
                <a:solidFill>
                  <a:srgbClr val="002060"/>
                </a:solidFill>
              </a:rPr>
              <a:t> RÓTULO LONGO, o que </a:t>
            </a:r>
            <a:r>
              <a:rPr lang="pt-BR" sz="1800" i="0" dirty="0">
                <a:solidFill>
                  <a:srgbClr val="C00000"/>
                </a:solidFill>
              </a:rPr>
              <a:t>facilita seu</a:t>
            </a:r>
            <a:r>
              <a:rPr lang="pt-BR" sz="1800" i="0" dirty="0">
                <a:solidFill>
                  <a:srgbClr val="002060"/>
                </a:solidFill>
              </a:rPr>
              <a:t> manuseio. A seguir são apresentados os princípios que definem, e </a:t>
            </a:r>
            <a:r>
              <a:rPr lang="pt-BR" sz="1800" i="0" dirty="0">
                <a:solidFill>
                  <a:srgbClr val="C00000"/>
                </a:solidFill>
              </a:rPr>
              <a:t>os</a:t>
            </a:r>
            <a:r>
              <a:rPr lang="pt-BR" sz="1800" i="0" dirty="0">
                <a:solidFill>
                  <a:srgbClr val="002060"/>
                </a:solidFill>
              </a:rPr>
              <a:t> exemplos que ilustram, a geração </a:t>
            </a:r>
            <a:r>
              <a:rPr lang="pt-BR" sz="1800" i="0" dirty="0">
                <a:solidFill>
                  <a:srgbClr val="C00000"/>
                </a:solidFill>
              </a:rPr>
              <a:t>e a correlação </a:t>
            </a:r>
            <a:r>
              <a:rPr lang="pt-BR" sz="1800" i="0" dirty="0">
                <a:solidFill>
                  <a:srgbClr val="002060"/>
                </a:solidFill>
              </a:rPr>
              <a:t>dos dois tipos de rótulos de IBI.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1604" y="1844824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A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A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b="1" i="0" dirty="0" err="1">
                <a:solidFill>
                  <a:srgbClr val="002060"/>
                </a:solidFill>
              </a:rPr>
              <a:t>Endereço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rgbClr val="000080"/>
                </a:solidFill>
              </a:rPr>
              <a:t>Internet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b="1" i="0" dirty="0">
                <a:solidFill>
                  <a:srgbClr val="000080"/>
                </a:solidFill>
              </a:rPr>
              <a:t>Tempo</a:t>
            </a:r>
            <a:r>
              <a:rPr lang="en-US" sz="2000" i="0" dirty="0">
                <a:solidFill>
                  <a:srgbClr val="000080"/>
                </a:solidFill>
              </a:rPr>
              <a:t> (Data e Hora)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467981" y="5135073"/>
            <a:ext cx="123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dirty="0">
                <a:solidFill>
                  <a:srgbClr val="C00000"/>
                </a:solidFill>
              </a:rPr>
              <a:t>A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rgbClr val="C00000"/>
                </a:solidFill>
              </a:rPr>
              <a:t>A</a:t>
            </a:r>
            <a:r>
              <a:rPr lang="pt-BR" sz="1800" b="1" i="1" dirty="0">
                <a:solidFill>
                  <a:srgbClr val="C00000"/>
                </a:solidFill>
              </a:rPr>
              <a:t>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5969" y="6095037"/>
            <a:ext cx="315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dirty="0">
                <a:solidFill>
                  <a:srgbClr val="C00000"/>
                </a:solidFill>
              </a:rPr>
              <a:t>A</a:t>
            </a:r>
            <a:r>
              <a:rPr lang="en-US" sz="1800" b="1" i="1" dirty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906056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Ajuda a URL a ser breve nas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2000" b="1" i="0" dirty="0">
                <a:solidFill>
                  <a:srgbClr val="002060"/>
                </a:solidFill>
              </a:rPr>
              <a:t>Ajuda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878208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</a:t>
            </a:r>
            <a:r>
              <a:rPr kumimoji="0" lang="pt-BR" sz="2000" b="1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Internet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do ARQUIVO que gerou o IBI e da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014355" y="548679"/>
            <a:ext cx="7115290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persistentes apontando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27848" y="510820"/>
            <a:ext cx="216000" cy="44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28280" y="2368030"/>
            <a:ext cx="216000" cy="32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2145490" cy="432000"/>
          </a:xfrm>
          <a:prstGeom prst="wedgeRoundRectCallout">
            <a:avLst>
              <a:gd name="adj1" fmla="val -76636"/>
              <a:gd name="adj2" fmla="val -473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58" y="2348863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63" y="3543181"/>
            <a:ext cx="114300" cy="1143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FB1A6FB-D0F2-4838-94C4-DADE1BC98CDD}"/>
              </a:ext>
            </a:extLst>
          </p:cNvPr>
          <p:cNvSpPr txBox="1"/>
          <p:nvPr/>
        </p:nvSpPr>
        <p:spPr>
          <a:xfrm>
            <a:off x="495029" y="4861609"/>
            <a:ext cx="815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0" dirty="0">
                <a:solidFill>
                  <a:srgbClr val="002060"/>
                </a:solidFill>
              </a:rPr>
              <a:t>NOTA: </a:t>
            </a:r>
            <a:r>
              <a:rPr lang="en-US" sz="2000" i="0" dirty="0">
                <a:solidFill>
                  <a:srgbClr val="002060"/>
                </a:solidFill>
              </a:rPr>
              <a:t>Neste </a:t>
            </a:r>
            <a:r>
              <a:rPr lang="en-US" sz="2000" i="0" dirty="0" err="1">
                <a:solidFill>
                  <a:srgbClr val="002060"/>
                </a:solidFill>
              </a:rPr>
              <a:t>caso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b="1" i="0" dirty="0" err="1">
                <a:solidFill>
                  <a:srgbClr val="002060"/>
                </a:solidFill>
              </a:rPr>
              <a:t>dois</a:t>
            </a:r>
            <a:r>
              <a:rPr lang="en-US" sz="2000" b="1" i="0" dirty="0">
                <a:solidFill>
                  <a:srgbClr val="002060"/>
                </a:solidFill>
              </a:rPr>
              <a:t> IBIs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compacto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que, </a:t>
            </a:r>
            <a:r>
              <a:rPr lang="en-US" sz="2000" i="0" dirty="0" err="1">
                <a:solidFill>
                  <a:srgbClr val="002060"/>
                </a:solidFill>
              </a:rPr>
              <a:t>desta</a:t>
            </a:r>
            <a:r>
              <a:rPr lang="en-US" sz="2000" i="0" dirty="0">
                <a:solidFill>
                  <a:srgbClr val="002060"/>
                </a:solidFill>
              </a:rPr>
              <a:t> forma, </a:t>
            </a:r>
            <a:r>
              <a:rPr lang="en-US" sz="2000" i="0" dirty="0" err="1">
                <a:solidFill>
                  <a:srgbClr val="002060"/>
                </a:solidFill>
              </a:rPr>
              <a:t>gerou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simultâneamente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essas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duas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identidades</a:t>
            </a:r>
            <a:r>
              <a:rPr lang="en-US" sz="2000" i="0" dirty="0">
                <a:solidFill>
                  <a:srgbClr val="002060"/>
                </a:solidFill>
              </a:rPr>
              <a:t> para um </a:t>
            </a:r>
            <a:r>
              <a:rPr lang="en-US" sz="2000" b="1" i="0" dirty="0">
                <a:solidFill>
                  <a:srgbClr val="002060"/>
                </a:solidFill>
              </a:rPr>
              <a:t>ITEM DE INFORMAÇÃO </a:t>
            </a:r>
            <a:r>
              <a:rPr lang="en-US" sz="2000" b="1" i="0" dirty="0" err="1">
                <a:solidFill>
                  <a:srgbClr val="002060"/>
                </a:solidFill>
              </a:rPr>
              <a:t>único</a:t>
            </a:r>
            <a:r>
              <a:rPr lang="en-US" sz="2000" i="0" dirty="0">
                <a:solidFill>
                  <a:srgbClr val="002060"/>
                </a:solidFill>
              </a:rPr>
              <a:t>.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1994608"/>
            <a:ext cx="8712968" cy="3234592"/>
            <a:chOff x="179512" y="2420888"/>
            <a:chExt cx="8712968" cy="32345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283968" y="5104110"/>
              <a:ext cx="2029070" cy="540000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6701105" y="5085184"/>
              <a:ext cx="1831335" cy="540000"/>
            </a:xfrm>
            <a:prstGeom prst="wedgeRoundRectCallout">
              <a:avLst>
                <a:gd name="adj1" fmla="val 3346"/>
                <a:gd name="adj2" fmla="val -8957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331639" y="5115480"/>
              <a:ext cx="1907921" cy="540000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F5FD5A0E-336C-48A8-8DAE-9520E850ECE2}"/>
              </a:ext>
            </a:extLst>
          </p:cNvPr>
          <p:cNvSpPr/>
          <p:nvPr/>
        </p:nvSpPr>
        <p:spPr bwMode="auto">
          <a:xfrm>
            <a:off x="417995" y="5373216"/>
            <a:ext cx="8282959" cy="96375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D14F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convivência entre dois Sistemas de Identificação é possível porque, por construção, não existe a possibilidade que qualquer rótulo de um sistema possa ser idêntico a um rótulo do outro sistema. 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1432377" y="5426623"/>
            <a:ext cx="6279246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necessidade de cadastramento de prefixos, uma vez que eles já que são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794068" y="4641373"/>
            <a:ext cx="2193756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compacto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878981" y="4908798"/>
            <a:ext cx="7386038" cy="118449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geração de um par de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para um único ITEM DE INFORMAÇÃO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4105703"/>
            <a:ext cx="85062" cy="8506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980728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3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90565"/>
            <a:ext cx="7884368" cy="240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formada pelas seguintes entidades funcionais básicas: RESOLVEDOR(es), REPETIDORES e ARQUIVOS. O que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24542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2937094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967696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381928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33180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30" y="15772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</p:spTree>
    <p:extLst>
      <p:ext uri="{BB962C8B-B14F-4D97-AF65-F5344CB8AC3E}">
        <p14:creationId xmlns:p14="http://schemas.microsoft.com/office/powerpoint/2010/main" val="369682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874515" y="2132856"/>
            <a:ext cx="53949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4128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09952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29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20956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</a:t>
                      </a:r>
                      <a:r>
                        <a:rPr lang="pt-BR" sz="2000" i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1988840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F2B8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74676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indexação de URL por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no RESOLVEDOR.</a:t>
            </a:r>
          </a:p>
          <a:p>
            <a:pPr algn="just"/>
            <a:r>
              <a:rPr lang="pt-BR" sz="1800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68" y="163863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27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1976" y="2132856"/>
            <a:ext cx="45000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45A971F2-0FD0-4733-8B5B-B071A5FD4207}"/>
              </a:ext>
            </a:extLst>
          </p:cNvPr>
          <p:cNvSpPr/>
          <p:nvPr/>
        </p:nvSpPr>
        <p:spPr bwMode="auto">
          <a:xfrm>
            <a:off x="5700020" y="5215037"/>
            <a:ext cx="2904427" cy="1166291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 caso de inexistência do ITEM DE INFORMAÇÃO a resposta fornecida pelo ARQUIVO é vazia.</a:t>
            </a:r>
          </a:p>
        </p:txBody>
      </p:sp>
    </p:spTree>
    <p:extLst>
      <p:ext uri="{BB962C8B-B14F-4D97-AF65-F5344CB8AC3E}">
        <p14:creationId xmlns:p14="http://schemas.microsoft.com/office/powerpoint/2010/main" val="1635984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3894592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980728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7363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8304" y="2636912"/>
            <a:ext cx="2847392" cy="7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Anexo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C4C7E6-BFC9-406C-BCE6-D1C68400E26B}"/>
              </a:ext>
            </a:extLst>
          </p:cNvPr>
          <p:cNvSpPr txBox="1"/>
          <p:nvPr/>
        </p:nvSpPr>
        <p:spPr>
          <a:xfrm>
            <a:off x="2286000" y="35284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Caso da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resolução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IBI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longo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de 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ITEM DE INFORMAÇÃO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quando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 de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su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migração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entre ARQUIVOS</a:t>
            </a:r>
          </a:p>
        </p:txBody>
      </p:sp>
    </p:spTree>
    <p:extLst>
      <p:ext uri="{BB962C8B-B14F-4D97-AF65-F5344CB8AC3E}">
        <p14:creationId xmlns:p14="http://schemas.microsoft.com/office/powerpoint/2010/main" val="2572496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619672" y="2799719"/>
            <a:ext cx="583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283968" y="2016503"/>
            <a:ext cx="1320444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8000" y="785177"/>
            <a:ext cx="216000" cy="392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5605"/>
              <a:gd name="adj2" fmla="val 948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419326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BF06A536-23F8-458F-9529-00FD511693A2}"/>
              </a:ext>
            </a:extLst>
          </p:cNvPr>
          <p:cNvSpPr txBox="1"/>
          <p:nvPr/>
        </p:nvSpPr>
        <p:spPr>
          <a:xfrm>
            <a:off x="2159241" y="3575045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80112" y="3212976"/>
            <a:ext cx="1381462" cy="432000"/>
          </a:xfrm>
          <a:prstGeom prst="wedgeRoundRectCallout">
            <a:avLst>
              <a:gd name="adj1" fmla="val -62262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220000" y="1479605"/>
            <a:ext cx="216000" cy="306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499A894-CF41-4BC5-B348-94886E3757F4}"/>
              </a:ext>
            </a:extLst>
          </p:cNvPr>
          <p:cNvSpPr txBox="1"/>
          <p:nvPr/>
        </p:nvSpPr>
        <p:spPr>
          <a:xfrm>
            <a:off x="2159241" y="2186280"/>
            <a:ext cx="48255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71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2277447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6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16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6444208" y="4581703"/>
            <a:ext cx="2096641" cy="1080120"/>
          </a:xfrm>
          <a:prstGeom prst="wedgeRoundRectCallout">
            <a:avLst>
              <a:gd name="adj1" fmla="val -92815"/>
              <a:gd name="adj2" fmla="val 3198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O ARQUIVO retorna o URL do relatório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FF2FBE0-F7A1-42A5-9A1E-FA7275E3A8FD}"/>
              </a:ext>
            </a:extLst>
          </p:cNvPr>
          <p:cNvSpPr/>
          <p:nvPr/>
        </p:nvSpPr>
        <p:spPr bwMode="auto">
          <a:xfrm>
            <a:off x="6444208" y="2467463"/>
            <a:ext cx="1368152" cy="527994"/>
          </a:xfrm>
          <a:prstGeom prst="wedgeRoundRectCallout">
            <a:avLst>
              <a:gd name="adj1" fmla="val -77224"/>
              <a:gd name="adj2" fmla="val 5750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5400000">
            <a:off x="5868000" y="998960"/>
            <a:ext cx="216000" cy="43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658230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374CE567-BC80-43A2-835E-72657068AE8F}"/>
              </a:ext>
            </a:extLst>
          </p:cNvPr>
          <p:cNvSpPr/>
          <p:nvPr/>
        </p:nvSpPr>
        <p:spPr bwMode="auto">
          <a:xfrm>
            <a:off x="233518" y="3717032"/>
            <a:ext cx="5130570" cy="1293455"/>
          </a:xfrm>
          <a:prstGeom prst="wedgeRoundRectCallout">
            <a:avLst>
              <a:gd name="adj1" fmla="val 37112"/>
              <a:gd name="adj2" fmla="val -674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ITEM DE INFORMAÇÃO está no ARQUIVO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r>
              <a:rPr lang="pt-BR" i="0" dirty="0">
                <a:solidFill>
                  <a:srgbClr val="002060"/>
                </a:solidFill>
              </a:rPr>
              <a:t> e o prefixo do seu IBI foi gerado a partir de um ARQUIVO que tinha como Endereço </a:t>
            </a:r>
            <a:r>
              <a:rPr lang="pt-BR" dirty="0">
                <a:solidFill>
                  <a:srgbClr val="002060"/>
                </a:solidFill>
              </a:rPr>
              <a:t>Internet</a:t>
            </a:r>
            <a:r>
              <a:rPr lang="pt-BR" i="0" dirty="0">
                <a:solidFill>
                  <a:srgbClr val="002060"/>
                </a:solidFill>
              </a:rPr>
              <a:t>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mtc-m19.sid.inpe.br </a:t>
            </a:r>
          </a:p>
        </p:txBody>
      </p:sp>
    </p:spTree>
    <p:extLst>
      <p:ext uri="{BB962C8B-B14F-4D97-AF65-F5344CB8AC3E}">
        <p14:creationId xmlns:p14="http://schemas.microsoft.com/office/powerpoint/2010/main" val="3412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952592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8342"/>
            <a:ext cx="7884368" cy="458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a falta de navegação segura ocorre com certa frequência. Este é o caso, por exemplo de um endereço (apontamento) URL que, de forma imprevista, passa a não mais prover acesso ao ITEM DE INFORMAÇÃO que seria esperado. Serão também apresentados a seguir, os motivos que implicam neste acesso inesperado, assim como se poderia fazer para mitigar um imprevisto desta natureza, embora de forma paliativa. Uma solução </a:t>
            </a:r>
            <a:r>
              <a:rPr lang="pt-BR" sz="2000" b="1" i="0" dirty="0">
                <a:solidFill>
                  <a:srgbClr val="002060"/>
                </a:solidFill>
              </a:rPr>
              <a:t>definitiva </a:t>
            </a:r>
            <a:r>
              <a:rPr lang="pt-BR" sz="2000" i="0" dirty="0">
                <a:solidFill>
                  <a:srgbClr val="002060"/>
                </a:solidFill>
              </a:rPr>
              <a:t>consiste na geração e resolução de identificadores persistentes e globalmente únicos atribuídos aos ITENS DE INFORMAÇÃO. O que é apresentado e ilustrado logo em seguida ao exemplo de navegação não segura, acima comentado.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596336" y="3028328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119542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5489" y="1772815"/>
            <a:ext cx="769302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9650" y="3425431"/>
            <a:ext cx="1862070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3975432"/>
            <a:ext cx="2066074" cy="75327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072512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F4D7340B-8825-413F-B458-D80F028DFD79}"/>
              </a:ext>
            </a:extLst>
          </p:cNvPr>
          <p:cNvSpPr/>
          <p:nvPr/>
        </p:nvSpPr>
        <p:spPr bwMode="auto">
          <a:xfrm>
            <a:off x="7106784" y="5489437"/>
            <a:ext cx="1565310" cy="753279"/>
          </a:xfrm>
          <a:prstGeom prst="wedgeRoundRectCallout">
            <a:avLst>
              <a:gd name="adj1" fmla="val -74593"/>
              <a:gd name="adj2" fmla="val -4721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Imagem de 17 de abril de 2021</a:t>
            </a:r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CC7D3B5-2C4E-4C5D-8BAE-DF7D9093285F}"/>
              </a:ext>
            </a:extLst>
          </p:cNvPr>
          <p:cNvSpPr>
            <a:spLocks noChangeAspect="1"/>
          </p:cNvSpPr>
          <p:nvPr/>
        </p:nvSpPr>
        <p:spPr bwMode="auto">
          <a:xfrm>
            <a:off x="7760440" y="2152944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7425" y="2815091"/>
            <a:ext cx="76891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265663" y="5130231"/>
            <a:ext cx="4737685" cy="717130"/>
          </a:xfrm>
          <a:prstGeom prst="wedgeRoundRectCallout">
            <a:avLst>
              <a:gd name="adj1" fmla="val -55936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</a:t>
            </a:r>
            <a:r>
              <a:rPr lang="pt-BR" sz="2000" b="1" i="0" cap="all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460672" y="1761809"/>
            <a:ext cx="82226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Pelo fato do portal do MCTI ter passado por um processo de migração implementado pelo Governo Brasileiro, na ocasião, se fez necessário a implementação de </a:t>
            </a:r>
            <a:r>
              <a:rPr lang="pt-BR" sz="2000" b="1" i="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REDIRECIONAMENTO de URL</a:t>
            </a:r>
          </a:p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tal como ilustra o quadro seguinte... 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6873"/>
              </p:ext>
            </p:extLst>
          </p:nvPr>
        </p:nvGraphicFramePr>
        <p:xfrm>
          <a:off x="881590" y="3501008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4861609"/>
            <a:ext cx="794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Este Redirecionamento de URL entre o antigo e o novo  endereço do Portal implicou no acesso inesperado a um ITEM DE INFORMAÇÂO não desejado.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86912</TotalTime>
  <Words>4287</Words>
  <Application>Microsoft Office PowerPoint</Application>
  <PresentationFormat>Apresentação na tela (4:3)</PresentationFormat>
  <Paragraphs>614</Paragraphs>
  <Slides>41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50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2052</cp:revision>
  <dcterms:created xsi:type="dcterms:W3CDTF">2004-05-13T13:32:28Z</dcterms:created>
  <dcterms:modified xsi:type="dcterms:W3CDTF">2021-04-27T22:28:04Z</dcterms:modified>
</cp:coreProperties>
</file>