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549" r:id="rId3"/>
    <p:sldId id="597" r:id="rId4"/>
    <p:sldId id="271" r:id="rId5"/>
    <p:sldId id="641" r:id="rId6"/>
    <p:sldId id="619" r:id="rId7"/>
    <p:sldId id="636" r:id="rId8"/>
    <p:sldId id="637" r:id="rId9"/>
    <p:sldId id="620" r:id="rId10"/>
    <p:sldId id="622" r:id="rId11"/>
    <p:sldId id="639" r:id="rId12"/>
    <p:sldId id="586" r:id="rId13"/>
    <p:sldId id="623" r:id="rId14"/>
    <p:sldId id="624" r:id="rId15"/>
    <p:sldId id="625" r:id="rId16"/>
    <p:sldId id="591" r:id="rId17"/>
    <p:sldId id="305" r:id="rId18"/>
    <p:sldId id="635" r:id="rId19"/>
    <p:sldId id="642" r:id="rId20"/>
    <p:sldId id="589" r:id="rId21"/>
    <p:sldId id="640" r:id="rId22"/>
    <p:sldId id="603" r:id="rId23"/>
    <p:sldId id="587" r:id="rId24"/>
    <p:sldId id="631" r:id="rId25"/>
    <p:sldId id="617" r:id="rId26"/>
    <p:sldId id="626" r:id="rId27"/>
    <p:sldId id="628" r:id="rId28"/>
    <p:sldId id="638" r:id="rId29"/>
    <p:sldId id="629" r:id="rId30"/>
    <p:sldId id="599" r:id="rId31"/>
    <p:sldId id="630" r:id="rId32"/>
    <p:sldId id="627" r:id="rId33"/>
    <p:sldId id="592" r:id="rId34"/>
    <p:sldId id="634" r:id="rId35"/>
    <p:sldId id="613" r:id="rId36"/>
    <p:sldId id="633" r:id="rId37"/>
    <p:sldId id="546" r:id="rId38"/>
    <p:sldId id="644" r:id="rId39"/>
    <p:sldId id="643" r:id="rId40"/>
    <p:sldId id="645" r:id="rId41"/>
    <p:sldId id="646" r:id="rId42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F2B800"/>
    <a:srgbClr val="CCECFF"/>
    <a:srgbClr val="FFCCFF"/>
    <a:srgbClr val="CC00CC"/>
    <a:srgbClr val="FF99FF"/>
    <a:srgbClr val="0070C0"/>
    <a:srgbClr val="CCCCFF"/>
    <a:srgbClr val="CBE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724" autoAdjust="0"/>
  </p:normalViewPr>
  <p:slideViewPr>
    <p:cSldViewPr>
      <p:cViewPr varScale="1">
        <p:scale>
          <a:sx n="81" d="100"/>
          <a:sy n="81" d="100"/>
        </p:scale>
        <p:origin x="6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18/04/2021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804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76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8369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802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397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085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277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23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urlib.net/sid.inpe.br/sid.inpe.br/mtc-m19/2010/12.03.13.37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d-m09b.sid.inpe.br/test2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8JMKD3MGP7W/38N29FH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8JMKD3MGP7W/38N29F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8N29F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mtc-m16d.sid.inpe.br/col/sid.inpe.br/mtc-m19/2010/12.03.13.37/doc/publicacao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8N29F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urlib.net/sid.inpe.br/mtc-m19/2010/12.03.13.3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sid.inpe.br/mtc-m19@80/2009/08.21.17.02?servicesubject=urlRequest&amp;parsedibiurl.ibi=sid.inpe.br/mtc-m19/2010/12.03.13.37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/2010/12.03.13.37/doc/publicaca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tc-m16d.sid.inpe.br/sid.inpe.br/mtc-m19@80/2009/08.21.17.02?servicesubject=urlRequest&amp;parsedibiurl.ibi=sid.inpe.br/mtc-m19/2010/12.03.13.37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rgbClr val="002060"/>
                </a:solidFill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http://urlib.net/rep/QABCDSTQQW/44A469B</a:t>
            </a:r>
            <a:endParaRPr lang="en-US" sz="1800" i="0" u="sng" kern="0" dirty="0">
              <a:solidFill>
                <a:srgbClr val="002060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206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206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31672" y="548679"/>
            <a:ext cx="6480656" cy="1408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paliativa para consertar o URL desatualizado na página do IBICT 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663679" y="1945868"/>
            <a:ext cx="7816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também implementada pelo MCTI uma:</a:t>
            </a:r>
            <a:endParaRPr lang="pt-BR" sz="2400" i="0" dirty="0">
              <a:solidFill>
                <a:srgbClr val="00206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512831"/>
              </p:ext>
            </p:extLst>
          </p:nvPr>
        </p:nvGraphicFramePr>
        <p:xfrm>
          <a:off x="1378696" y="241759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863636" y="3244914"/>
            <a:ext cx="74167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A solução consiste em trocar, na página do IBICT, o URL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715544" y="3866852"/>
            <a:ext cx="7712913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5304110"/>
            <a:ext cx="782520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90400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b="1" i="0" dirty="0">
              <a:solidFill>
                <a:srgbClr val="002060"/>
              </a:solidFill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221876C7-BBB3-446B-8E86-9C5B37D90AB9}"/>
              </a:ext>
            </a:extLst>
          </p:cNvPr>
          <p:cNvSpPr>
            <a:spLocks noChangeAspect="1"/>
          </p:cNvSpPr>
          <p:nvPr/>
        </p:nvSpPr>
        <p:spPr bwMode="auto">
          <a:xfrm>
            <a:off x="7812360" y="4545224"/>
            <a:ext cx="972008" cy="972008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845744D5-A50B-40A0-AD4B-F57794B40893}"/>
              </a:ext>
            </a:extLst>
          </p:cNvPr>
          <p:cNvSpPr/>
          <p:nvPr/>
        </p:nvSpPr>
        <p:spPr bwMode="auto">
          <a:xfrm>
            <a:off x="5796136" y="4925957"/>
            <a:ext cx="2376264" cy="400110"/>
          </a:xfrm>
          <a:prstGeom prst="wedgeRoundRectCallout">
            <a:avLst>
              <a:gd name="adj1" fmla="val 69825"/>
              <a:gd name="adj2" fmla="val -691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Atualização de URL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DCC8D243-1F99-467E-B308-077817A68785}"/>
              </a:ext>
            </a:extLst>
          </p:cNvPr>
          <p:cNvSpPr/>
          <p:nvPr/>
        </p:nvSpPr>
        <p:spPr bwMode="auto">
          <a:xfrm>
            <a:off x="251520" y="3713934"/>
            <a:ext cx="2304256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desatualizado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287524" y="5129108"/>
            <a:ext cx="2088232" cy="400111"/>
          </a:xfrm>
          <a:prstGeom prst="wedgeRoundRectCallout">
            <a:avLst>
              <a:gd name="adj1" fmla="val 56744"/>
              <a:gd name="adj2" fmla="val 501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atualizado</a:t>
            </a: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395600" y="548680"/>
            <a:ext cx="8352801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da atualização do URL na Página do IBICT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659397" y="1556792"/>
            <a:ext cx="782520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1F8C0DDF-1FA6-41E3-9C81-EC478C3F2BAB}"/>
              </a:ext>
            </a:extLst>
          </p:cNvPr>
          <p:cNvSpPr/>
          <p:nvPr/>
        </p:nvSpPr>
        <p:spPr bwMode="auto">
          <a:xfrm>
            <a:off x="166509" y="2564904"/>
            <a:ext cx="2088232" cy="720080"/>
          </a:xfrm>
          <a:prstGeom prst="wedgeRoundRectCallout">
            <a:avLst>
              <a:gd name="adj1" fmla="val 39138"/>
              <a:gd name="adj2" fmla="val -10536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URL atualizado...</a:t>
            </a:r>
          </a:p>
        </p:txBody>
      </p:sp>
      <p:pic>
        <p:nvPicPr>
          <p:cNvPr id="5" name="Imagem 4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76FC8861-0159-4A5C-9244-951E3D09A6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50" y="2276872"/>
            <a:ext cx="4238982" cy="4431955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6D39777F-B69C-44EF-8474-B9C46506D2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48" y="1861241"/>
            <a:ext cx="114300" cy="114300"/>
          </a:xfrm>
          <a:prstGeom prst="rect">
            <a:avLst/>
          </a:prstGeom>
        </p:spPr>
      </p:pic>
      <p:sp>
        <p:nvSpPr>
          <p:cNvPr id="21" name="Arco 20">
            <a:extLst>
              <a:ext uri="{FF2B5EF4-FFF2-40B4-BE49-F238E27FC236}">
                <a16:creationId xmlns:a16="http://schemas.microsoft.com/office/drawing/2014/main" id="{35948F9F-FE7B-40B1-850A-F6A0703DF46A}"/>
              </a:ext>
            </a:extLst>
          </p:cNvPr>
          <p:cNvSpPr>
            <a:spLocks noChangeAspect="1"/>
          </p:cNvSpPr>
          <p:nvPr/>
        </p:nvSpPr>
        <p:spPr bwMode="auto">
          <a:xfrm>
            <a:off x="7652009" y="1981215"/>
            <a:ext cx="1168463" cy="1168463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Texto explicativo retangular com cantos arredondados 11">
            <a:extLst>
              <a:ext uri="{FF2B5EF4-FFF2-40B4-BE49-F238E27FC236}">
                <a16:creationId xmlns:a16="http://schemas.microsoft.com/office/drawing/2014/main" id="{393A141B-D09D-4D1F-9209-27BC23CB5BFF}"/>
              </a:ext>
            </a:extLst>
          </p:cNvPr>
          <p:cNvSpPr/>
          <p:nvPr/>
        </p:nvSpPr>
        <p:spPr bwMode="auto">
          <a:xfrm>
            <a:off x="6806149" y="4484234"/>
            <a:ext cx="2088232" cy="720000"/>
          </a:xfrm>
          <a:prstGeom prst="wedgeRoundRectCallout">
            <a:avLst>
              <a:gd name="adj1" fmla="val -65593"/>
              <a:gd name="adj2" fmla="val -4776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à notícia esperada</a:t>
            </a:r>
          </a:p>
        </p:txBody>
      </p:sp>
    </p:spTree>
    <p:extLst>
      <p:ext uri="{BB962C8B-B14F-4D97-AF65-F5344CB8AC3E}">
        <p14:creationId xmlns:p14="http://schemas.microsoft.com/office/powerpoint/2010/main" val="274966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3030051"/>
            <a:ext cx="806489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206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663300"/>
                </a:solidFill>
              </a:rPr>
              <a:t>Findability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A</a:t>
            </a:r>
            <a:r>
              <a:rPr lang="en-US" sz="2400" dirty="0">
                <a:solidFill>
                  <a:srgbClr val="002060"/>
                </a:solidFill>
              </a:rPr>
              <a:t>ccessibility, </a:t>
            </a:r>
            <a:r>
              <a:rPr lang="en-US" sz="2400" b="1" dirty="0">
                <a:solidFill>
                  <a:srgbClr val="002060"/>
                </a:solidFill>
              </a:rPr>
              <a:t>I</a:t>
            </a:r>
            <a:r>
              <a:rPr lang="en-US" sz="2400" dirty="0">
                <a:solidFill>
                  <a:srgbClr val="002060"/>
                </a:solidFill>
              </a:rPr>
              <a:t>nteroperability, and </a:t>
            </a:r>
            <a:r>
              <a:rPr lang="en-US" sz="2400" b="1" dirty="0">
                <a:solidFill>
                  <a:srgbClr val="002060"/>
                </a:solidFill>
              </a:rPr>
              <a:t>R</a:t>
            </a:r>
            <a:r>
              <a:rPr lang="en-US" sz="2400" dirty="0">
                <a:solidFill>
                  <a:srgbClr val="002060"/>
                </a:solidFill>
              </a:rPr>
              <a:t>euse</a:t>
            </a:r>
            <a:endParaRPr lang="en-US" sz="2400" i="0" dirty="0">
              <a:solidFill>
                <a:srgbClr val="00206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663300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Acessibilidade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Interoperabilidade</a:t>
            </a:r>
            <a:r>
              <a:rPr lang="en-US" sz="2000" i="0" dirty="0">
                <a:solidFill>
                  <a:srgbClr val="002060"/>
                </a:solidFill>
              </a:rPr>
              <a:t>, </a:t>
            </a:r>
            <a:r>
              <a:rPr lang="en-US" sz="2000" i="0" dirty="0" err="1">
                <a:solidFill>
                  <a:srgbClr val="002060"/>
                </a:solidFill>
              </a:rPr>
              <a:t>Reutilizabilidade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1486785" y="548680"/>
            <a:ext cx="6170430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2021939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156184" y="5190291"/>
            <a:ext cx="6831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663300"/>
                </a:solidFill>
              </a:rPr>
              <a:t>F1. </a:t>
            </a:r>
            <a:r>
              <a:rPr lang="en-US" sz="2400" b="1" i="0" dirty="0" err="1">
                <a:solidFill>
                  <a:srgbClr val="663300"/>
                </a:solidFill>
              </a:rPr>
              <a:t>Aos</a:t>
            </a:r>
            <a:r>
              <a:rPr lang="en-US" sz="2400" b="1" i="0" dirty="0">
                <a:solidFill>
                  <a:srgbClr val="663300"/>
                </a:solidFill>
              </a:rPr>
              <a:t> dados </a:t>
            </a:r>
            <a:r>
              <a:rPr lang="en-US" sz="2400" b="1" i="0" dirty="0" err="1">
                <a:solidFill>
                  <a:srgbClr val="663300"/>
                </a:solidFill>
              </a:rPr>
              <a:t>são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atribuidos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identificadores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persistentes</a:t>
            </a:r>
            <a:r>
              <a:rPr lang="en-US" sz="2400" b="1" i="0" dirty="0">
                <a:solidFill>
                  <a:srgbClr val="663300"/>
                </a:solidFill>
              </a:rPr>
              <a:t> e </a:t>
            </a:r>
            <a:r>
              <a:rPr lang="en-US" sz="2400" b="1" i="0" dirty="0" err="1">
                <a:solidFill>
                  <a:srgbClr val="663300"/>
                </a:solidFill>
              </a:rPr>
              <a:t>globalmente</a:t>
            </a:r>
            <a:r>
              <a:rPr lang="en-US" sz="2400" b="1" i="0" dirty="0">
                <a:solidFill>
                  <a:srgbClr val="663300"/>
                </a:solidFill>
              </a:rPr>
              <a:t> </a:t>
            </a:r>
            <a:r>
              <a:rPr lang="en-US" sz="2400" b="1" i="0" dirty="0" err="1">
                <a:solidFill>
                  <a:srgbClr val="663300"/>
                </a:solidFill>
              </a:rPr>
              <a:t>únicos</a:t>
            </a:r>
            <a:endParaRPr lang="en-US" sz="2400" b="1" i="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14401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genérica para evitar imprevista desatualização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2060"/>
                </a:solidFill>
              </a:rPr>
              <a:t>A Rede IBI implementa esta solução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5D60EA-3DD2-44BB-97AE-BF9C1F9E05C6}"/>
              </a:ext>
            </a:extLst>
          </p:cNvPr>
          <p:cNvSpPr txBox="1"/>
          <p:nvPr/>
        </p:nvSpPr>
        <p:spPr>
          <a:xfrm>
            <a:off x="538533" y="2478375"/>
            <a:ext cx="8066935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Prover os </a:t>
            </a:r>
            <a:r>
              <a:rPr lang="pt-BR" sz="2000" b="1" i="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2060"/>
                </a:solidFill>
              </a:rPr>
              <a:t> de Sistemas de:</a:t>
            </a:r>
          </a:p>
          <a:p>
            <a:pPr marL="457200" indent="-457200" algn="l">
              <a:buAutoNum type="arabicPeriod"/>
            </a:pPr>
            <a:endParaRPr lang="pt-BR" sz="800" i="0" dirty="0">
              <a:solidFill>
                <a:srgbClr val="002060"/>
              </a:solidFill>
            </a:endParaRP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2060"/>
                </a:solidFill>
              </a:rPr>
              <a:t>Indexação</a:t>
            </a:r>
            <a:r>
              <a:rPr lang="pt-BR" sz="2000" i="0" dirty="0">
                <a:solidFill>
                  <a:srgbClr val="00206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206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2060"/>
                </a:solidFill>
              </a:rPr>
              <a:t>Recorrer a um </a:t>
            </a:r>
            <a:r>
              <a:rPr lang="pt-BR" sz="2000" b="1" i="0" u="sng" dirty="0">
                <a:solidFill>
                  <a:srgbClr val="002060"/>
                </a:solidFill>
              </a:rPr>
              <a:t>RESOLVEDOR</a:t>
            </a:r>
            <a:r>
              <a:rPr lang="pt-BR" sz="2000" i="0" dirty="0">
                <a:solidFill>
                  <a:srgbClr val="00206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2060"/>
                </a:solidFill>
              </a:rPr>
              <a:t>URLs</a:t>
            </a:r>
            <a:r>
              <a:rPr lang="pt-BR" sz="2000" i="0" dirty="0">
                <a:solidFill>
                  <a:srgbClr val="002060"/>
                </a:solidFill>
              </a:rPr>
              <a:t> dos </a:t>
            </a:r>
            <a:r>
              <a:rPr lang="pt-BR" sz="2000" b="1" i="0" dirty="0">
                <a:solidFill>
                  <a:srgbClr val="002060"/>
                </a:solidFill>
              </a:rPr>
              <a:t>ITENS DE INFORMAÇÃO</a:t>
            </a:r>
            <a:r>
              <a:rPr lang="pt-BR" sz="2000" i="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14497" y="548680"/>
            <a:ext cx="8715007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1A83AFE3-CE81-4FDE-8319-F3A3FC93D52D}"/>
              </a:ext>
            </a:extLst>
          </p:cNvPr>
          <p:cNvGrpSpPr/>
          <p:nvPr/>
        </p:nvGrpSpPr>
        <p:grpSpPr>
          <a:xfrm>
            <a:off x="830594" y="2420888"/>
            <a:ext cx="7482812" cy="3672408"/>
            <a:chOff x="830594" y="2204864"/>
            <a:chExt cx="7482812" cy="3672408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044174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334411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623348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315705" y="5123993"/>
              <a:ext cx="2172762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b="1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65597" y="5105066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0080"/>
                  </a:solidFill>
                </a:rPr>
                <a:t>Conjunto de RÓTULOS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455405" y="3338425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103381" y="4058505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322965" y="3287903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83956" y="4058505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500874" y="2204864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05235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845386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635045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67701" y="3281660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95693" y="4073894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6021127" y="5092005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b="1" dirty="0">
                  <a:solidFill>
                    <a:srgbClr val="002060"/>
                  </a:solidFill>
                </a:rPr>
                <a:t>Conjunto de </a:t>
              </a:r>
              <a:r>
                <a:rPr lang="pt-BR" b="1" dirty="0" err="1">
                  <a:solidFill>
                    <a:srgbClr val="002060"/>
                  </a:solidFill>
                </a:rPr>
                <a:t>URLs</a:t>
              </a:r>
              <a:endParaRPr lang="pt-BR" sz="1800" b="1" i="0" dirty="0">
                <a:solidFill>
                  <a:srgbClr val="00206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705811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49507" y="2205965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8EDBE339-40DF-4BA8-A974-32CA3F1B4AA5}"/>
              </a:ext>
            </a:extLst>
          </p:cNvPr>
          <p:cNvSpPr txBox="1"/>
          <p:nvPr/>
        </p:nvSpPr>
        <p:spPr>
          <a:xfrm>
            <a:off x="1993064" y="1700808"/>
            <a:ext cx="5157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Os dois sistemas são encadeados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628800"/>
            <a:ext cx="7454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O sistema de resolução de identificador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264196" y="4865855"/>
            <a:ext cx="6615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item_de_informação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97445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1763688" y="2539888"/>
            <a:ext cx="1872208" cy="427614"/>
          </a:xfrm>
          <a:prstGeom prst="wedgeRoundRectCallout">
            <a:avLst>
              <a:gd name="adj1" fmla="val 61095"/>
              <a:gd name="adj2" fmla="val 5436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persistente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52360" y="4285035"/>
            <a:ext cx="3751639" cy="461665"/>
          </a:xfrm>
          <a:prstGeom prst="wedgeRoundRectCallout">
            <a:avLst>
              <a:gd name="adj1" fmla="val 55355"/>
              <a:gd name="adj2" fmla="val 5490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b="1" i="0" dirty="0">
                <a:solidFill>
                  <a:srgbClr val="000080"/>
                </a:solidFill>
              </a:rPr>
              <a:t>URL variável mas sempre atualizado</a:t>
            </a:r>
            <a:endParaRPr lang="pt-BR" sz="1800" b="1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4001759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815569"/>
              </p:ext>
            </p:extLst>
          </p:nvPr>
        </p:nvGraphicFramePr>
        <p:xfrm>
          <a:off x="6228184" y="3641719"/>
          <a:ext cx="18002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158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>
            <a:spLocks/>
          </p:cNvSpPr>
          <p:nvPr/>
        </p:nvSpPr>
        <p:spPr bwMode="auto">
          <a:xfrm>
            <a:off x="5807067" y="3600092"/>
            <a:ext cx="631439" cy="612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5040000" y="4212308"/>
            <a:ext cx="3514428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38100">
            <a:solidFill>
              <a:schemeClr val="tx1"/>
            </a:solidFill>
            <a:miter lim="800000"/>
            <a:headEnd type="oval" w="med" len="med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824000" y="2569854"/>
            <a:ext cx="343924" cy="554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2520020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4CDC70EC-581F-4111-B0E8-7F2750FB0025}"/>
              </a:ext>
            </a:extLst>
          </p:cNvPr>
          <p:cNvSpPr/>
          <p:nvPr/>
        </p:nvSpPr>
        <p:spPr bwMode="auto">
          <a:xfrm>
            <a:off x="352361" y="3640462"/>
            <a:ext cx="3496160" cy="427614"/>
          </a:xfrm>
          <a:prstGeom prst="wedgeRoundRectCallout">
            <a:avLst>
              <a:gd name="adj1" fmla="val 61148"/>
              <a:gd name="adj2" fmla="val 559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8" name="Texto explicativo retangular com cantos arredondados 11">
            <a:extLst>
              <a:ext uri="{FF2B5EF4-FFF2-40B4-BE49-F238E27FC236}">
                <a16:creationId xmlns:a16="http://schemas.microsoft.com/office/drawing/2014/main" id="{330906B9-943E-483D-B727-695B4F8C42AA}"/>
              </a:ext>
            </a:extLst>
          </p:cNvPr>
          <p:cNvSpPr/>
          <p:nvPr/>
        </p:nvSpPr>
        <p:spPr bwMode="auto">
          <a:xfrm>
            <a:off x="5462336" y="2541149"/>
            <a:ext cx="2791328" cy="427614"/>
          </a:xfrm>
          <a:prstGeom prst="wedgeRoundRectCallout">
            <a:avLst>
              <a:gd name="adj1" fmla="val -56715"/>
              <a:gd name="adj2" fmla="val 49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identificador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C3DCB197-63A7-430C-AF4A-02044933C745}"/>
              </a:ext>
            </a:extLst>
          </p:cNvPr>
          <p:cNvSpPr/>
          <p:nvPr/>
        </p:nvSpPr>
        <p:spPr bwMode="auto">
          <a:xfrm>
            <a:off x="934557" y="5521666"/>
            <a:ext cx="2331768" cy="715646"/>
          </a:xfrm>
          <a:prstGeom prst="wedgeRoundRectCallout">
            <a:avLst>
              <a:gd name="adj1" fmla="val 57434"/>
              <a:gd name="adj2" fmla="val -4989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do ITEM DE INFORMAÇÃO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908720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2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Geração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09502-C307-40E4-BEEA-4FE67084C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18556"/>
            <a:ext cx="7884368" cy="434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1800" i="0" dirty="0">
                <a:solidFill>
                  <a:srgbClr val="002060"/>
                </a:solidFill>
              </a:rPr>
              <a:t>Como no caso do </a:t>
            </a:r>
            <a:r>
              <a:rPr lang="pt-BR" sz="1800" i="0" dirty="0" err="1">
                <a:solidFill>
                  <a:srgbClr val="002060"/>
                </a:solidFill>
              </a:rPr>
              <a:t>Handle</a:t>
            </a:r>
            <a:r>
              <a:rPr lang="pt-BR" sz="1800" i="0" dirty="0">
                <a:solidFill>
                  <a:srgbClr val="002060"/>
                </a:solidFill>
              </a:rPr>
              <a:t>, 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são compostos de um prefixo e de um sufixo. Na </a:t>
            </a:r>
            <a:r>
              <a:rPr lang="pt-BR" sz="1800" b="1" i="0" dirty="0">
                <a:solidFill>
                  <a:srgbClr val="002060"/>
                </a:solidFill>
              </a:rPr>
              <a:t>REDE IBI </a:t>
            </a:r>
            <a:r>
              <a:rPr lang="pt-BR" sz="1800" i="0" dirty="0">
                <a:solidFill>
                  <a:srgbClr val="002060"/>
                </a:solidFill>
              </a:rPr>
              <a:t>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são criados de forma </a:t>
            </a:r>
            <a:r>
              <a:rPr lang="pt-BR" sz="1800" b="1" i="0" dirty="0">
                <a:solidFill>
                  <a:srgbClr val="002060"/>
                </a:solidFill>
              </a:rPr>
              <a:t>simples</a:t>
            </a:r>
            <a:r>
              <a:rPr lang="pt-BR" sz="1800" i="0" dirty="0">
                <a:solidFill>
                  <a:srgbClr val="002060"/>
                </a:solidFill>
              </a:rPr>
              <a:t> pelos </a:t>
            </a:r>
            <a:r>
              <a:rPr lang="pt-BR" sz="1800" b="1" i="0" dirty="0">
                <a:solidFill>
                  <a:srgbClr val="002060"/>
                </a:solidFill>
              </a:rPr>
              <a:t>ARQUIVOS</a:t>
            </a:r>
            <a:r>
              <a:rPr lang="pt-BR" sz="1800" i="0" dirty="0">
                <a:solidFill>
                  <a:srgbClr val="002060"/>
                </a:solidFill>
              </a:rPr>
              <a:t>. O prefixo é herdado do </a:t>
            </a:r>
            <a:r>
              <a:rPr lang="pt-BR" sz="1800" b="1" i="0" dirty="0">
                <a:solidFill>
                  <a:srgbClr val="002060"/>
                </a:solidFill>
              </a:rPr>
              <a:t>ENDEREÇO INTERNET </a:t>
            </a:r>
            <a:r>
              <a:rPr lang="pt-BR" sz="1800" i="0" dirty="0">
                <a:solidFill>
                  <a:srgbClr val="002060"/>
                </a:solidFill>
              </a:rPr>
              <a:t>do ARQUIVO gerador e o sufixo passa a ser a </a:t>
            </a:r>
            <a:r>
              <a:rPr lang="pt-BR" sz="1800" b="1" i="0" dirty="0">
                <a:solidFill>
                  <a:srgbClr val="002060"/>
                </a:solidFill>
              </a:rPr>
              <a:t>DATA E HORA</a:t>
            </a:r>
            <a:r>
              <a:rPr lang="pt-BR" sz="1800" i="0" dirty="0">
                <a:solidFill>
                  <a:srgbClr val="002060"/>
                </a:solidFill>
              </a:rPr>
              <a:t> em que o IBI é gerado pelo seu ARQUIVO. Na síntese dos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, além do aspectos semânticos descritos acima, devem ser definidos os aspectos sintáticos. A este respeito, são definidos dois tipos de IBI: o </a:t>
            </a:r>
            <a:r>
              <a:rPr lang="pt-BR" sz="1800" b="1" i="0" dirty="0">
                <a:solidFill>
                  <a:srgbClr val="002060"/>
                </a:solidFill>
              </a:rPr>
              <a:t>IBI DE RÓTULO LONGO </a:t>
            </a:r>
            <a:r>
              <a:rPr lang="pt-BR" sz="1800" i="0" dirty="0">
                <a:solidFill>
                  <a:srgbClr val="002060"/>
                </a:solidFill>
              </a:rPr>
              <a:t>e o </a:t>
            </a:r>
            <a:r>
              <a:rPr lang="pt-BR" sz="1800" b="1" i="0" dirty="0">
                <a:solidFill>
                  <a:srgbClr val="002060"/>
                </a:solidFill>
              </a:rPr>
              <a:t>IBI DE RÓTULO COMPACTADO</a:t>
            </a:r>
            <a:r>
              <a:rPr lang="pt-BR" sz="1800" i="0" dirty="0">
                <a:solidFill>
                  <a:srgbClr val="002060"/>
                </a:solidFill>
              </a:rPr>
              <a:t>. Portanto, </a:t>
            </a:r>
            <a:r>
              <a:rPr lang="pt-BR" sz="1800" b="1" i="0" dirty="0">
                <a:solidFill>
                  <a:srgbClr val="002060"/>
                </a:solidFill>
              </a:rPr>
              <a:t>a razão de se considerar o uso do segundo tipo de IBI</a:t>
            </a:r>
            <a:r>
              <a:rPr lang="pt-BR" sz="1800" i="0" dirty="0">
                <a:solidFill>
                  <a:srgbClr val="002060"/>
                </a:solidFill>
              </a:rPr>
              <a:t>, em princípio, se deve ao fato de que ele proporciona um rótulo com </a:t>
            </a:r>
            <a:r>
              <a:rPr lang="pt-BR" sz="1800" b="1" i="0" dirty="0">
                <a:solidFill>
                  <a:srgbClr val="002060"/>
                </a:solidFill>
              </a:rPr>
              <a:t>comprimento</a:t>
            </a:r>
            <a:r>
              <a:rPr lang="pt-BR" sz="1800" i="0" dirty="0">
                <a:solidFill>
                  <a:srgbClr val="002060"/>
                </a:solidFill>
              </a:rPr>
              <a:t>, em geral, sensivelmente</a:t>
            </a:r>
            <a:r>
              <a:rPr lang="pt-BR" sz="1800" b="1" i="0" dirty="0">
                <a:solidFill>
                  <a:srgbClr val="002060"/>
                </a:solidFill>
              </a:rPr>
              <a:t> menor </a:t>
            </a:r>
            <a:r>
              <a:rPr lang="pt-BR" sz="1800" i="0" dirty="0">
                <a:solidFill>
                  <a:srgbClr val="002060"/>
                </a:solidFill>
              </a:rPr>
              <a:t>do que o comprimento do rótulo do primeiro tipo de IBI. Logo a seguir são apresentados princípios que explicam e exemplos que ilustram a geração de cada um dos dois tipos de rótulos de IBI e a correlação existente entre eles.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61604" y="1844824"/>
            <a:ext cx="8042844" cy="132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 algn="l">
              <a:spcBef>
                <a:spcPts val="0"/>
              </a:spcBef>
            </a:pPr>
            <a:endParaRPr lang="en-US" sz="100" i="0" dirty="0">
              <a:solidFill>
                <a:srgbClr val="000080"/>
              </a:solidFill>
            </a:endParaRPr>
          </a:p>
          <a:p>
            <a:pPr marL="0" lvl="1" algn="just"/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i="0" dirty="0" err="1">
                <a:solidFill>
                  <a:srgbClr val="002060"/>
                </a:solidFill>
              </a:rPr>
              <a:t>identificador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>
                <a:solidFill>
                  <a:srgbClr val="002060"/>
                </a:solidFill>
              </a:rPr>
              <a:t>IBI</a:t>
            </a:r>
            <a:r>
              <a:rPr lang="en-US" sz="2000" i="0" dirty="0">
                <a:solidFill>
                  <a:srgbClr val="002060"/>
                </a:solidFill>
              </a:rPr>
              <a:t> de um ITEM DE INFORMAÇÃO </a:t>
            </a:r>
            <a:r>
              <a:rPr lang="en-US" sz="2000" b="1" dirty="0">
                <a:solidFill>
                  <a:srgbClr val="002060"/>
                </a:solidFill>
              </a:rPr>
              <a:t>I</a:t>
            </a:r>
            <a:r>
              <a:rPr lang="en-US" sz="2000" i="0" dirty="0">
                <a:solidFill>
                  <a:srgbClr val="002060"/>
                </a:solidFill>
              </a:rPr>
              <a:t> é o </a:t>
            </a:r>
            <a:r>
              <a:rPr lang="en-US" sz="2000" i="0" dirty="0" err="1">
                <a:solidFill>
                  <a:srgbClr val="002060"/>
                </a:solidFill>
              </a:rPr>
              <a:t>rótulo</a:t>
            </a:r>
            <a:r>
              <a:rPr lang="en-US" sz="2000" b="1" i="1" dirty="0">
                <a:solidFill>
                  <a:srgbClr val="C00000"/>
                </a:solidFill>
              </a:rPr>
              <a:t> E </a:t>
            </a:r>
            <a:r>
              <a:rPr lang="en-US" sz="2000" b="1" dirty="0">
                <a:solidFill>
                  <a:srgbClr val="002060"/>
                </a:solidFill>
              </a:rPr>
              <a:t>/ </a:t>
            </a:r>
            <a:r>
              <a:rPr lang="en-US" sz="2000" b="1" i="1" dirty="0">
                <a:solidFill>
                  <a:srgbClr val="00B050"/>
                </a:solidFill>
              </a:rPr>
              <a:t>T</a:t>
            </a:r>
            <a:r>
              <a:rPr lang="en-US" sz="2000" i="0" dirty="0">
                <a:solidFill>
                  <a:srgbClr val="00008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onde</a:t>
            </a:r>
            <a:r>
              <a:rPr lang="en-US" sz="2000" dirty="0">
                <a:solidFill>
                  <a:srgbClr val="000080"/>
                </a:solidFill>
              </a:rPr>
              <a:t> </a:t>
            </a:r>
            <a:r>
              <a:rPr lang="en-US" sz="2000" b="1" i="1" dirty="0">
                <a:solidFill>
                  <a:srgbClr val="C00000"/>
                </a:solidFill>
              </a:rPr>
              <a:t>E</a:t>
            </a:r>
            <a:r>
              <a:rPr lang="en-US" sz="2000" i="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i="0" dirty="0">
                <a:solidFill>
                  <a:srgbClr val="002060"/>
                </a:solidFill>
              </a:rPr>
              <a:t>o </a:t>
            </a:r>
            <a:r>
              <a:rPr lang="en-US" sz="2000" b="1" i="0" dirty="0">
                <a:solidFill>
                  <a:srgbClr val="C00000"/>
                </a:solidFill>
              </a:rPr>
              <a:t>Prefix</a:t>
            </a:r>
            <a:r>
              <a:rPr lang="en-US" sz="2000" i="0" dirty="0">
                <a:solidFill>
                  <a:srgbClr val="002060"/>
                </a:solidFill>
              </a:rPr>
              <a:t>, é o </a:t>
            </a:r>
            <a:r>
              <a:rPr lang="en-US" sz="2000" b="1" i="0" dirty="0" err="1">
                <a:solidFill>
                  <a:srgbClr val="002060"/>
                </a:solidFill>
              </a:rPr>
              <a:t>endereço</a:t>
            </a:r>
            <a:r>
              <a:rPr lang="en-US" sz="2000" b="1" i="0" dirty="0">
                <a:solidFill>
                  <a:srgbClr val="000080"/>
                </a:solidFill>
              </a:rPr>
              <a:t> Internet </a:t>
            </a:r>
            <a:r>
              <a:rPr lang="en-US" sz="2000" i="0" dirty="0">
                <a:solidFill>
                  <a:srgbClr val="000080"/>
                </a:solidFill>
              </a:rPr>
              <a:t>do ARQUIVO </a:t>
            </a:r>
            <a:r>
              <a:rPr lang="en-US" sz="2000" b="1" i="0" dirty="0" err="1">
                <a:solidFill>
                  <a:srgbClr val="000080"/>
                </a:solidFill>
              </a:rPr>
              <a:t>na</a:t>
            </a:r>
            <a:r>
              <a:rPr lang="en-US" sz="2000" b="1" i="0" dirty="0">
                <a:solidFill>
                  <a:srgbClr val="000080"/>
                </a:solidFill>
              </a:rPr>
              <a:t> data e hora do </a:t>
            </a:r>
            <a:r>
              <a:rPr lang="en-US" sz="2000" b="1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en-US" sz="2000" i="0" dirty="0">
                <a:solidFill>
                  <a:srgbClr val="000080"/>
                </a:solidFill>
              </a:rPr>
              <a:t>, e </a:t>
            </a:r>
            <a:r>
              <a:rPr lang="en-US" sz="2000" i="0" dirty="0" err="1">
                <a:solidFill>
                  <a:srgbClr val="000080"/>
                </a:solidFill>
              </a:rPr>
              <a:t>onde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b="1" i="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Sufixo</a:t>
            </a:r>
            <a:r>
              <a:rPr lang="en-US" sz="2000" i="0" dirty="0">
                <a:solidFill>
                  <a:srgbClr val="00B050"/>
                </a:solidFill>
              </a:rPr>
              <a:t>,</a:t>
            </a:r>
            <a:r>
              <a:rPr lang="en-US" sz="2000" i="0" dirty="0">
                <a:solidFill>
                  <a:srgbClr val="000080"/>
                </a:solidFill>
              </a:rPr>
              <a:t> </a:t>
            </a:r>
            <a:r>
              <a:rPr lang="en-US" sz="2000" i="0" dirty="0" err="1">
                <a:solidFill>
                  <a:srgbClr val="000080"/>
                </a:solidFill>
              </a:rPr>
              <a:t>representa</a:t>
            </a:r>
            <a:r>
              <a:rPr lang="en-US" sz="2000" i="0" dirty="0">
                <a:solidFill>
                  <a:srgbClr val="000080"/>
                </a:solidFill>
              </a:rPr>
              <a:t> o </a:t>
            </a:r>
            <a:r>
              <a:rPr lang="en-US" sz="2000" i="0" dirty="0" err="1">
                <a:solidFill>
                  <a:srgbClr val="000080"/>
                </a:solidFill>
              </a:rPr>
              <a:t>instante</a:t>
            </a:r>
            <a:r>
              <a:rPr lang="en-US" sz="2000" i="0" dirty="0">
                <a:solidFill>
                  <a:srgbClr val="000080"/>
                </a:solidFill>
              </a:rPr>
              <a:t> de </a:t>
            </a:r>
            <a:r>
              <a:rPr lang="en-US" sz="2000" i="0" dirty="0" err="1">
                <a:solidFill>
                  <a:srgbClr val="000080"/>
                </a:solidFill>
              </a:rPr>
              <a:t>ocorrência</a:t>
            </a:r>
            <a:r>
              <a:rPr lang="en-US" sz="2000" i="0" dirty="0">
                <a:solidFill>
                  <a:srgbClr val="000080"/>
                </a:solidFill>
              </a:rPr>
              <a:t> do </a:t>
            </a:r>
            <a:r>
              <a:rPr lang="en-US" sz="2000" i="0" dirty="0" err="1">
                <a:solidFill>
                  <a:srgbClr val="000080"/>
                </a:solidFill>
              </a:rPr>
              <a:t>armazenamento</a:t>
            </a:r>
            <a:r>
              <a:rPr lang="en-US" sz="2000" i="0" dirty="0">
                <a:solidFill>
                  <a:srgbClr val="000080"/>
                </a:solidFill>
              </a:rPr>
              <a:t> no ARQUIVO.</a:t>
            </a:r>
          </a:p>
          <a:p>
            <a:pPr marL="0" lvl="1" algn="just"/>
            <a:endParaRPr lang="en-US" sz="200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  <a:p>
            <a:pPr marL="0" lvl="1" algn="l">
              <a:spcBef>
                <a:spcPts val="0"/>
              </a:spcBef>
            </a:pPr>
            <a:endParaRPr lang="en-US" sz="2000" i="0" dirty="0">
              <a:solidFill>
                <a:srgbClr val="000080"/>
              </a:solidFill>
            </a:endParaRPr>
          </a:p>
        </p:txBody>
      </p:sp>
      <p:grpSp>
        <p:nvGrpSpPr>
          <p:cNvPr id="19" name="Agrupar 18"/>
          <p:cNvGrpSpPr>
            <a:grpSpLocks noChangeAspect="1"/>
          </p:cNvGrpSpPr>
          <p:nvPr/>
        </p:nvGrpSpPr>
        <p:grpSpPr>
          <a:xfrm>
            <a:off x="5177339" y="3936538"/>
            <a:ext cx="2418997" cy="1860767"/>
            <a:chOff x="3650908" y="3284984"/>
            <a:chExt cx="2808000" cy="2160000"/>
          </a:xfrm>
        </p:grpSpPr>
        <p:grpSp>
          <p:nvGrpSpPr>
            <p:cNvPr id="22" name="Agrupar 21"/>
            <p:cNvGrpSpPr/>
            <p:nvPr/>
          </p:nvGrpSpPr>
          <p:grpSpPr>
            <a:xfrm>
              <a:off x="3650908" y="3284984"/>
              <a:ext cx="2808000" cy="2160000"/>
              <a:chOff x="3330000" y="3141208"/>
              <a:chExt cx="2484000" cy="2160000"/>
            </a:xfrm>
          </p:grpSpPr>
          <p:cxnSp>
            <p:nvCxnSpPr>
              <p:cNvPr id="24" name="Conector de Seta Reta 23"/>
              <p:cNvCxnSpPr>
                <a:cxnSpLocks/>
              </p:cNvCxnSpPr>
              <p:nvPr/>
            </p:nvCxnSpPr>
            <p:spPr bwMode="auto">
              <a:xfrm>
                <a:off x="3330000" y="5301208"/>
                <a:ext cx="2484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25" name="Conector de Seta Reta 24"/>
              <p:cNvCxnSpPr>
                <a:cxnSpLocks/>
              </p:cNvCxnSpPr>
              <p:nvPr/>
            </p:nvCxnSpPr>
            <p:spPr bwMode="auto">
              <a:xfrm rot="16200000">
                <a:off x="2267864" y="4221208"/>
                <a:ext cx="2160000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</p:grpSp>
        <p:sp>
          <p:nvSpPr>
            <p:cNvPr id="23" name="Elipse 22"/>
            <p:cNvSpPr>
              <a:spLocks noChangeAspect="1"/>
            </p:cNvSpPr>
            <p:nvPr/>
          </p:nvSpPr>
          <p:spPr bwMode="auto">
            <a:xfrm>
              <a:off x="4652015" y="4482174"/>
              <a:ext cx="108000" cy="108000"/>
            </a:xfrm>
            <a:prstGeom prst="ellips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" name="Agrupar 3"/>
          <p:cNvGrpSpPr/>
          <p:nvPr/>
        </p:nvGrpSpPr>
        <p:grpSpPr>
          <a:xfrm>
            <a:off x="2198839" y="3992237"/>
            <a:ext cx="1365049" cy="1816509"/>
            <a:chOff x="1835696" y="3429000"/>
            <a:chExt cx="1584176" cy="2232248"/>
          </a:xfrm>
        </p:grpSpPr>
        <p:sp>
          <p:nvSpPr>
            <p:cNvPr id="2" name="Elipse 1"/>
            <p:cNvSpPr/>
            <p:nvPr/>
          </p:nvSpPr>
          <p:spPr bwMode="auto">
            <a:xfrm rot="1800000">
              <a:off x="1835696" y="3429000"/>
              <a:ext cx="1584176" cy="2232248"/>
            </a:xfrm>
            <a:prstGeom prst="ellipse">
              <a:avLst/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  <p:sp>
          <p:nvSpPr>
            <p:cNvPr id="26" name="Elipse 25"/>
            <p:cNvSpPr>
              <a:spLocks noChangeAspect="1"/>
            </p:cNvSpPr>
            <p:nvPr/>
          </p:nvSpPr>
          <p:spPr bwMode="auto">
            <a:xfrm>
              <a:off x="2519784" y="4606729"/>
              <a:ext cx="108000" cy="1080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i="0" dirty="0">
                <a:solidFill>
                  <a:srgbClr val="002060"/>
                </a:solidFill>
              </a:endParaRPr>
            </a:p>
          </p:txBody>
        </p:sp>
      </p:grpSp>
      <p:sp>
        <p:nvSpPr>
          <p:cNvPr id="5" name="Forma Livre: Forma 4"/>
          <p:cNvSpPr/>
          <p:nvPr/>
        </p:nvSpPr>
        <p:spPr bwMode="auto">
          <a:xfrm>
            <a:off x="2843808" y="4449766"/>
            <a:ext cx="3219535" cy="550582"/>
          </a:xfrm>
          <a:custGeom>
            <a:avLst/>
            <a:gdLst>
              <a:gd name="connsiteX0" fmla="*/ 0 w 3531147"/>
              <a:gd name="connsiteY0" fmla="*/ 29329 h 334129"/>
              <a:gd name="connsiteX1" fmla="*/ 3211286 w 3531147"/>
              <a:gd name="connsiteY1" fmla="*/ 29329 h 334129"/>
              <a:gd name="connsiteX2" fmla="*/ 3243943 w 3531147"/>
              <a:gd name="connsiteY2" fmla="*/ 334129 h 334129"/>
              <a:gd name="connsiteX0" fmla="*/ 0 w 3211286"/>
              <a:gd name="connsiteY0" fmla="*/ 29329 h 29329"/>
              <a:gd name="connsiteX1" fmla="*/ 3211286 w 3211286"/>
              <a:gd name="connsiteY1" fmla="*/ 29329 h 29329"/>
              <a:gd name="connsiteX0" fmla="*/ 0 w 3211286"/>
              <a:gd name="connsiteY0" fmla="*/ 415328 h 415328"/>
              <a:gd name="connsiteX1" fmla="*/ 3211286 w 3211286"/>
              <a:gd name="connsiteY1" fmla="*/ 415328 h 415328"/>
              <a:gd name="connsiteX0" fmla="*/ 0 w 3211286"/>
              <a:gd name="connsiteY0" fmla="*/ 735429 h 735429"/>
              <a:gd name="connsiteX1" fmla="*/ 3211286 w 3211286"/>
              <a:gd name="connsiteY1" fmla="*/ 735429 h 735429"/>
              <a:gd name="connsiteX0" fmla="*/ 0 w 3211286"/>
              <a:gd name="connsiteY0" fmla="*/ 779689 h 779689"/>
              <a:gd name="connsiteX1" fmla="*/ 3211286 w 3211286"/>
              <a:gd name="connsiteY1" fmla="*/ 779689 h 779689"/>
              <a:gd name="connsiteX0" fmla="*/ 0 w 3211286"/>
              <a:gd name="connsiteY0" fmla="*/ 692869 h 692869"/>
              <a:gd name="connsiteX1" fmla="*/ 3211286 w 3211286"/>
              <a:gd name="connsiteY1" fmla="*/ 692869 h 692869"/>
              <a:gd name="connsiteX0" fmla="*/ 0 w 3211286"/>
              <a:gd name="connsiteY0" fmla="*/ 600076 h 600076"/>
              <a:gd name="connsiteX1" fmla="*/ 3211286 w 3211286"/>
              <a:gd name="connsiteY1" fmla="*/ 600076 h 60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11286" h="600076">
                <a:moveTo>
                  <a:pt x="0" y="600076"/>
                </a:moveTo>
                <a:cubicBezTo>
                  <a:pt x="823686" y="-198210"/>
                  <a:pt x="2365828" y="-201838"/>
                  <a:pt x="3211286" y="600076"/>
                </a:cubicBezTo>
              </a:path>
            </a:pathLst>
          </a:custGeom>
          <a:noFill/>
          <a:ln w="9525">
            <a:solidFill>
              <a:srgbClr val="002060"/>
            </a:solidFill>
            <a:miter lim="800000"/>
            <a:headEnd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28" name="Texto explicativo retangular com cantos arredondados 16"/>
          <p:cNvSpPr>
            <a:spLocks noChangeArrowheads="1"/>
          </p:cNvSpPr>
          <p:nvPr/>
        </p:nvSpPr>
        <p:spPr bwMode="auto">
          <a:xfrm>
            <a:off x="6444208" y="4384895"/>
            <a:ext cx="1224136" cy="487747"/>
          </a:xfrm>
          <a:prstGeom prst="wedgeRoundRectCallout">
            <a:avLst>
              <a:gd name="adj1" fmla="val -74222"/>
              <a:gd name="adj2" fmla="val 78197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0" dirty="0">
                <a:solidFill>
                  <a:srgbClr val="000080"/>
                </a:solidFill>
              </a:rPr>
              <a:t>IBI de </a:t>
            </a:r>
            <a:r>
              <a:rPr lang="en-US" sz="2000" b="1" dirty="0">
                <a:solidFill>
                  <a:srgbClr val="000080"/>
                </a:solidFill>
              </a:rPr>
              <a:t>I</a:t>
            </a:r>
            <a:r>
              <a:rPr lang="pt-BR" sz="1800" b="1" i="0" dirty="0">
                <a:solidFill>
                  <a:srgbClr val="000080"/>
                </a:solidFill>
              </a:rPr>
              <a:t> </a:t>
            </a:r>
            <a:endParaRPr lang="en-US" sz="1800" b="1" i="0" dirty="0">
              <a:solidFill>
                <a:srgbClr val="00008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9940" y="579945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Endereço Internet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375966" y="5879013"/>
            <a:ext cx="27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 Conjunto de ITENS DE INFORMAÇÃO (</a:t>
            </a:r>
            <a:r>
              <a:rPr lang="pt-BR" sz="1800" b="1" i="1" dirty="0" err="1">
                <a:solidFill>
                  <a:srgbClr val="000080"/>
                </a:solidFill>
              </a:rPr>
              <a:t>I</a:t>
            </a:r>
            <a:r>
              <a:rPr lang="pt-BR" sz="1800" b="1" dirty="0" err="1">
                <a:solidFill>
                  <a:srgbClr val="000080"/>
                </a:solidFill>
              </a:rPr>
              <a:t>s</a:t>
            </a:r>
            <a:r>
              <a:rPr lang="pt-BR" sz="1800" b="1" i="1" dirty="0">
                <a:solidFill>
                  <a:srgbClr val="000080"/>
                </a:solidFill>
              </a:rPr>
              <a:t>)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sp>
        <p:nvSpPr>
          <p:cNvPr id="30" name="Texto explicativo retangular com cantos arredondados 16"/>
          <p:cNvSpPr>
            <a:spLocks noChangeArrowheads="1"/>
          </p:cNvSpPr>
          <p:nvPr/>
        </p:nvSpPr>
        <p:spPr bwMode="auto">
          <a:xfrm>
            <a:off x="899591" y="4008546"/>
            <a:ext cx="2057975" cy="720081"/>
          </a:xfrm>
          <a:prstGeom prst="wedgeRoundRectCallout">
            <a:avLst>
              <a:gd name="adj1" fmla="val 40505"/>
              <a:gd name="adj2" fmla="val 80400"/>
              <a:gd name="adj3" fmla="val 16667"/>
            </a:avLst>
          </a:prstGeom>
          <a:solidFill>
            <a:srgbClr val="FFCC66"/>
          </a:solidFill>
          <a:ln w="1587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0" dirty="0">
                <a:solidFill>
                  <a:srgbClr val="000080"/>
                </a:solidFill>
              </a:rPr>
              <a:t>ITEM DE INFORMAÇÃO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721633" y="5144365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I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5539828" y="5135073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</a:t>
            </a:r>
            <a:r>
              <a:rPr lang="pt-BR" sz="1800" b="1" i="1" dirty="0">
                <a:solidFill>
                  <a:srgbClr val="002060"/>
                </a:solidFill>
              </a:rPr>
              <a:t> /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b="1" dirty="0">
                <a:solidFill>
                  <a:srgbClr val="000080"/>
                </a:solidFill>
              </a:rPr>
              <a:t>= IBI</a:t>
            </a:r>
            <a:endParaRPr lang="pt-BR" sz="1800" b="1" dirty="0">
              <a:solidFill>
                <a:srgbClr val="00B050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59113712-BA89-4719-ABF0-EE38332BA14F}"/>
              </a:ext>
            </a:extLst>
          </p:cNvPr>
          <p:cNvSpPr txBox="1"/>
          <p:nvPr/>
        </p:nvSpPr>
        <p:spPr>
          <a:xfrm>
            <a:off x="5148064" y="3927246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002060"/>
                </a:solidFill>
              </a:rPr>
              <a:t> </a:t>
            </a:r>
            <a:r>
              <a:rPr lang="pt-BR" sz="1800" b="1" i="1" dirty="0">
                <a:solidFill>
                  <a:srgbClr val="00B050"/>
                </a:solidFill>
              </a:rPr>
              <a:t>T </a:t>
            </a:r>
            <a:r>
              <a:rPr lang="pt-BR" sz="18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(Sufixo)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A675283-0999-4D51-8601-473AB02E1BFD}"/>
              </a:ext>
            </a:extLst>
          </p:cNvPr>
          <p:cNvSpPr txBox="1"/>
          <p:nvPr/>
        </p:nvSpPr>
        <p:spPr>
          <a:xfrm>
            <a:off x="6737056" y="5418340"/>
            <a:ext cx="1291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i="1" dirty="0">
                <a:solidFill>
                  <a:srgbClr val="C00000"/>
                </a:solidFill>
              </a:rPr>
              <a:t>E </a:t>
            </a:r>
            <a:r>
              <a:rPr lang="pt-BR" sz="1800" i="0" dirty="0">
                <a:solidFill>
                  <a:srgbClr val="C00000"/>
                </a:solidFill>
              </a:rPr>
              <a:t>(Prefixo)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8A299A7-F46B-4F3E-AEFA-07AAAA91410D}"/>
              </a:ext>
            </a:extLst>
          </p:cNvPr>
          <p:cNvSpPr txBox="1"/>
          <p:nvPr/>
        </p:nvSpPr>
        <p:spPr>
          <a:xfrm>
            <a:off x="4270836" y="4719334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i="0" dirty="0">
                <a:solidFill>
                  <a:srgbClr val="000080"/>
                </a:solidFill>
              </a:rPr>
              <a:t>Tempo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76C678CC-D78E-4CEF-864B-54EF2285DD0D}"/>
              </a:ext>
            </a:extLst>
          </p:cNvPr>
          <p:cNvSpPr txBox="1">
            <a:spLocks noChangeArrowheads="1"/>
          </p:cNvSpPr>
          <p:nvPr/>
        </p:nvSpPr>
        <p:spPr>
          <a:xfrm>
            <a:off x="1889193" y="548679"/>
            <a:ext cx="5365615" cy="123750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 de identificação por IBI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semânticos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BEFB33E1-6692-48B8-9DBB-8C0C7E5A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FE67FEF-AA1C-4B39-9A4B-EA3E7F634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EDF1E25-DCA9-46BA-997B-0E14137113A4}"/>
              </a:ext>
            </a:extLst>
          </p:cNvPr>
          <p:cNvSpPr txBox="1"/>
          <p:nvPr/>
        </p:nvSpPr>
        <p:spPr>
          <a:xfrm>
            <a:off x="4988085" y="6095037"/>
            <a:ext cx="314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80"/>
                </a:solidFill>
              </a:rPr>
              <a:t>Conjunto de rótulos (</a:t>
            </a:r>
            <a:r>
              <a:rPr lang="en-US" sz="1800" b="1" i="1" dirty="0">
                <a:solidFill>
                  <a:srgbClr val="C00000"/>
                </a:solidFill>
              </a:rPr>
              <a:t>E </a:t>
            </a:r>
            <a:r>
              <a:rPr lang="en-US" sz="1800" b="1" dirty="0">
                <a:solidFill>
                  <a:srgbClr val="002060"/>
                </a:solidFill>
              </a:rPr>
              <a:t>/ </a:t>
            </a:r>
            <a:r>
              <a:rPr lang="en-US" sz="1800" b="1" i="1" dirty="0">
                <a:solidFill>
                  <a:srgbClr val="00B050"/>
                </a:solidFill>
              </a:rPr>
              <a:t>T</a:t>
            </a:r>
            <a:r>
              <a:rPr lang="pt-BR" sz="1800" b="1" i="0" dirty="0">
                <a:solidFill>
                  <a:srgbClr val="000080"/>
                </a:solidFill>
              </a:rPr>
              <a:t>)</a:t>
            </a:r>
            <a:r>
              <a:rPr lang="pt-BR" sz="1800" i="0" dirty="0">
                <a:solidFill>
                  <a:srgbClr val="000080"/>
                </a:solidFill>
              </a:rPr>
              <a:t> </a:t>
            </a:r>
          </a:p>
        </p:txBody>
      </p:sp>
      <p:sp>
        <p:nvSpPr>
          <p:cNvPr id="27" name="Arco 26">
            <a:extLst>
              <a:ext uri="{FF2B5EF4-FFF2-40B4-BE49-F238E27FC236}">
                <a16:creationId xmlns:a16="http://schemas.microsoft.com/office/drawing/2014/main" id="{94E5370A-E1EE-42C8-8B11-B3D8F00EE35B}"/>
              </a:ext>
            </a:extLst>
          </p:cNvPr>
          <p:cNvSpPr/>
          <p:nvPr/>
        </p:nvSpPr>
        <p:spPr bwMode="auto">
          <a:xfrm>
            <a:off x="3176814" y="3635310"/>
            <a:ext cx="2790372" cy="947559"/>
          </a:xfrm>
          <a:prstGeom prst="arc">
            <a:avLst>
              <a:gd name="adj1" fmla="val 11432963"/>
              <a:gd name="adj2" fmla="val 21078636"/>
            </a:avLst>
          </a:prstGeom>
          <a:noFill/>
          <a:ln w="28575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A1699420-FA5F-42A7-B10F-241C8205E161}"/>
              </a:ext>
            </a:extLst>
          </p:cNvPr>
          <p:cNvSpPr txBox="1"/>
          <p:nvPr/>
        </p:nvSpPr>
        <p:spPr>
          <a:xfrm>
            <a:off x="2949601" y="3163192"/>
            <a:ext cx="3244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i="1" dirty="0">
                <a:solidFill>
                  <a:srgbClr val="002060"/>
                </a:solidFill>
              </a:rPr>
              <a:t>Sistema de Identificação</a:t>
            </a:r>
            <a:endParaRPr lang="en-GB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97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222609" y="548680"/>
            <a:ext cx="669878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e exemplo de dois tipos de rótulo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sintáxicos</a:t>
            </a:r>
            <a:endParaRPr lang="pt-BR" sz="20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84076"/>
              </p:ext>
            </p:extLst>
          </p:nvPr>
        </p:nvGraphicFramePr>
        <p:xfrm>
          <a:off x="539552" y="2189192"/>
          <a:ext cx="8071998" cy="3688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</a:t>
                      </a: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5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domínio / servidor 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 /</a:t>
                      </a:r>
                      <a:r>
                        <a:rPr lang="pt-BR" sz="2000" b="1" i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data_e_hora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compactado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sufixo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endereço_internet_codificado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tempo_codificado</a:t>
                      </a:r>
                      <a:endParaRPr lang="pt-BR" sz="20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3711721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5373216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6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62DDC5D1-3DB4-4931-8280-2DA6FBCE1F6D}"/>
              </a:ext>
            </a:extLst>
          </p:cNvPr>
          <p:cNvSpPr txBox="1"/>
          <p:nvPr/>
        </p:nvSpPr>
        <p:spPr>
          <a:xfrm>
            <a:off x="539552" y="5110152"/>
            <a:ext cx="80719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usuário final;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Ajuda a URL a ser breve nas citações bibliográficas;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BR" sz="2000" b="1" i="0" dirty="0">
                <a:solidFill>
                  <a:srgbClr val="002060"/>
                </a:solidFill>
              </a:rPr>
              <a:t>Ajuda</a:t>
            </a: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 encurtar expressões de busca. 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Respectivas razões de ser de cada tipo de rótulo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0" name="Tabela 6">
            <a:extLst>
              <a:ext uri="{FF2B5EF4-FFF2-40B4-BE49-F238E27FC236}">
                <a16:creationId xmlns:a16="http://schemas.microsoft.com/office/drawing/2014/main" id="{4C32EEBA-D28D-46D3-B832-67F4325AB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59851"/>
              </p:ext>
            </p:extLst>
          </p:nvPr>
        </p:nvGraphicFramePr>
        <p:xfrm>
          <a:off x="539552" y="1595968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longo (Tipo 1)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63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sid.inpe.br / mtc-m16d 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/ 04.17.04.17</a:t>
                      </a:r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049511"/>
                  </a:ext>
                </a:extLst>
              </a:tr>
            </a:tbl>
          </a:graphicData>
        </a:graphic>
      </p:graphicFrame>
      <p:sp>
        <p:nvSpPr>
          <p:cNvPr id="44" name="Texto explicativo retangular com cantos arredondados 16">
            <a:extLst>
              <a:ext uri="{FF2B5EF4-FFF2-40B4-BE49-F238E27FC236}">
                <a16:creationId xmlns:a16="http://schemas.microsoft.com/office/drawing/2014/main" id="{3B1D4F33-BCE0-44B8-9B3B-AEF1F413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198884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81A835F7-C77D-4D16-A8F5-A4ADD17D5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87340"/>
              </p:ext>
            </p:extLst>
          </p:nvPr>
        </p:nvGraphicFramePr>
        <p:xfrm>
          <a:off x="539552" y="4231744"/>
          <a:ext cx="807199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53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35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Rótulo compactado (Tipo 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2000" i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b="1" i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8JMKD3MGPDW34R</a:t>
                      </a:r>
                      <a:endParaRPr lang="pt-BR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44GP9H5</a:t>
                      </a:r>
                      <a:endParaRPr lang="pt-BR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5198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FFD0091-5935-409F-A1AB-F518C5D943C1}"/>
              </a:ext>
            </a:extLst>
          </p:cNvPr>
          <p:cNvSpPr txBox="1"/>
          <p:nvPr/>
        </p:nvSpPr>
        <p:spPr>
          <a:xfrm>
            <a:off x="539552" y="2498120"/>
            <a:ext cx="807199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criado para atender o analista de sistema;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para ter uma leitura direta do endereço Internet do ARQUIVO que gerou o IBI e da data de geração;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Serve de caminho padrão para o armazenamento do ITEM DE INFORMAÇÃO em sistema de arquivo de servidor. </a:t>
            </a:r>
          </a:p>
        </p:txBody>
      </p:sp>
      <p:sp>
        <p:nvSpPr>
          <p:cNvPr id="53" name="Texto explicativo retangular com cantos arredondados 16">
            <a:extLst>
              <a:ext uri="{FF2B5EF4-FFF2-40B4-BE49-F238E27FC236}">
                <a16:creationId xmlns:a16="http://schemas.microsoft.com/office/drawing/2014/main" id="{1D6548BA-9982-44AB-B85E-C178EF42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265" y="4608000"/>
            <a:ext cx="1298183" cy="365351"/>
          </a:xfrm>
          <a:prstGeom prst="wedgeRoundRectCallout">
            <a:avLst>
              <a:gd name="adj1" fmla="val -68831"/>
              <a:gd name="adj2" fmla="val 31753"/>
              <a:gd name="adj3" fmla="val 16667"/>
            </a:avLst>
          </a:prstGeom>
          <a:solidFill>
            <a:srgbClr val="FFCC66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i="0" dirty="0" err="1">
                <a:solidFill>
                  <a:srgbClr val="000080"/>
                </a:solidFill>
              </a:rPr>
              <a:t>exemplo</a:t>
            </a:r>
            <a:endParaRPr lang="en-US" sz="1800" i="0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0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7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Resumo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2060"/>
                </a:solidFill>
              </a:rPr>
              <a:t>identificação</a:t>
            </a:r>
            <a:r>
              <a:rPr lang="pt-BR" sz="2000" i="0" dirty="0">
                <a:solidFill>
                  <a:srgbClr val="00206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2060"/>
                </a:solidFill>
              </a:rPr>
              <a:t>resolução</a:t>
            </a:r>
            <a:r>
              <a:rPr lang="pt-BR" sz="2000" i="0" dirty="0">
                <a:solidFill>
                  <a:srgbClr val="002060"/>
                </a:solidFill>
              </a:rPr>
              <a:t> dos Identificadores IBI que tenham sido a eles atribuídos.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2060"/>
                </a:solidFill>
              </a:rPr>
              <a:t>importância</a:t>
            </a:r>
            <a:r>
              <a:rPr lang="pt-BR" sz="2000" i="0" dirty="0">
                <a:solidFill>
                  <a:srgbClr val="002060"/>
                </a:solidFill>
              </a:rPr>
              <a:t> dos vínculos persistentes na navegação entre ITENS DE INFORMAÇÃO e, sendo o caso, também destacando o uso do IDENTIFICADOR IBI e, muito importante, a simplicidade de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6D28AD0C-1C93-4710-8375-C571AC7CEE93}"/>
              </a:ext>
            </a:extLst>
          </p:cNvPr>
          <p:cNvSpPr txBox="1"/>
          <p:nvPr/>
        </p:nvSpPr>
        <p:spPr>
          <a:xfrm>
            <a:off x="1907704" y="3532946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269321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014355" y="548679"/>
            <a:ext cx="7115290" cy="13384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persistentes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327848" y="510820"/>
            <a:ext cx="216000" cy="446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328280" y="2368030"/>
            <a:ext cx="216000" cy="32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6118151" y="2895109"/>
            <a:ext cx="1406177" cy="432000"/>
          </a:xfrm>
          <a:prstGeom prst="wedgeRoundRectCallout">
            <a:avLst>
              <a:gd name="adj1" fmla="val -92941"/>
              <a:gd name="adj2" fmla="val -5239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6098918" y="4149128"/>
            <a:ext cx="2145490" cy="432000"/>
          </a:xfrm>
          <a:prstGeom prst="wedgeRoundRectCallout">
            <a:avLst>
              <a:gd name="adj1" fmla="val -76636"/>
              <a:gd name="adj2" fmla="val -473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compactado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7C941BB-D1F1-49B1-AE61-D20CDB3DD2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558" y="2348863"/>
            <a:ext cx="114300" cy="11430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90AFA481-EA1F-459C-BC7E-95CD72564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363" y="3543181"/>
            <a:ext cx="114300" cy="1143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5FB1A6FB-D0F2-4838-94C4-DADE1BC98CDD}"/>
              </a:ext>
            </a:extLst>
          </p:cNvPr>
          <p:cNvSpPr txBox="1"/>
          <p:nvPr/>
        </p:nvSpPr>
        <p:spPr>
          <a:xfrm>
            <a:off x="495029" y="4861609"/>
            <a:ext cx="8153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0" dirty="0">
                <a:solidFill>
                  <a:srgbClr val="002060"/>
                </a:solidFill>
              </a:rPr>
              <a:t>NOTA: </a:t>
            </a:r>
            <a:r>
              <a:rPr lang="en-US" sz="2000" i="0" dirty="0">
                <a:solidFill>
                  <a:srgbClr val="002060"/>
                </a:solidFill>
              </a:rPr>
              <a:t>Neste </a:t>
            </a:r>
            <a:r>
              <a:rPr lang="en-US" sz="2000" i="0" dirty="0" err="1">
                <a:solidFill>
                  <a:srgbClr val="002060"/>
                </a:solidFill>
              </a:rPr>
              <a:t>caso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b="1" i="0" dirty="0" err="1">
                <a:solidFill>
                  <a:srgbClr val="002060"/>
                </a:solidFill>
              </a:rPr>
              <a:t>dois</a:t>
            </a:r>
            <a:r>
              <a:rPr lang="en-US" sz="2000" b="1" i="0" dirty="0">
                <a:solidFill>
                  <a:srgbClr val="002060"/>
                </a:solidFill>
              </a:rPr>
              <a:t> IBIs</a:t>
            </a:r>
            <a:r>
              <a:rPr lang="en-US" sz="2000" i="0" dirty="0">
                <a:solidFill>
                  <a:srgbClr val="002060"/>
                </a:solidFill>
              </a:rPr>
              <a:t>, o </a:t>
            </a:r>
            <a:r>
              <a:rPr lang="en-US" sz="2000" i="0" dirty="0" err="1">
                <a:solidFill>
                  <a:srgbClr val="002060"/>
                </a:solidFill>
              </a:rPr>
              <a:t>longo</a:t>
            </a:r>
            <a:r>
              <a:rPr lang="en-US" sz="2000" i="0" dirty="0">
                <a:solidFill>
                  <a:srgbClr val="002060"/>
                </a:solidFill>
              </a:rPr>
              <a:t> e o </a:t>
            </a:r>
            <a:r>
              <a:rPr lang="en-US" sz="2000" i="0" dirty="0" err="1">
                <a:solidFill>
                  <a:srgbClr val="002060"/>
                </a:solidFill>
              </a:rPr>
              <a:t>compactado</a:t>
            </a:r>
            <a:r>
              <a:rPr lang="en-US" sz="2000" i="0" dirty="0">
                <a:solidFill>
                  <a:srgbClr val="002060"/>
                </a:solidFill>
              </a:rPr>
              <a:t>, </a:t>
            </a:r>
            <a:r>
              <a:rPr lang="en-US" sz="2000" i="0" dirty="0" err="1">
                <a:solidFill>
                  <a:srgbClr val="002060"/>
                </a:solidFill>
              </a:rPr>
              <a:t>foram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gerados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pelo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b="1" i="0" dirty="0" err="1">
                <a:solidFill>
                  <a:srgbClr val="002060"/>
                </a:solidFill>
              </a:rPr>
              <a:t>mesmo</a:t>
            </a:r>
            <a:r>
              <a:rPr lang="en-US" sz="2000" b="1" i="0" dirty="0">
                <a:solidFill>
                  <a:srgbClr val="002060"/>
                </a:solidFill>
              </a:rPr>
              <a:t> ARQUIVO</a:t>
            </a:r>
            <a:r>
              <a:rPr lang="en-US" sz="2000" i="0" dirty="0">
                <a:solidFill>
                  <a:srgbClr val="002060"/>
                </a:solidFill>
              </a:rPr>
              <a:t> que, </a:t>
            </a:r>
            <a:r>
              <a:rPr lang="en-US" sz="2000" i="0" dirty="0" err="1">
                <a:solidFill>
                  <a:srgbClr val="002060"/>
                </a:solidFill>
              </a:rPr>
              <a:t>desta</a:t>
            </a:r>
            <a:r>
              <a:rPr lang="en-US" sz="2000" i="0" dirty="0">
                <a:solidFill>
                  <a:srgbClr val="002060"/>
                </a:solidFill>
              </a:rPr>
              <a:t> forma, </a:t>
            </a:r>
            <a:r>
              <a:rPr lang="en-US" sz="2000" i="0" dirty="0" err="1">
                <a:solidFill>
                  <a:srgbClr val="002060"/>
                </a:solidFill>
              </a:rPr>
              <a:t>gerou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simultâneamente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essas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duas</a:t>
            </a:r>
            <a:r>
              <a:rPr lang="en-US" sz="2000" i="0" dirty="0">
                <a:solidFill>
                  <a:srgbClr val="002060"/>
                </a:solidFill>
              </a:rPr>
              <a:t> </a:t>
            </a:r>
            <a:r>
              <a:rPr lang="en-US" sz="2000" i="0" dirty="0" err="1">
                <a:solidFill>
                  <a:srgbClr val="002060"/>
                </a:solidFill>
              </a:rPr>
              <a:t>identidades</a:t>
            </a:r>
            <a:r>
              <a:rPr lang="en-US" sz="2000" i="0" dirty="0">
                <a:solidFill>
                  <a:srgbClr val="002060"/>
                </a:solidFill>
              </a:rPr>
              <a:t> para um </a:t>
            </a:r>
            <a:r>
              <a:rPr lang="en-US" sz="2000" b="1" i="0" dirty="0">
                <a:solidFill>
                  <a:srgbClr val="002060"/>
                </a:solidFill>
              </a:rPr>
              <a:t>ITEM DE INFORMAÇÃO </a:t>
            </a:r>
            <a:r>
              <a:rPr lang="en-US" sz="2000" b="1" i="0" dirty="0" err="1">
                <a:solidFill>
                  <a:srgbClr val="002060"/>
                </a:solidFill>
              </a:rPr>
              <a:t>único</a:t>
            </a:r>
            <a:r>
              <a:rPr lang="en-US" sz="2000" i="0" dirty="0">
                <a:solidFill>
                  <a:srgbClr val="002060"/>
                </a:solidFill>
              </a:rPr>
              <a:t>.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Duplicação do sistema de identificação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556792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</a:rPr>
              <a:t>A Rede IBI convive com </a:t>
            </a:r>
            <a:r>
              <a:rPr lang="pt-BR" sz="2000" b="1" i="0" dirty="0">
                <a:solidFill>
                  <a:srgbClr val="002060"/>
                </a:solidFill>
              </a:rPr>
              <a:t>dois</a:t>
            </a:r>
            <a:r>
              <a:rPr lang="pt-BR" sz="2000" i="0" dirty="0">
                <a:solidFill>
                  <a:srgbClr val="002060"/>
                </a:solidFill>
              </a:rPr>
              <a:t> Sistemas de Identificação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DB2C8C7-1EC0-4A5D-9AC4-634431C9D287}"/>
              </a:ext>
            </a:extLst>
          </p:cNvPr>
          <p:cNvGrpSpPr/>
          <p:nvPr/>
        </p:nvGrpSpPr>
        <p:grpSpPr>
          <a:xfrm>
            <a:off x="179512" y="1994608"/>
            <a:ext cx="8712968" cy="3234592"/>
            <a:chOff x="179512" y="2420888"/>
            <a:chExt cx="8712968" cy="3234592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830594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82922" y="3134749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133161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triangle" w="lg" len="lg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619377" y="3424986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69065" y="3713923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4283968" y="5104110"/>
              <a:ext cx="2029070" cy="540000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2060"/>
                  </a:solidFill>
                </a:rPr>
                <a:t>Conjunto de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6701105" y="5085184"/>
              <a:ext cx="1831335" cy="540000"/>
            </a:xfrm>
            <a:prstGeom prst="wedgeRoundRectCallout">
              <a:avLst>
                <a:gd name="adj1" fmla="val 3346"/>
                <a:gd name="adj2" fmla="val -89576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2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187624" y="2420888"/>
              <a:ext cx="33874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>
                  <a:solidFill>
                    <a:srgbClr val="002060"/>
                  </a:solidFill>
                </a:rPr>
                <a:t>Sistema de Identificação 1</a:t>
              </a:r>
              <a:endParaRPr lang="en-GB" sz="2000" b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73246" y="3142931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94103" y="2935961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78810" y="3725620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220072" y="2921835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788024" y="2421989"/>
              <a:ext cx="33874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 2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4470308" y="335699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4334308" y="41397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7133153" y="3378478"/>
              <a:ext cx="1759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7039215" y="4170566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85B8EEF6-8A61-441E-9709-6A78B2615DCC}"/>
                </a:ext>
              </a:extLst>
            </p:cNvPr>
            <p:cNvSpPr txBox="1"/>
            <p:nvPr/>
          </p:nvSpPr>
          <p:spPr>
            <a:xfrm>
              <a:off x="273450" y="3356992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1B1130FB-37DA-4F46-8E94-E383A0C5316B}"/>
                </a:ext>
              </a:extLst>
            </p:cNvPr>
            <p:cNvSpPr txBox="1"/>
            <p:nvPr/>
          </p:nvSpPr>
          <p:spPr>
            <a:xfrm>
              <a:off x="179512" y="4149080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38" name="Texto explicativo retangular com cantos arredondados 11">
              <a:extLst>
                <a:ext uri="{FF2B5EF4-FFF2-40B4-BE49-F238E27FC236}">
                  <a16:creationId xmlns:a16="http://schemas.microsoft.com/office/drawing/2014/main" id="{1A7ECBE7-3F9C-425D-953A-0AD6900C5898}"/>
                </a:ext>
              </a:extLst>
            </p:cNvPr>
            <p:cNvSpPr/>
            <p:nvPr/>
          </p:nvSpPr>
          <p:spPr bwMode="auto">
            <a:xfrm>
              <a:off x="1331639" y="5115480"/>
              <a:ext cx="1907921" cy="540000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rótulos do </a:t>
              </a:r>
              <a:r>
                <a:rPr lang="pt-BR" b="1" dirty="0">
                  <a:solidFill>
                    <a:srgbClr val="000080"/>
                  </a:solidFill>
                </a:rPr>
                <a:t>Tipo 1</a:t>
              </a:r>
              <a:endParaRPr lang="pt-BR" sz="1800" b="1" i="0" dirty="0">
                <a:solidFill>
                  <a:srgbClr val="000080"/>
                </a:solidFill>
              </a:endParaRPr>
            </a:p>
          </p:txBody>
        </p:sp>
      </p:grp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F5FD5A0E-336C-48A8-8DAE-9520E850ECE2}"/>
              </a:ext>
            </a:extLst>
          </p:cNvPr>
          <p:cNvSpPr/>
          <p:nvPr/>
        </p:nvSpPr>
        <p:spPr bwMode="auto">
          <a:xfrm>
            <a:off x="417995" y="5373216"/>
            <a:ext cx="8282959" cy="96375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D14F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convivência entre dois Sistemas de Identificação é possível porque, por construção, não existe a possibilidade que qualquer rótulo de um sistema possa ser idêntico a um rótulo do outro sistema. </a:t>
            </a:r>
          </a:p>
        </p:txBody>
      </p:sp>
    </p:spTree>
    <p:extLst>
      <p:ext uri="{BB962C8B-B14F-4D97-AF65-F5344CB8AC3E}">
        <p14:creationId xmlns:p14="http://schemas.microsoft.com/office/powerpoint/2010/main" val="3298167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1187624" y="2761385"/>
            <a:ext cx="676875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2021/04.17.04.17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44GP9H5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6300192" y="2517246"/>
            <a:ext cx="2592288" cy="432000"/>
          </a:xfrm>
          <a:prstGeom prst="wedgeRoundRectCallout">
            <a:avLst>
              <a:gd name="adj1" fmla="val -80221"/>
              <a:gd name="adj2" fmla="val 69549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b="1" i="0" dirty="0">
                <a:solidFill>
                  <a:srgbClr val="002060"/>
                </a:solidFill>
              </a:rPr>
              <a:t>ARQUIVO </a:t>
            </a:r>
            <a:r>
              <a:rPr lang="en-US" sz="2000" b="1" i="0" dirty="0" err="1">
                <a:solidFill>
                  <a:srgbClr val="002060"/>
                </a:solidFill>
              </a:rPr>
              <a:t>gerador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1432377" y="5426623"/>
            <a:ext cx="6279246" cy="738681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necessidade de cadastramento de prefixos, uma vez que eles já que são herdados da Internet.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769736" y="751201"/>
            <a:ext cx="216000" cy="565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618040" y="2679413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3203848" y="2474295"/>
            <a:ext cx="1368152" cy="432000"/>
          </a:xfrm>
          <a:prstGeom prst="wedgeRoundRectCallout">
            <a:avLst>
              <a:gd name="adj1" fmla="val 69567"/>
              <a:gd name="adj2" fmla="val 163661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794068" y="4641373"/>
            <a:ext cx="2193756" cy="432000"/>
          </a:xfrm>
          <a:prstGeom prst="wedgeRoundRectCallout">
            <a:avLst>
              <a:gd name="adj1" fmla="val 82442"/>
              <a:gd name="adj2" fmla="val -7857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compactado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7951F5E-DBB5-4FCC-8FB4-FF355498BFC8}"/>
              </a:ext>
            </a:extLst>
          </p:cNvPr>
          <p:cNvSpPr txBox="1">
            <a:spLocks noChangeArrowheads="1"/>
          </p:cNvSpPr>
          <p:nvPr/>
        </p:nvSpPr>
        <p:spPr>
          <a:xfrm>
            <a:off x="366283" y="548680"/>
            <a:ext cx="8411434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um par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um ARQUIVO 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F9827C8-D6E2-4061-B28C-4AFCACEED727}"/>
              </a:ext>
            </a:extLst>
          </p:cNvPr>
          <p:cNvSpPr txBox="1"/>
          <p:nvPr/>
        </p:nvSpPr>
        <p:spPr>
          <a:xfrm>
            <a:off x="690319" y="1610199"/>
            <a:ext cx="77633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i="0" dirty="0">
                <a:solidFill>
                  <a:srgbClr val="002060"/>
                </a:solidFill>
              </a:rPr>
              <a:t>    O par é formado por: 	um </a:t>
            </a:r>
            <a:r>
              <a:rPr lang="pt-BR" sz="2000" b="1" i="0" dirty="0">
                <a:solidFill>
                  <a:srgbClr val="002060"/>
                </a:solidFill>
              </a:rPr>
              <a:t>IBI longo</a:t>
            </a:r>
            <a:r>
              <a:rPr lang="pt-BR" sz="2000" i="0" dirty="0">
                <a:solidFill>
                  <a:srgbClr val="002060"/>
                </a:solidFill>
              </a:rPr>
              <a:t> (rótulo do tipo 1) e</a:t>
            </a:r>
          </a:p>
          <a:p>
            <a:pPr algn="l"/>
            <a:r>
              <a:rPr lang="pt-BR" sz="2000" i="0" dirty="0">
                <a:solidFill>
                  <a:srgbClr val="002060"/>
                </a:solidFill>
              </a:rPr>
              <a:t>			um </a:t>
            </a:r>
            <a:r>
              <a:rPr lang="pt-BR" sz="2000" b="1" i="0" dirty="0">
                <a:solidFill>
                  <a:srgbClr val="002060"/>
                </a:solidFill>
              </a:rPr>
              <a:t>IBI compactado </a:t>
            </a:r>
            <a:r>
              <a:rPr lang="pt-BR" sz="2000" i="0" dirty="0">
                <a:solidFill>
                  <a:srgbClr val="002060"/>
                </a:solidFill>
              </a:rPr>
              <a:t>(rótulo do tipo 2)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611560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434916" y="548680"/>
            <a:ext cx="8274169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em tempo real de pares de </a:t>
            </a:r>
            <a:r>
              <a:rPr lang="pt-BR" sz="2400" b="1" i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DF8E3AF4-90C4-4879-98B1-7B498E51EACD}"/>
              </a:ext>
            </a:extLst>
          </p:cNvPr>
          <p:cNvGrpSpPr/>
          <p:nvPr/>
        </p:nvGrpSpPr>
        <p:grpSpPr>
          <a:xfrm>
            <a:off x="2693914" y="3533378"/>
            <a:ext cx="3756173" cy="1047750"/>
            <a:chOff x="2843808" y="3314825"/>
            <a:chExt cx="3756173" cy="1047750"/>
          </a:xfrm>
        </p:grpSpPr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DAB4473D-0403-4FFD-82D4-653ADA1AC725}"/>
                </a:ext>
              </a:extLst>
            </p:cNvPr>
            <p:cNvGrpSpPr/>
            <p:nvPr/>
          </p:nvGrpSpPr>
          <p:grpSpPr>
            <a:xfrm>
              <a:off x="2843808" y="3314825"/>
              <a:ext cx="737196" cy="1047750"/>
              <a:chOff x="6870897" y="2261007"/>
              <a:chExt cx="737196" cy="1047750"/>
            </a:xfrm>
          </p:grpSpPr>
          <p:sp>
            <p:nvSpPr>
              <p:cNvPr id="11" name="Cubo 10">
                <a:extLst>
                  <a:ext uri="{FF2B5EF4-FFF2-40B4-BE49-F238E27FC236}">
                    <a16:creationId xmlns:a16="http://schemas.microsoft.com/office/drawing/2014/main" id="{64ECFDC6-E8A5-44DA-A2F4-DC21433E4EE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876256" y="2261007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16957B5A-D9AD-4F48-8C3F-ABBEB259497C}"/>
                  </a:ext>
                </a:extLst>
              </p:cNvPr>
              <p:cNvSpPr txBox="1"/>
              <p:nvPr/>
            </p:nvSpPr>
            <p:spPr>
              <a:xfrm>
                <a:off x="6870897" y="2588677"/>
                <a:ext cx="51261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3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03EF912-1933-4796-B6BC-6511DB4951D8}"/>
                </a:ext>
              </a:extLst>
            </p:cNvPr>
            <p:cNvGrpSpPr/>
            <p:nvPr/>
          </p:nvGrpSpPr>
          <p:grpSpPr>
            <a:xfrm>
              <a:off x="5868144" y="3314825"/>
              <a:ext cx="731837" cy="1047750"/>
              <a:chOff x="4200203" y="4071414"/>
              <a:chExt cx="731837" cy="1047750"/>
            </a:xfrm>
          </p:grpSpPr>
          <p:sp>
            <p:nvSpPr>
              <p:cNvPr id="13" name="Cubo 12">
                <a:extLst>
                  <a:ext uri="{FF2B5EF4-FFF2-40B4-BE49-F238E27FC236}">
                    <a16:creationId xmlns:a16="http://schemas.microsoft.com/office/drawing/2014/main" id="{49EDEE38-621A-4D0F-9CFA-298F997E2B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200203" y="4071414"/>
                <a:ext cx="731837" cy="1047750"/>
              </a:xfrm>
              <a:prstGeom prst="cube">
                <a:avLst>
                  <a:gd name="adj" fmla="val 40432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ysClr val="windowText" lastClr="000000">
                    <a:lumMod val="50000"/>
                    <a:lumOff val="50000"/>
                  </a:sys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rPr>
                  <a:t>                                                                                                                                                 </a:t>
                </a:r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FB11D156-10FC-4111-87A3-E8779FC35B7F}"/>
                  </a:ext>
                </a:extLst>
              </p:cNvPr>
              <p:cNvSpPr txBox="1"/>
              <p:nvPr/>
            </p:nvSpPr>
            <p:spPr>
              <a:xfrm>
                <a:off x="4200203" y="4399084"/>
                <a:ext cx="371797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pt-BR" sz="2000" i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XX</a:t>
                </a:r>
                <a:endPara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7" name="Texto explicativo retangular com cantos arredondados 11">
            <a:extLst>
              <a:ext uri="{FF2B5EF4-FFF2-40B4-BE49-F238E27FC236}">
                <a16:creationId xmlns:a16="http://schemas.microsoft.com/office/drawing/2014/main" id="{FF671329-67B6-47E6-BEE9-E32B13787A8A}"/>
              </a:ext>
            </a:extLst>
          </p:cNvPr>
          <p:cNvSpPr/>
          <p:nvPr/>
        </p:nvSpPr>
        <p:spPr bwMode="auto">
          <a:xfrm>
            <a:off x="1076433" y="4908798"/>
            <a:ext cx="7386038" cy="1184498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NOTA: </a:t>
            </a:r>
            <a:r>
              <a:rPr lang="pt-BR" sz="1800" i="0" dirty="0">
                <a:solidFill>
                  <a:srgbClr val="002060"/>
                </a:solidFill>
              </a:rPr>
              <a:t>A geração de um par de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para um único ITEM DE INFORMAÇÃO é deixado unicamente por conta de cada ARQUIVO previamente homologado pela entidade de governança da REDE IBI.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68A99C0F-E82D-492A-BA52-8E30B839D3AA}"/>
              </a:ext>
            </a:extLst>
          </p:cNvPr>
          <p:cNvSpPr/>
          <p:nvPr/>
        </p:nvSpPr>
        <p:spPr bwMode="auto">
          <a:xfrm>
            <a:off x="3635896" y="2544409"/>
            <a:ext cx="2448272" cy="792000"/>
          </a:xfrm>
          <a:prstGeom prst="wedgeRoundRectCallout">
            <a:avLst>
              <a:gd name="adj1" fmla="val 41818"/>
              <a:gd name="adj2" fmla="val 86338"/>
              <a:gd name="adj3" fmla="val 16667"/>
            </a:avLst>
          </a:prstGeom>
          <a:solidFill>
            <a:srgbClr val="FFFFCC"/>
          </a:solidFill>
          <a:ln w="15875">
            <a:solidFill>
              <a:srgbClr val="FFCC99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ARQUIVO</a:t>
            </a:r>
          </a:p>
          <a:p>
            <a:pPr algn="ctr"/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F5607F40-A763-43CA-AE51-AE230DAB4E89}"/>
              </a:ext>
            </a:extLst>
          </p:cNvPr>
          <p:cNvSpPr/>
          <p:nvPr/>
        </p:nvSpPr>
        <p:spPr bwMode="auto">
          <a:xfrm>
            <a:off x="1979712" y="1771098"/>
            <a:ext cx="5184576" cy="433766"/>
          </a:xfrm>
          <a:prstGeom prst="wedgeRoundRectCallout">
            <a:avLst>
              <a:gd name="adj1" fmla="val -32710"/>
              <a:gd name="adj2" fmla="val -4662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dirty="0">
                <a:solidFill>
                  <a:srgbClr val="000080"/>
                </a:solidFill>
              </a:rPr>
              <a:t>Ativar a geração clicando no desenho do ARQUIVO</a:t>
            </a:r>
            <a:endParaRPr lang="pt-BR" sz="1800" b="1" i="0" dirty="0">
              <a:solidFill>
                <a:srgbClr val="000080"/>
              </a:solidFill>
            </a:endParaRP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15CECBA0-9B2C-43B1-AA1C-29615F6EAD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09" y="4105703"/>
            <a:ext cx="85062" cy="85062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134F0178-568B-4738-82CE-8C4803A53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148" y="4106178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(8/8)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980728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3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Resolução de IBI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1B801-248C-4C3C-8BA6-B729D29C9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90565"/>
            <a:ext cx="7884368" cy="261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dispõe de um Sistema de Resolução </a:t>
            </a:r>
            <a:r>
              <a:rPr lang="pt-BR" sz="2000" b="1" i="0" dirty="0">
                <a:solidFill>
                  <a:srgbClr val="002060"/>
                </a:solidFill>
              </a:rPr>
              <a:t>simples,</a:t>
            </a:r>
            <a:r>
              <a:rPr lang="pt-BR" sz="2000" i="0" dirty="0">
                <a:solidFill>
                  <a:srgbClr val="002060"/>
                </a:solidFill>
              </a:rPr>
              <a:t> cuja eficiência decorre da troca de mensagens curtas entre servidores da Rede. A REDE IBI é formado pelas seguintes entidades funcionais básicas: RESOLVEDOR(es), REPETIDORES e ARQUIVOS, como será ilustrado a seguir.</a:t>
            </a:r>
          </a:p>
        </p:txBody>
      </p:sp>
    </p:spTree>
    <p:extLst>
      <p:ext uri="{BB962C8B-B14F-4D97-AF65-F5344CB8AC3E}">
        <p14:creationId xmlns:p14="http://schemas.microsoft.com/office/powerpoint/2010/main" val="2245423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79"/>
            <a:ext cx="7780943" cy="96135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700069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558760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A2B9301C-6072-4353-8B1D-69B4FC0A334F}"/>
              </a:ext>
            </a:extLst>
          </p:cNvPr>
          <p:cNvGrpSpPr/>
          <p:nvPr/>
        </p:nvGrpSpPr>
        <p:grpSpPr>
          <a:xfrm>
            <a:off x="658118" y="2533308"/>
            <a:ext cx="7915952" cy="2663222"/>
            <a:chOff x="658118" y="2533308"/>
            <a:chExt cx="7915952" cy="2663222"/>
          </a:xfrm>
        </p:grpSpPr>
        <p:sp>
          <p:nvSpPr>
            <p:cNvPr id="97" name="Elipse 96">
              <a:extLst>
                <a:ext uri="{FF2B5EF4-FFF2-40B4-BE49-F238E27FC236}">
                  <a16:creationId xmlns:a16="http://schemas.microsoft.com/office/drawing/2014/main" id="{6C7024C9-23B3-4248-AA7A-58E3AD2BF4A1}"/>
                </a:ext>
              </a:extLst>
            </p:cNvPr>
            <p:cNvSpPr/>
            <p:nvPr/>
          </p:nvSpPr>
          <p:spPr bwMode="auto">
            <a:xfrm rot="20400000">
              <a:off x="7212489" y="2533308"/>
              <a:ext cx="1361581" cy="2663222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278188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030539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551659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2759382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2723078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534112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3818736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635146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291962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231906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590979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4804125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36275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492858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 dirty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362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357423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328223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5" name="Texto explicativo retangular com cantos arredondados 11">
            <a:extLst>
              <a:ext uri="{FF2B5EF4-FFF2-40B4-BE49-F238E27FC236}">
                <a16:creationId xmlns:a16="http://schemas.microsoft.com/office/drawing/2014/main" id="{41F4DA49-FCEE-49E5-B08C-4F5521624F46}"/>
              </a:ext>
            </a:extLst>
          </p:cNvPr>
          <p:cNvSpPr/>
          <p:nvPr/>
        </p:nvSpPr>
        <p:spPr bwMode="auto">
          <a:xfrm>
            <a:off x="467544" y="1628800"/>
            <a:ext cx="3526038" cy="1067784"/>
          </a:xfrm>
          <a:prstGeom prst="wedgeRoundRectCallout">
            <a:avLst>
              <a:gd name="adj1" fmla="val 65794"/>
              <a:gd name="adj2" fmla="val 930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dos REPETIDORES é simplesmente reenviar as mensagens recebidas</a:t>
            </a:r>
            <a:endParaRPr lang="pt-BR" sz="1800" b="1" i="0" dirty="0">
              <a:solidFill>
                <a:srgbClr val="006FBA"/>
              </a:solidFill>
            </a:endParaRPr>
          </a:p>
        </p:txBody>
      </p:sp>
      <p:sp>
        <p:nvSpPr>
          <p:cNvPr id="5" name="Forma Livre: Forma 4">
            <a:extLst>
              <a:ext uri="{FF2B5EF4-FFF2-40B4-BE49-F238E27FC236}">
                <a16:creationId xmlns:a16="http://schemas.microsoft.com/office/drawing/2014/main" id="{AB9B7DCA-0E10-41A0-AC79-8D26DFC51D4F}"/>
              </a:ext>
            </a:extLst>
          </p:cNvPr>
          <p:cNvSpPr/>
          <p:nvPr/>
        </p:nvSpPr>
        <p:spPr bwMode="auto">
          <a:xfrm>
            <a:off x="1046375" y="4194930"/>
            <a:ext cx="7192668" cy="1293954"/>
          </a:xfrm>
          <a:custGeom>
            <a:avLst/>
            <a:gdLst>
              <a:gd name="connsiteX0" fmla="*/ 0 w 7202079"/>
              <a:gd name="connsiteY0" fmla="*/ 0 h 904973"/>
              <a:gd name="connsiteX1" fmla="*/ 7202079 w 7202079"/>
              <a:gd name="connsiteY1" fmla="*/ 904973 h 904973"/>
              <a:gd name="connsiteX0" fmla="*/ 0 w 7202079"/>
              <a:gd name="connsiteY0" fmla="*/ 0 h 905080"/>
              <a:gd name="connsiteX1" fmla="*/ 7202079 w 7202079"/>
              <a:gd name="connsiteY1" fmla="*/ 904973 h 905080"/>
              <a:gd name="connsiteX0" fmla="*/ 0 w 7202103"/>
              <a:gd name="connsiteY0" fmla="*/ 0 h 1126354"/>
              <a:gd name="connsiteX1" fmla="*/ 7202079 w 7202103"/>
              <a:gd name="connsiteY1" fmla="*/ 904973 h 1126354"/>
              <a:gd name="connsiteX0" fmla="*/ 0 w 7202095"/>
              <a:gd name="connsiteY0" fmla="*/ 0 h 1280127"/>
              <a:gd name="connsiteX1" fmla="*/ 7202079 w 7202095"/>
              <a:gd name="connsiteY1" fmla="*/ 904973 h 1280127"/>
              <a:gd name="connsiteX0" fmla="*/ 0 w 7202095"/>
              <a:gd name="connsiteY0" fmla="*/ 0 h 1364568"/>
              <a:gd name="connsiteX1" fmla="*/ 7202079 w 7202095"/>
              <a:gd name="connsiteY1" fmla="*/ 1018095 h 1364568"/>
              <a:gd name="connsiteX0" fmla="*/ 0 w 7192668"/>
              <a:gd name="connsiteY0" fmla="*/ 0 h 1293954"/>
              <a:gd name="connsiteX1" fmla="*/ 7192652 w 7192668"/>
              <a:gd name="connsiteY1" fmla="*/ 923827 h 1293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192668" h="1293954">
                <a:moveTo>
                  <a:pt x="0" y="0"/>
                </a:moveTo>
                <a:cubicBezTo>
                  <a:pt x="34566" y="1253765"/>
                  <a:pt x="7205221" y="1668544"/>
                  <a:pt x="7192652" y="923827"/>
                </a:cubicBezTo>
              </a:path>
            </a:pathLst>
          </a:custGeom>
          <a:noFill/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 type="triangle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68" name="Seta para a direita 26">
            <a:extLst>
              <a:ext uri="{FF2B5EF4-FFF2-40B4-BE49-F238E27FC236}">
                <a16:creationId xmlns:a16="http://schemas.microsoft.com/office/drawing/2014/main" id="{BD80A578-FC25-411E-9593-AC543DF5183D}"/>
              </a:ext>
            </a:extLst>
          </p:cNvPr>
          <p:cNvSpPr>
            <a:spLocks noChangeArrowheads="1"/>
          </p:cNvSpPr>
          <p:nvPr/>
        </p:nvSpPr>
        <p:spPr bwMode="auto">
          <a:xfrm rot="480000">
            <a:off x="4482613" y="4998417"/>
            <a:ext cx="518718" cy="324419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URL</a:t>
            </a:r>
          </a:p>
        </p:txBody>
      </p:sp>
      <p:sp>
        <p:nvSpPr>
          <p:cNvPr id="69" name="Seta para a direita 26">
            <a:extLst>
              <a:ext uri="{FF2B5EF4-FFF2-40B4-BE49-F238E27FC236}">
                <a16:creationId xmlns:a16="http://schemas.microsoft.com/office/drawing/2014/main" id="{25A4561C-8A51-4DA4-BA55-2E69EAE28A56}"/>
              </a:ext>
            </a:extLst>
          </p:cNvPr>
          <p:cNvSpPr>
            <a:spLocks noChangeArrowheads="1"/>
          </p:cNvSpPr>
          <p:nvPr/>
        </p:nvSpPr>
        <p:spPr bwMode="auto">
          <a:xfrm rot="120000" flipH="1">
            <a:off x="5099004" y="5076000"/>
            <a:ext cx="1551613" cy="32400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050" b="1" i="0" dirty="0">
                <a:solidFill>
                  <a:srgbClr val="000080"/>
                </a:solidFill>
                <a:latin typeface="Calibri"/>
              </a:rPr>
              <a:t>ITEM DE INFORMAÇÃO</a:t>
            </a:r>
          </a:p>
        </p:txBody>
      </p:sp>
      <p:sp>
        <p:nvSpPr>
          <p:cNvPr id="70" name="Texto explicativo retangular com cantos arredondados 11">
            <a:extLst>
              <a:ext uri="{FF2B5EF4-FFF2-40B4-BE49-F238E27FC236}">
                <a16:creationId xmlns:a16="http://schemas.microsoft.com/office/drawing/2014/main" id="{17ABA4A9-FC63-4E65-9636-0F636490174A}"/>
              </a:ext>
            </a:extLst>
          </p:cNvPr>
          <p:cNvSpPr/>
          <p:nvPr/>
        </p:nvSpPr>
        <p:spPr bwMode="auto">
          <a:xfrm>
            <a:off x="142354" y="4945319"/>
            <a:ext cx="1814242" cy="526255"/>
          </a:xfrm>
          <a:prstGeom prst="wedgeRoundRectCallout">
            <a:avLst>
              <a:gd name="adj1" fmla="val 58468"/>
              <a:gd name="adj2" fmla="val -39106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</p:spTree>
    <p:extLst>
      <p:ext uri="{BB962C8B-B14F-4D97-AF65-F5344CB8AC3E}">
        <p14:creationId xmlns:p14="http://schemas.microsoft.com/office/powerpoint/2010/main" val="2937094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907704" y="2799719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967696" y="2016503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381928" y="1181177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7961"/>
              <a:gd name="adj2" fmla="val 10842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331804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A88BFC-C5D4-476D-B065-341850EE6A49}"/>
              </a:ext>
            </a:extLst>
          </p:cNvPr>
          <p:cNvSpPr txBox="1"/>
          <p:nvPr/>
        </p:nvSpPr>
        <p:spPr>
          <a:xfrm>
            <a:off x="1907704" y="1516722"/>
            <a:ext cx="5328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20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395536" y="548680"/>
            <a:ext cx="8352928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do redirecionamento de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95536" y="2422210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relatório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8F6607E2-8C17-4375-9179-B22536EE8753}"/>
              </a:ext>
            </a:extLst>
          </p:cNvPr>
          <p:cNvSpPr>
            <a:spLocks noChangeAspect="1"/>
          </p:cNvSpPr>
          <p:nvPr/>
        </p:nvSpPr>
        <p:spPr bwMode="auto">
          <a:xfrm>
            <a:off x="6804248" y="1749810"/>
            <a:ext cx="864096" cy="864096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CDF8E88-49B7-45A8-95D9-11941B79A94C}"/>
              </a:ext>
            </a:extLst>
          </p:cNvPr>
          <p:cNvSpPr/>
          <p:nvPr/>
        </p:nvSpPr>
        <p:spPr bwMode="auto">
          <a:xfrm>
            <a:off x="3925288" y="1965834"/>
            <a:ext cx="3166992" cy="381000"/>
          </a:xfrm>
          <a:prstGeom prst="wedgeRoundRectCallout">
            <a:avLst>
              <a:gd name="adj1" fmla="val 61586"/>
              <a:gd name="adj2" fmla="val 746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877A6D62-6D0A-4B62-97FF-877C127E1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30" y="1577277"/>
            <a:ext cx="114300" cy="114300"/>
          </a:xfrm>
          <a:prstGeom prst="rect">
            <a:avLst/>
          </a:prstGeom>
        </p:spPr>
      </p:pic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403B9DC6-D370-4AB8-8472-38DB1E6E7693}"/>
              </a:ext>
            </a:extLst>
          </p:cNvPr>
          <p:cNvSpPr/>
          <p:nvPr/>
        </p:nvSpPr>
        <p:spPr bwMode="auto">
          <a:xfrm>
            <a:off x="395536" y="1557514"/>
            <a:ext cx="1173671" cy="696328"/>
          </a:xfrm>
          <a:prstGeom prst="wedgeRoundRectCallout">
            <a:avLst>
              <a:gd name="adj1" fmla="val 74806"/>
              <a:gd name="adj2" fmla="val -2609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URL do IBI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pic>
        <p:nvPicPr>
          <p:cNvPr id="3" name="Imagem 2" descr="Interface gráfica do usuário, Texto, Site&#10;&#10;Descrição gerada automaticamente">
            <a:extLst>
              <a:ext uri="{FF2B5EF4-FFF2-40B4-BE49-F238E27FC236}">
                <a16:creationId xmlns:a16="http://schemas.microsoft.com/office/drawing/2014/main" id="{A94F0A66-96D3-48E2-B978-CACC742BA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2448000"/>
            <a:ext cx="5120640" cy="38862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483258" y="4597381"/>
            <a:ext cx="1185086" cy="381000"/>
          </a:xfrm>
          <a:prstGeom prst="wedgeRoundRectCallout">
            <a:avLst>
              <a:gd name="adj1" fmla="val -69686"/>
              <a:gd name="adj2" fmla="val 4179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</p:spTree>
    <p:extLst>
      <p:ext uri="{BB962C8B-B14F-4D97-AF65-F5344CB8AC3E}">
        <p14:creationId xmlns:p14="http://schemas.microsoft.com/office/powerpoint/2010/main" val="369682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874515" y="2132856"/>
            <a:ext cx="53949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23728" y="3544267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sid.inpe.br/mtc-m19/2010/12.03.13.37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8JMKD3MGP7W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2019-09-24T14:20:29Z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1616120366369-5548225308641975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724128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309952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29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400" b="1" i="0" dirty="0">
                <a:solidFill>
                  <a:srgbClr val="002060"/>
                </a:solidFill>
              </a:rPr>
              <a:t>Definições de Importância</a:t>
            </a:r>
            <a:endParaRPr lang="pt-BR" sz="24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57947"/>
              </p:ext>
            </p:extLst>
          </p:nvPr>
        </p:nvGraphicFramePr>
        <p:xfrm>
          <a:off x="575556" y="1412776"/>
          <a:ext cx="7992888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–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arquivo de computador -</a:t>
                      </a:r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file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IBI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dentificador com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ase na </a:t>
                      </a:r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2000" i="0" kern="12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nternet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4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Internet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sz="14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F4763D7-78BC-4E35-B3D8-E7507AC32B6B}"/>
              </a:ext>
            </a:extLst>
          </p:cNvPr>
          <p:cNvGrpSpPr/>
          <p:nvPr/>
        </p:nvGrpSpPr>
        <p:grpSpPr>
          <a:xfrm>
            <a:off x="215516" y="1988840"/>
            <a:ext cx="8712968" cy="4031873"/>
            <a:chOff x="215516" y="2035870"/>
            <a:chExt cx="8712968" cy="4031873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2035870"/>
              <a:ext cx="8712968" cy="40318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sid.inpe.br/mtc-m19/2010/12.03.13.37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206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38N29FH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2020-09-05T23:09:01Z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16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16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/col/sid.inpe.br/mtc-m19/2010/12.03.13.37/doc/</a:t>
              </a:r>
              <a:r>
                <a:rPr lang="pt-BR" sz="1600" b="1" i="0" dirty="0">
                  <a:solidFill>
                    <a:srgbClr val="F2B80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444208" y="4340126"/>
              <a:ext cx="2096641" cy="1080120"/>
            </a:xfrm>
            <a:prstGeom prst="wedgeRoundRectCallout">
              <a:avLst>
                <a:gd name="adj1" fmla="val -92815"/>
                <a:gd name="adj2" fmla="val 31981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O ARQUIVO retorna o URL do relatório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5796136" y="3776130"/>
              <a:ext cx="595189" cy="527994"/>
            </a:xfrm>
            <a:prstGeom prst="wedgeRoundRectCallout">
              <a:avLst>
                <a:gd name="adj1" fmla="val -157194"/>
                <a:gd name="adj2" fmla="val -54973"/>
                <a:gd name="adj3" fmla="val 16667"/>
              </a:avLst>
            </a:prstGeom>
            <a:solidFill>
              <a:srgbClr val="FFFFCC"/>
            </a:solidFill>
            <a:ln w="15875">
              <a:solidFill>
                <a:srgbClr val="F2B80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2060"/>
                  </a:solidFill>
                </a:rPr>
                <a:t>IBI</a:t>
              </a:r>
            </a:p>
          </p:txBody>
        </p:sp>
        <p:sp>
          <p:nvSpPr>
            <p:cNvPr id="11" name="Chave Esquerda 10">
              <a:extLst>
                <a:ext uri="{FF2B5EF4-FFF2-40B4-BE49-F238E27FC236}">
                  <a16:creationId xmlns:a16="http://schemas.microsoft.com/office/drawing/2014/main" id="{9EEB380C-70A9-4628-B989-412CECA0C74F}"/>
                </a:ext>
              </a:extLst>
            </p:cNvPr>
            <p:cNvSpPr/>
            <p:nvPr/>
          </p:nvSpPr>
          <p:spPr bwMode="auto">
            <a:xfrm rot="16200000" flipV="1">
              <a:off x="4968184" y="2421032"/>
              <a:ext cx="216000" cy="2376000"/>
            </a:xfrm>
            <a:prstGeom prst="leftBrace">
              <a:avLst>
                <a:gd name="adj1" fmla="val 41225"/>
                <a:gd name="adj2" fmla="val 492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0" i="1" u="none" strike="noStrike" cap="none" normalizeH="0" baseline="0">
                <a:ln>
                  <a:noFill/>
                </a:ln>
                <a:solidFill>
                  <a:srgbClr val="00497A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3EFD9E6A-071B-4C19-9D6E-17F8FA941A6F}"/>
              </a:ext>
            </a:extLst>
          </p:cNvPr>
          <p:cNvSpPr/>
          <p:nvPr/>
        </p:nvSpPr>
        <p:spPr bwMode="auto">
          <a:xfrm>
            <a:off x="1076433" y="5746762"/>
            <a:ext cx="6991135" cy="634566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</a:rPr>
              <a:t>Nota:</a:t>
            </a:r>
            <a:r>
              <a:rPr lang="pt-BR" sz="1800" i="0" dirty="0">
                <a:solidFill>
                  <a:srgbClr val="002060"/>
                </a:solidFill>
              </a:rPr>
              <a:t> Não há indexação de URL por </a:t>
            </a:r>
            <a:r>
              <a:rPr lang="pt-BR" sz="1800" i="0" dirty="0" err="1">
                <a:solidFill>
                  <a:srgbClr val="002060"/>
                </a:solidFill>
              </a:rPr>
              <a:t>IBIs</a:t>
            </a:r>
            <a:r>
              <a:rPr lang="pt-BR" sz="1800" i="0" dirty="0">
                <a:solidFill>
                  <a:srgbClr val="002060"/>
                </a:solidFill>
              </a:rPr>
              <a:t> no RESOLVEDOR.</a:t>
            </a:r>
          </a:p>
          <a:p>
            <a:pPr algn="ctr"/>
            <a:r>
              <a:rPr lang="pt-BR" sz="1800" i="0" dirty="0">
                <a:solidFill>
                  <a:srgbClr val="002060"/>
                </a:solidFill>
              </a:rPr>
              <a:t>A indexação é mantida apenas pelos ARQUIVOS.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168" y="163863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27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21976" y="2132856"/>
            <a:ext cx="45000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</a:t>
            </a:r>
            <a:r>
              <a:rPr lang="fr-FR" b="1" i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fr-FR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38N29FH</a:t>
            </a:r>
            <a:endParaRPr lang="pt-BR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3" name="Texto explicativo retangular com cantos arredondados 11">
            <a:extLst>
              <a:ext uri="{FF2B5EF4-FFF2-40B4-BE49-F238E27FC236}">
                <a16:creationId xmlns:a16="http://schemas.microsoft.com/office/drawing/2014/main" id="{B2CC1907-4615-45BC-A40B-78D244B83C53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04C754E8-A67C-4BB9-ACAC-4368CC81DB23}"/>
              </a:ext>
            </a:extLst>
          </p:cNvPr>
          <p:cNvSpPr/>
          <p:nvPr/>
        </p:nvSpPr>
        <p:spPr bwMode="auto">
          <a:xfrm>
            <a:off x="6840352" y="1547058"/>
            <a:ext cx="2034176" cy="657806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0D30770F-2E60-47DF-A7BC-B1630DFD161A}"/>
              </a:ext>
            </a:extLst>
          </p:cNvPr>
          <p:cNvSpPr/>
          <p:nvPr/>
        </p:nvSpPr>
        <p:spPr bwMode="auto">
          <a:xfrm>
            <a:off x="251520" y="1612270"/>
            <a:ext cx="4007060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45A971F2-0FD0-4733-8B5B-B071A5FD4207}"/>
              </a:ext>
            </a:extLst>
          </p:cNvPr>
          <p:cNvSpPr/>
          <p:nvPr/>
        </p:nvSpPr>
        <p:spPr bwMode="auto">
          <a:xfrm>
            <a:off x="5700020" y="5215037"/>
            <a:ext cx="2904427" cy="1166291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just"/>
            <a:r>
              <a:rPr lang="pt-BR" b="1" i="0" dirty="0">
                <a:solidFill>
                  <a:srgbClr val="002060"/>
                </a:solidFill>
              </a:rPr>
              <a:t>No caso de inexistência do ITEM DE INFORMAÇÃO a resposta fornecida pelo ARQUIVO é vazia.</a:t>
            </a:r>
          </a:p>
        </p:txBody>
      </p:sp>
    </p:spTree>
    <p:extLst>
      <p:ext uri="{BB962C8B-B14F-4D97-AF65-F5344CB8AC3E}">
        <p14:creationId xmlns:p14="http://schemas.microsoft.com/office/powerpoint/2010/main" val="1635984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389459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980728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2060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FAA91-E2A4-42EA-97DD-9097FF073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7363"/>
            <a:ext cx="7884368" cy="136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REDE IBI piloto será rapidamente revisitada, elencando marcos, estrutura, importância e simplicidade.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2060"/>
                </a:solidFill>
              </a:rPr>
              <a:t>Possue</a:t>
            </a:r>
            <a:r>
              <a:rPr lang="pt-BR" sz="2400" i="0" dirty="0">
                <a:solidFill>
                  <a:srgbClr val="00206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621683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412692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611887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635262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52601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87761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635262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64677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83783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926668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904837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644028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60169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73635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65476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608693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345566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56470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95158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68292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635085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337047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51605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646894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2040741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338338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640021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78859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72783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88785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76926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97290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85106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89765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91209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81399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115201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77766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82587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824717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Resolve a </a:t>
            </a:r>
            <a:r>
              <a:rPr lang="pt-BR" sz="2400" b="1" i="0" dirty="0">
                <a:solidFill>
                  <a:srgbClr val="002060"/>
                </a:solidFill>
              </a:rPr>
              <a:t>preservação</a:t>
            </a:r>
            <a:r>
              <a:rPr lang="pt-BR" sz="2400" i="0" dirty="0">
                <a:solidFill>
                  <a:srgbClr val="002060"/>
                </a:solidFill>
              </a:rPr>
              <a:t>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cadastre próprio </a:t>
            </a:r>
            <a:r>
              <a:rPr lang="pt-BR" sz="2400" i="0" dirty="0">
                <a:solidFill>
                  <a:srgbClr val="002060"/>
                </a:solidFill>
              </a:rPr>
              <a:t>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2060"/>
                </a:solidFill>
              </a:rPr>
              <a:t>A </a:t>
            </a:r>
            <a:r>
              <a:rPr lang="pt-BR" sz="2400" b="1" i="0" dirty="0">
                <a:solidFill>
                  <a:srgbClr val="002060"/>
                </a:solidFill>
              </a:rPr>
              <a:t>reutilização de prefixo </a:t>
            </a:r>
            <a:r>
              <a:rPr lang="pt-BR" sz="2400" i="0" dirty="0">
                <a:solidFill>
                  <a:srgbClr val="002060"/>
                </a:solidFill>
              </a:rPr>
              <a:t>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indexação </a:t>
            </a:r>
            <a:r>
              <a:rPr lang="pt-BR" sz="2400" i="0" dirty="0">
                <a:solidFill>
                  <a:srgbClr val="002060"/>
                </a:solidFill>
              </a:rPr>
              <a:t>dos </a:t>
            </a:r>
            <a:r>
              <a:rPr lang="pt-BR" sz="2400" i="0" dirty="0" err="1">
                <a:solidFill>
                  <a:srgbClr val="002060"/>
                </a:solidFill>
              </a:rPr>
              <a:t>URLs</a:t>
            </a:r>
            <a:r>
              <a:rPr lang="pt-BR" sz="2400" i="0" dirty="0">
                <a:solidFill>
                  <a:srgbClr val="002060"/>
                </a:solidFill>
              </a:rPr>
              <a:t> por </a:t>
            </a:r>
            <a:r>
              <a:rPr lang="pt-BR" sz="2400" i="0" dirty="0" err="1">
                <a:solidFill>
                  <a:srgbClr val="002060"/>
                </a:solidFill>
              </a:rPr>
              <a:t>IBIs</a:t>
            </a:r>
            <a:r>
              <a:rPr lang="pt-BR" sz="2400" i="0" dirty="0">
                <a:solidFill>
                  <a:srgbClr val="002060"/>
                </a:solidFill>
              </a:rPr>
              <a:t> nem no RESOLVEDOR, nem nos REPETIDORES;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b="1" i="0" dirty="0">
                <a:solidFill>
                  <a:srgbClr val="002060"/>
                </a:solidFill>
              </a:rPr>
              <a:t>Não há latência </a:t>
            </a:r>
            <a:r>
              <a:rPr lang="pt-BR" sz="2400" i="0" dirty="0">
                <a:solidFill>
                  <a:srgbClr val="002060"/>
                </a:solidFill>
              </a:rPr>
              <a:t>em decorrência de uma alteração 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148304" y="2636912"/>
            <a:ext cx="2847392" cy="7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Anexo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C4C7E6-BFC9-406C-BCE6-D1C68400E26B}"/>
              </a:ext>
            </a:extLst>
          </p:cNvPr>
          <p:cNvSpPr txBox="1"/>
          <p:nvPr/>
        </p:nvSpPr>
        <p:spPr>
          <a:xfrm>
            <a:off x="2286000" y="35284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Caso da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resolução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do IBI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longo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após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uma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migração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 entre ARQUIVOS</a:t>
            </a:r>
          </a:p>
        </p:txBody>
      </p:sp>
    </p:spTree>
    <p:extLst>
      <p:ext uri="{BB962C8B-B14F-4D97-AF65-F5344CB8AC3E}">
        <p14:creationId xmlns:p14="http://schemas.microsoft.com/office/powerpoint/2010/main" val="25724960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655676" y="4864126"/>
            <a:ext cx="5832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b="1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2000" b="1" i="0" dirty="0">
                <a:solidFill>
                  <a:srgbClr val="CC99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b="1" i="0" dirty="0">
              <a:solidFill>
                <a:srgbClr val="CC99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1619672" y="2799719"/>
            <a:ext cx="5832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8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kumimoji="0" lang="pt-BR" sz="18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8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8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732240" y="1970088"/>
            <a:ext cx="2142288" cy="666824"/>
          </a:xfrm>
          <a:prstGeom prst="wedgeRoundRectCallout">
            <a:avLst>
              <a:gd name="adj1" fmla="val 10410"/>
              <a:gd name="adj2" fmla="val 16971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RESOLVEDOR</a:t>
            </a:r>
            <a:r>
              <a:rPr lang="pt-BR" sz="1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251520" y="5380517"/>
            <a:ext cx="1296144" cy="432000"/>
          </a:xfrm>
          <a:prstGeom prst="wedgeRoundRectCallout">
            <a:avLst>
              <a:gd name="adj1" fmla="val -220"/>
              <a:gd name="adj2" fmla="val -22430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1800" b="1" i="0" dirty="0">
              <a:solidFill>
                <a:srgbClr val="00206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283968" y="2016503"/>
            <a:ext cx="1320444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38000" y="785177"/>
            <a:ext cx="216000" cy="392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863079" y="548680"/>
            <a:ext cx="7417843" cy="13082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ao RESOLVEDOR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64000" y="2908464"/>
            <a:ext cx="216000" cy="550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827584" y="3817176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486141" y="3580232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236447" y="30401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949651" y="2996487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949651" y="4403449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223727" y="4367345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3419872" y="5949328"/>
            <a:ext cx="2232248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URL do relatório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44058" y="3636598"/>
            <a:ext cx="2339910" cy="888262"/>
          </a:xfrm>
          <a:prstGeom prst="wedgeRoundRectCallout">
            <a:avLst>
              <a:gd name="adj1" fmla="val -61708"/>
              <a:gd name="adj2" fmla="val -608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3. O </a:t>
            </a:r>
            <a:r>
              <a:rPr lang="pt-BR" b="1" i="0" dirty="0">
                <a:solidFill>
                  <a:srgbClr val="002060"/>
                </a:solidFill>
              </a:rPr>
              <a:t>navegador</a:t>
            </a:r>
            <a:r>
              <a:rPr lang="pt-BR" i="0" dirty="0">
                <a:solidFill>
                  <a:srgbClr val="002060"/>
                </a:solidFill>
              </a:rPr>
              <a:t> é instruído para fazer um </a:t>
            </a:r>
            <a:r>
              <a:rPr lang="pt-BR" b="1" i="0" dirty="0">
                <a:solidFill>
                  <a:srgbClr val="002060"/>
                </a:solidFill>
              </a:rPr>
              <a:t>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403648" y="31585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396499" y="30914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381401" y="48643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429402" y="489288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841539" y="5965906"/>
            <a:ext cx="1152128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2B800"/>
          </a:solidFill>
          <a:ln w="1587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Relatório</a:t>
            </a:r>
          </a:p>
        </p:txBody>
      </p:sp>
      <p:sp>
        <p:nvSpPr>
          <p:cNvPr id="41" name="Texto explicativo retangular com cantos arredondados 11">
            <a:extLst>
              <a:ext uri="{FF2B5EF4-FFF2-40B4-BE49-F238E27FC236}">
                <a16:creationId xmlns:a16="http://schemas.microsoft.com/office/drawing/2014/main" id="{704FC50D-34AF-45BE-9639-82EBEB82B5CA}"/>
              </a:ext>
            </a:extLst>
          </p:cNvPr>
          <p:cNvSpPr/>
          <p:nvPr/>
        </p:nvSpPr>
        <p:spPr bwMode="auto">
          <a:xfrm>
            <a:off x="4895816" y="3691692"/>
            <a:ext cx="2340480" cy="662808"/>
          </a:xfrm>
          <a:prstGeom prst="wedgeRoundRectCallout">
            <a:avLst>
              <a:gd name="adj1" fmla="val -46561"/>
              <a:gd name="adj2" fmla="val 11499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RESOLVEDOR retorna o URL</a:t>
            </a:r>
          </a:p>
        </p:txBody>
      </p:sp>
      <p:sp>
        <p:nvSpPr>
          <p:cNvPr id="42" name="Texto explicativo retangular com cantos arredondados 11">
            <a:extLst>
              <a:ext uri="{FF2B5EF4-FFF2-40B4-BE49-F238E27FC236}">
                <a16:creationId xmlns:a16="http://schemas.microsoft.com/office/drawing/2014/main" id="{C3B0F0B4-E69C-4D28-B180-16DF9F48841A}"/>
              </a:ext>
            </a:extLst>
          </p:cNvPr>
          <p:cNvSpPr/>
          <p:nvPr/>
        </p:nvSpPr>
        <p:spPr bwMode="auto">
          <a:xfrm>
            <a:off x="249795" y="1971872"/>
            <a:ext cx="3600400" cy="485555"/>
          </a:xfrm>
          <a:prstGeom prst="wedgeRoundRectCallout">
            <a:avLst>
              <a:gd name="adj1" fmla="val 35605"/>
              <a:gd name="adj2" fmla="val 94830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USUÁRIO envia o IBI ao ...</a:t>
            </a:r>
          </a:p>
        </p:txBody>
      </p:sp>
    </p:spTree>
    <p:extLst>
      <p:ext uri="{BB962C8B-B14F-4D97-AF65-F5344CB8AC3E}">
        <p14:creationId xmlns:p14="http://schemas.microsoft.com/office/powerpoint/2010/main" val="419326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2060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aixaDeTexto 39">
            <a:extLst>
              <a:ext uri="{FF2B5EF4-FFF2-40B4-BE49-F238E27FC236}">
                <a16:creationId xmlns:a16="http://schemas.microsoft.com/office/drawing/2014/main" id="{BF06A536-23F8-458F-9529-00FD511693A2}"/>
              </a:ext>
            </a:extLst>
          </p:cNvPr>
          <p:cNvSpPr txBox="1"/>
          <p:nvPr/>
        </p:nvSpPr>
        <p:spPr>
          <a:xfrm>
            <a:off x="2159241" y="3575045"/>
            <a:ext cx="4825518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sz="9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9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sz="900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9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9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9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900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900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 a um ARQUIVO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58304" y="1609289"/>
            <a:ext cx="2034176" cy="652422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107504" y="5050417"/>
            <a:ext cx="1872208" cy="682839"/>
          </a:xfrm>
          <a:prstGeom prst="wedgeRoundRectCallout">
            <a:avLst>
              <a:gd name="adj1" fmla="val -597"/>
              <a:gd name="adj2" fmla="val -10542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sz="18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18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80112" y="3212976"/>
            <a:ext cx="1381462" cy="432000"/>
          </a:xfrm>
          <a:prstGeom prst="wedgeRoundRectCallout">
            <a:avLst>
              <a:gd name="adj1" fmla="val -62262"/>
              <a:gd name="adj2" fmla="val -5905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0" dirty="0"/>
              <a:t>2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220000" y="1479605"/>
            <a:ext cx="216000" cy="306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E6CFD89A-560D-472A-8418-8FC7C5C575EE}"/>
              </a:ext>
            </a:extLst>
          </p:cNvPr>
          <p:cNvSpPr/>
          <p:nvPr/>
        </p:nvSpPr>
        <p:spPr bwMode="auto">
          <a:xfrm>
            <a:off x="7092280" y="5194433"/>
            <a:ext cx="1872208" cy="1042879"/>
          </a:xfrm>
          <a:prstGeom prst="wedgeRoundRectCallout">
            <a:avLst>
              <a:gd name="adj1" fmla="val -78230"/>
              <a:gd name="adj2" fmla="val -4754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2. O ARQUIVO retorna esta mensagem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E19B6887-D186-4990-BDE5-3B96A0AD4855}"/>
              </a:ext>
            </a:extLst>
          </p:cNvPr>
          <p:cNvSpPr/>
          <p:nvPr/>
        </p:nvSpPr>
        <p:spPr bwMode="auto">
          <a:xfrm>
            <a:off x="251520" y="1612270"/>
            <a:ext cx="4079068" cy="463314"/>
          </a:xfrm>
          <a:prstGeom prst="wedgeRoundRectCallout">
            <a:avLst>
              <a:gd name="adj1" fmla="val 53798"/>
              <a:gd name="adj2" fmla="val 5241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1. O RESOLVEDOR envia o IBI ao...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6FBA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499A894-CF41-4BC5-B348-94886E3757F4}"/>
              </a:ext>
            </a:extLst>
          </p:cNvPr>
          <p:cNvSpPr txBox="1"/>
          <p:nvPr/>
        </p:nvSpPr>
        <p:spPr>
          <a:xfrm>
            <a:off x="2159241" y="2186280"/>
            <a:ext cx="482551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71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(ampliada) do ARQUIVO</a:t>
            </a:r>
            <a:r>
              <a:rPr lang="pt-BR" sz="20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o URL do relatório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35279D0-ADE2-4541-A041-6EB222BA3118}"/>
              </a:ext>
            </a:extLst>
          </p:cNvPr>
          <p:cNvSpPr txBox="1"/>
          <p:nvPr/>
        </p:nvSpPr>
        <p:spPr>
          <a:xfrm>
            <a:off x="215516" y="2277447"/>
            <a:ext cx="8712968" cy="40318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archiveaddress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t-BR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contenttype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Data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rep </a:t>
            </a:r>
            <a:r>
              <a:rPr lang="pt-BR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sid.inpe.br/mtc-m19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2010/12.03.13.37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8JMKD3MGP7W/38N29FH</a:t>
            </a:r>
          </a:p>
          <a:p>
            <a:pPr algn="l"/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ibi.archiveservice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{rep sid.inpe.br/mtc-m19@80/2009/08.21.17.02}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ibi.platformsoftware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{rep dpi.inpe.br/</a:t>
            </a:r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banon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/1998/08.02.08.56}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Original</a:t>
            </a: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timestamp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2020-09-05T23:09:01Z</a:t>
            </a:r>
          </a:p>
          <a:p>
            <a:pPr algn="l"/>
            <a:r>
              <a:rPr lang="pt-BR" b="1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600" b="1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6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/col/sid.inpe.br/mtc-m19/2010/12.03.13.37/doc/</a:t>
            </a:r>
            <a:r>
              <a:rPr lang="pt-BR" sz="1600" b="1" i="0" dirty="0">
                <a:solidFill>
                  <a:srgbClr val="F2B8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b="1" i="0" dirty="0">
              <a:solidFill>
                <a:srgbClr val="F2B8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i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urlkey</a:t>
            </a:r>
            <a:r>
              <a: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1619149949189-916375171467764</a:t>
            </a: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DA1ED48-CFFA-4DF7-AEE0-478F73B93FC4}"/>
              </a:ext>
            </a:extLst>
          </p:cNvPr>
          <p:cNvSpPr/>
          <p:nvPr/>
        </p:nvSpPr>
        <p:spPr bwMode="auto">
          <a:xfrm>
            <a:off x="6444208" y="4581703"/>
            <a:ext cx="2096641" cy="1080120"/>
          </a:xfrm>
          <a:prstGeom prst="wedgeRoundRectCallout">
            <a:avLst>
              <a:gd name="adj1" fmla="val -92815"/>
              <a:gd name="adj2" fmla="val 31981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O ARQUIVO retorna o URL do relatório</a:t>
            </a: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5FF2FBE0-F7A1-42A5-9A1E-FA7275E3A8FD}"/>
              </a:ext>
            </a:extLst>
          </p:cNvPr>
          <p:cNvSpPr/>
          <p:nvPr/>
        </p:nvSpPr>
        <p:spPr bwMode="auto">
          <a:xfrm>
            <a:off x="6444208" y="2467463"/>
            <a:ext cx="1368152" cy="527994"/>
          </a:xfrm>
          <a:prstGeom prst="wedgeRoundRectCallout">
            <a:avLst>
              <a:gd name="adj1" fmla="val -77224"/>
              <a:gd name="adj2" fmla="val 5750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</a:rPr>
              <a:t>IBI longo</a:t>
            </a: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5400000">
            <a:off x="5868000" y="998960"/>
            <a:ext cx="216000" cy="43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FF8AA90C-658D-499B-A944-E07EC4AB92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658230"/>
            <a:ext cx="114300" cy="11430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75B606ED-6244-402C-BD98-C1C013505271}"/>
              </a:ext>
            </a:extLst>
          </p:cNvPr>
          <p:cNvSpPr txBox="1"/>
          <p:nvPr/>
        </p:nvSpPr>
        <p:spPr>
          <a:xfrm>
            <a:off x="359532" y="1412776"/>
            <a:ext cx="842493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1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</a:t>
            </a:r>
            <a:r>
              <a:rPr lang="pt-BR" sz="1400" b="1" i="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urlRequest</a:t>
            </a:r>
            <a:r>
              <a:rPr lang="pt-BR" sz="1400" b="1" i="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&amp;parsedibiurl.ibi=</a:t>
            </a:r>
            <a:r>
              <a:rPr lang="pt-BR" sz="14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</a:t>
            </a:r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1400" b="1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2010/12.03.13.37</a:t>
            </a:r>
            <a:endParaRPr lang="pt-BR" sz="1400" b="1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374CE567-BC80-43A2-835E-72657068AE8F}"/>
              </a:ext>
            </a:extLst>
          </p:cNvPr>
          <p:cNvSpPr/>
          <p:nvPr/>
        </p:nvSpPr>
        <p:spPr bwMode="auto">
          <a:xfrm>
            <a:off x="233519" y="3780002"/>
            <a:ext cx="4680520" cy="1017137"/>
          </a:xfrm>
          <a:prstGeom prst="wedgeRoundRectCallout">
            <a:avLst>
              <a:gd name="adj1" fmla="val 39553"/>
              <a:gd name="adj2" fmla="val -74259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2060"/>
                </a:solidFill>
              </a:rPr>
              <a:t>O ITEM DE INFORMAÇÃO está no ARQUIVO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r>
              <a:rPr lang="pt-BR" i="0" dirty="0">
                <a:solidFill>
                  <a:srgbClr val="002060"/>
                </a:solidFill>
              </a:rPr>
              <a:t> e no prefixo do seu IBI consta o </a:t>
            </a:r>
            <a:r>
              <a:rPr lang="pt-BR" i="0" dirty="0" err="1">
                <a:solidFill>
                  <a:srgbClr val="002060"/>
                </a:solidFill>
              </a:rPr>
              <a:t>Enderço</a:t>
            </a:r>
            <a:r>
              <a:rPr lang="pt-BR" i="0" dirty="0">
                <a:solidFill>
                  <a:srgbClr val="002060"/>
                </a:solidFill>
              </a:rPr>
              <a:t> Internet 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mtc-m19.sid.inpe.br </a:t>
            </a:r>
          </a:p>
        </p:txBody>
      </p:sp>
    </p:spTree>
    <p:extLst>
      <p:ext uri="{BB962C8B-B14F-4D97-AF65-F5344CB8AC3E}">
        <p14:creationId xmlns:p14="http://schemas.microsoft.com/office/powerpoint/2010/main" val="341206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980728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755572-57DB-4C70-A45D-C488420EA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916832"/>
            <a:ext cx="78843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2060"/>
                </a:solidFill>
              </a:rPr>
              <a:t>Resumo</a:t>
            </a:r>
            <a:endParaRPr lang="pt-BR" sz="2000" i="0" dirty="0">
              <a:solidFill>
                <a:srgbClr val="002060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2060"/>
                </a:solidFill>
              </a:rPr>
              <a:t>A </a:t>
            </a:r>
            <a:r>
              <a:rPr lang="pt-BR" sz="2000" b="1" i="0" dirty="0">
                <a:solidFill>
                  <a:srgbClr val="002060"/>
                </a:solidFill>
              </a:rPr>
              <a:t>navegação segura</a:t>
            </a:r>
            <a:r>
              <a:rPr lang="pt-BR" sz="2000" i="0" dirty="0">
                <a:solidFill>
                  <a:srgbClr val="002060"/>
                </a:solidFill>
              </a:rPr>
              <a:t> na Internet deveria ser uma garantia para o USUÁRIO, no entanto, a falta de navegação segura ocorre com certa frequência. Este é o caso, por exemplo de um endereço (apontamento) URL que, de forma imprevista, passa a não mais prover acesso ao ITEM DE INFORMAÇÃO que seria esperado. Serão também apresentados a seguir, os motivos que implicam neste acesso inesperado, assim como se poderia fazer para mitigar um imprevisto desta natureza, embora de forma paliativa. A solução definitiva que consiste na atribuição de identificadores persistentes e globalmente únicos aos ITENS DE INFORMAÇÃO é apresentado e ilustrado logo em seguida ao exemplo de navegação não segura, acima comentado.</a:t>
            </a:r>
          </a:p>
        </p:txBody>
      </p:sp>
    </p:spTree>
    <p:extLst>
      <p:ext uri="{BB962C8B-B14F-4D97-AF65-F5344CB8AC3E}">
        <p14:creationId xmlns:p14="http://schemas.microsoft.com/office/powerpoint/2010/main" val="522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B35FC296-273F-4E2F-B9E9-CF4DC6C1B48E}"/>
              </a:ext>
            </a:extLst>
          </p:cNvPr>
          <p:cNvSpPr/>
          <p:nvPr/>
        </p:nvSpPr>
        <p:spPr bwMode="auto">
          <a:xfrm>
            <a:off x="323528" y="1982659"/>
            <a:ext cx="2225376" cy="684000"/>
          </a:xfrm>
          <a:prstGeom prst="wedgeRoundRectCallout">
            <a:avLst>
              <a:gd name="adj1" fmla="val -3320"/>
              <a:gd name="adj2" fmla="val 167798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Trecho de uma página do IBICT...</a:t>
            </a: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365926" y="548680"/>
            <a:ext cx="6412148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não dá mais acesso ao ITEM DE INFORMAÇÃO esperado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1017802" y="2716386"/>
            <a:ext cx="7108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sala-de-imprensa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/clipping-de-c-t/item/729-</a:t>
            </a:r>
            <a:r>
              <a:rPr lang="pt-BR" sz="2000" b="1" i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clipping-ibict</a:t>
            </a:r>
            <a:r>
              <a:rPr lang="pt-BR" sz="2000" b="1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-quarta-feira-13-11-2019</a:t>
            </a:r>
            <a:endParaRPr lang="pt-BR" sz="2000" b="1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691626" y="3547592"/>
            <a:ext cx="7760748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36DC5429-0AEA-4F8C-9A1E-588755F36E77}"/>
              </a:ext>
            </a:extLst>
          </p:cNvPr>
          <p:cNvSpPr>
            <a:spLocks noChangeAspect="1"/>
          </p:cNvSpPr>
          <p:nvPr/>
        </p:nvSpPr>
        <p:spPr bwMode="auto">
          <a:xfrm>
            <a:off x="7596336" y="3028328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6" name="Texto explicativo retangular com cantos arredondados 11">
            <a:extLst>
              <a:ext uri="{FF2B5EF4-FFF2-40B4-BE49-F238E27FC236}">
                <a16:creationId xmlns:a16="http://schemas.microsoft.com/office/drawing/2014/main" id="{7BD236B5-C70D-432F-BCCE-C604267D39D1}"/>
              </a:ext>
            </a:extLst>
          </p:cNvPr>
          <p:cNvSpPr/>
          <p:nvPr/>
        </p:nvSpPr>
        <p:spPr bwMode="auto">
          <a:xfrm>
            <a:off x="2159732" y="5801958"/>
            <a:ext cx="4824536" cy="651378"/>
          </a:xfrm>
          <a:prstGeom prst="wedgeRoundRectCallout">
            <a:avLst>
              <a:gd name="adj1" fmla="val -54671"/>
              <a:gd name="adj2" fmla="val -53403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com um URL que não dá mais acesso ao ITEM DE INFORMAÇÃO esperado</a:t>
            </a:r>
          </a:p>
        </p:txBody>
      </p:sp>
      <p:sp>
        <p:nvSpPr>
          <p:cNvPr id="19" name="Texto explicativo retangular com cantos arredondados 11">
            <a:extLst>
              <a:ext uri="{FF2B5EF4-FFF2-40B4-BE49-F238E27FC236}">
                <a16:creationId xmlns:a16="http://schemas.microsoft.com/office/drawing/2014/main" id="{560025DA-7530-4AFE-B8D7-40F591C75C67}"/>
              </a:ext>
            </a:extLst>
          </p:cNvPr>
          <p:cNvSpPr/>
          <p:nvPr/>
        </p:nvSpPr>
        <p:spPr bwMode="auto">
          <a:xfrm>
            <a:off x="6444208" y="1982659"/>
            <a:ext cx="2304256" cy="684000"/>
          </a:xfrm>
          <a:prstGeom prst="wedgeRoundRectCallout">
            <a:avLst>
              <a:gd name="adj1" fmla="val -61193"/>
              <a:gd name="adj2" fmla="val 5168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URL de acesso à página do IBICT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4CAA5D3-E894-45FA-95C6-F6F738823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90" y="3118109"/>
            <a:ext cx="11430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273778" y="548680"/>
            <a:ext cx="8596444" cy="9396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URL que dá acesso a um ITEM DE INFORMAÇÃO diferente do esperado</a:t>
            </a:r>
            <a:endParaRPr lang="pt-BR" sz="20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Interface gráfica do usuário, Texto, Aplicativo, Site&#10;&#10;Descrição gerada automaticamente">
            <a:extLst>
              <a:ext uri="{FF2B5EF4-FFF2-40B4-BE49-F238E27FC236}">
                <a16:creationId xmlns:a16="http://schemas.microsoft.com/office/drawing/2014/main" id="{B3C5D993-6226-407F-9693-B1AEFD22A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590" y="2564904"/>
            <a:ext cx="4916820" cy="3888432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5489" y="1772815"/>
            <a:ext cx="769302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2" name="Texto explicativo retangular com cantos arredondados 11">
            <a:extLst>
              <a:ext uri="{FF2B5EF4-FFF2-40B4-BE49-F238E27FC236}">
                <a16:creationId xmlns:a16="http://schemas.microsoft.com/office/drawing/2014/main" id="{D21BDAC2-E0A5-45D5-A6F7-9418C23091E1}"/>
              </a:ext>
            </a:extLst>
          </p:cNvPr>
          <p:cNvSpPr/>
          <p:nvPr/>
        </p:nvSpPr>
        <p:spPr bwMode="auto">
          <a:xfrm>
            <a:off x="189650" y="3425431"/>
            <a:ext cx="1862070" cy="939671"/>
          </a:xfrm>
          <a:prstGeom prst="wedgeRoundRectCallout">
            <a:avLst>
              <a:gd name="adj1" fmla="val -5237"/>
              <a:gd name="adj2" fmla="val -15632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2060"/>
                </a:solidFill>
              </a:rPr>
              <a:t>O URL não dá acesso à </a:t>
            </a:r>
            <a:r>
              <a:rPr lang="pt-BR" b="1" i="0" dirty="0">
                <a:solidFill>
                  <a:srgbClr val="FF0000"/>
                </a:solidFill>
              </a:rPr>
              <a:t>notícia</a:t>
            </a:r>
            <a:r>
              <a:rPr lang="pt-BR" b="1" i="0" dirty="0">
                <a:solidFill>
                  <a:srgbClr val="002060"/>
                </a:solidFill>
              </a:rPr>
              <a:t> esperada...</a:t>
            </a:r>
            <a:endParaRPr lang="pt-BR" i="0" dirty="0">
              <a:solidFill>
                <a:srgbClr val="002060"/>
              </a:solidFill>
            </a:endParaRP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E5A4DC26-7F8D-42A1-BF9B-2A512DE7294E}"/>
              </a:ext>
            </a:extLst>
          </p:cNvPr>
          <p:cNvSpPr/>
          <p:nvPr/>
        </p:nvSpPr>
        <p:spPr bwMode="auto">
          <a:xfrm>
            <a:off x="6804148" y="3975432"/>
            <a:ext cx="2066074" cy="753279"/>
          </a:xfrm>
          <a:prstGeom prst="wedgeRoundRectCallout">
            <a:avLst>
              <a:gd name="adj1" fmla="val -63143"/>
              <a:gd name="adj2" fmla="val 34992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dá acesso ao </a:t>
            </a:r>
            <a:r>
              <a:rPr lang="pt-BR" sz="18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18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MCTI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8492FDC-56F1-4826-90BE-A3DFC04F3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223" y="2065202"/>
            <a:ext cx="114300" cy="114300"/>
          </a:xfrm>
          <a:prstGeom prst="rect">
            <a:avLst/>
          </a:prstGeom>
        </p:spPr>
      </p:pic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F4D7340B-8825-413F-B458-D80F028DFD79}"/>
              </a:ext>
            </a:extLst>
          </p:cNvPr>
          <p:cNvSpPr/>
          <p:nvPr/>
        </p:nvSpPr>
        <p:spPr bwMode="auto">
          <a:xfrm>
            <a:off x="7106784" y="5489437"/>
            <a:ext cx="1565310" cy="753279"/>
          </a:xfrm>
          <a:prstGeom prst="wedgeRoundRectCallout">
            <a:avLst>
              <a:gd name="adj1" fmla="val -74593"/>
              <a:gd name="adj2" fmla="val -4721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Imagem de 17 de abril de 2021</a:t>
            </a:r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CC7D3B5-2C4E-4C5D-8BAE-DF7D9093285F}"/>
              </a:ext>
            </a:extLst>
          </p:cNvPr>
          <p:cNvSpPr>
            <a:spLocks noChangeAspect="1"/>
          </p:cNvSpPr>
          <p:nvPr/>
        </p:nvSpPr>
        <p:spPr bwMode="auto">
          <a:xfrm>
            <a:off x="7760440" y="2152944"/>
            <a:ext cx="1132040" cy="1132040"/>
          </a:xfrm>
          <a:prstGeom prst="arc">
            <a:avLst>
              <a:gd name="adj1" fmla="val 16200000"/>
              <a:gd name="adj2" fmla="val 5498718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5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" y="645003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1090741" y="548680"/>
            <a:ext cx="6962518" cy="136283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inesperado decorrente de um redirecionamento de URL</a:t>
            </a:r>
            <a:endParaRPr lang="pt-BR" sz="240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B799E5E-FA0E-4047-90D4-4C1A9BF7102F}"/>
              </a:ext>
            </a:extLst>
          </p:cNvPr>
          <p:cNvSpPr txBox="1"/>
          <p:nvPr/>
        </p:nvSpPr>
        <p:spPr>
          <a:xfrm>
            <a:off x="727425" y="2815091"/>
            <a:ext cx="7689151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</a:t>
            </a:r>
            <a:r>
              <a:rPr lang="pt-BR" b="1" i="0" u="none" strike="noStrike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noticias</a:t>
            </a:r>
            <a:r>
              <a:rPr lang="pt-BR" b="1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/arquivos/2019/11/Seminario_avalia_projetos_desenvolvidos_em_biomas_brasileiros.html</a:t>
            </a:r>
            <a:endParaRPr lang="pt-BR" b="1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EE86CA4B-FC59-40C4-BC9C-34F99B290661}"/>
              </a:ext>
            </a:extLst>
          </p:cNvPr>
          <p:cNvSpPr/>
          <p:nvPr/>
        </p:nvSpPr>
        <p:spPr bwMode="auto">
          <a:xfrm>
            <a:off x="5220072" y="4054349"/>
            <a:ext cx="3600400" cy="521802"/>
          </a:xfrm>
          <a:prstGeom prst="wedgeRoundRectCallout">
            <a:avLst>
              <a:gd name="adj1" fmla="val -63692"/>
              <a:gd name="adj2" fmla="val 23277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Redirecionamento de URL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22F3E5-509D-43ED-A872-9AFB4189F0FE}"/>
              </a:ext>
            </a:extLst>
          </p:cNvPr>
          <p:cNvSpPr txBox="1"/>
          <p:nvPr/>
        </p:nvSpPr>
        <p:spPr>
          <a:xfrm>
            <a:off x="2055592" y="465313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Seta: para Baixo 12">
            <a:extLst>
              <a:ext uri="{FF2B5EF4-FFF2-40B4-BE49-F238E27FC236}">
                <a16:creationId xmlns:a16="http://schemas.microsoft.com/office/drawing/2014/main" id="{C1E27E03-C5E2-4541-B028-12B510F664C3}"/>
              </a:ext>
            </a:extLst>
          </p:cNvPr>
          <p:cNvSpPr/>
          <p:nvPr/>
        </p:nvSpPr>
        <p:spPr bwMode="auto">
          <a:xfrm>
            <a:off x="4071816" y="4130791"/>
            <a:ext cx="504056" cy="427614"/>
          </a:xfrm>
          <a:prstGeom prst="downArrow">
            <a:avLst/>
          </a:prstGeom>
          <a:solidFill>
            <a:srgbClr val="002060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20ABC56E-9CB9-42ED-9381-C992A39108B9}"/>
              </a:ext>
            </a:extLst>
          </p:cNvPr>
          <p:cNvSpPr/>
          <p:nvPr/>
        </p:nvSpPr>
        <p:spPr bwMode="auto">
          <a:xfrm>
            <a:off x="377231" y="2276872"/>
            <a:ext cx="3888432" cy="717130"/>
          </a:xfrm>
          <a:prstGeom prst="wedgeRoundRectCallout">
            <a:avLst>
              <a:gd name="adj1" fmla="val 55023"/>
              <a:gd name="adj2" fmla="val 54825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Na página do IBICT, ao ativar o URL de acesso à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notícia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1" name="Texto explicativo retangular com cantos arredondados 11">
            <a:extLst>
              <a:ext uri="{FF2B5EF4-FFF2-40B4-BE49-F238E27FC236}">
                <a16:creationId xmlns:a16="http://schemas.microsoft.com/office/drawing/2014/main" id="{189ED2C5-D31B-4541-8203-C7D2F2237A36}"/>
              </a:ext>
            </a:extLst>
          </p:cNvPr>
          <p:cNvSpPr/>
          <p:nvPr/>
        </p:nvSpPr>
        <p:spPr bwMode="auto">
          <a:xfrm>
            <a:off x="4431348" y="5130231"/>
            <a:ext cx="4392488" cy="717130"/>
          </a:xfrm>
          <a:prstGeom prst="wedgeRoundRectCallout">
            <a:avLst>
              <a:gd name="adj1" fmla="val -57522"/>
              <a:gd name="adj2" fmla="val -54279"/>
              <a:gd name="adj3" fmla="val 16667"/>
            </a:avLst>
          </a:prstGeom>
          <a:solidFill>
            <a:srgbClr val="FFFFCC"/>
          </a:solidFill>
          <a:ln w="15875">
            <a:solidFill>
              <a:srgbClr val="F2B80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... há um redirecionamento para o URL de acesso ao </a:t>
            </a:r>
            <a:r>
              <a:rPr lang="pt-BR" sz="2000" b="1" i="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Portal</a:t>
            </a:r>
            <a:r>
              <a:rPr lang="pt-BR" sz="2000" b="1" i="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do MTCI</a:t>
            </a:r>
          </a:p>
        </p:txBody>
      </p:sp>
    </p:spTree>
    <p:extLst>
      <p:ext uri="{BB962C8B-B14F-4D97-AF65-F5344CB8AC3E}">
        <p14:creationId xmlns:p14="http://schemas.microsoft.com/office/powerpoint/2010/main" val="368365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10163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(4/10)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Motivo por traz do redirecionamento de URL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460672" y="1761809"/>
            <a:ext cx="82226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Pelo fato do portal do MCTI ter passado por um processo de migração implementado pelo Governo Brasileiro, na ocasião, se fez necessário a implementação de </a:t>
            </a:r>
            <a:r>
              <a:rPr lang="pt-BR" sz="2000" b="1" i="0" kern="1200" dirty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REDIRECIONAMENTO de URL</a:t>
            </a:r>
          </a:p>
          <a:p>
            <a:r>
              <a:rPr lang="pt-BR" sz="2000" b="1" i="0" dirty="0">
                <a:solidFill>
                  <a:srgbClr val="002060"/>
                </a:solidFill>
              </a:rPr>
              <a:t>tal como ilustra o quadro seguinte... 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06873"/>
              </p:ext>
            </p:extLst>
          </p:nvPr>
        </p:nvGraphicFramePr>
        <p:xfrm>
          <a:off x="881590" y="3501008"/>
          <a:ext cx="7380820" cy="900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45005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i="0" kern="1200" dirty="0">
                          <a:solidFill>
                            <a:srgbClr val="002060"/>
                          </a:solidFill>
                          <a:latin typeface="Arial" charset="0"/>
                          <a:ea typeface="+mn-ea"/>
                          <a:cs typeface="+mn-cs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68001"/>
                  </a:ext>
                </a:extLst>
              </a:tr>
              <a:tr h="450052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13B7C0DE-D38A-473C-8365-C83E45F9080C}"/>
              </a:ext>
            </a:extLst>
          </p:cNvPr>
          <p:cNvSpPr txBox="1"/>
          <p:nvPr/>
        </p:nvSpPr>
        <p:spPr>
          <a:xfrm>
            <a:off x="597337" y="4861609"/>
            <a:ext cx="794932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2060"/>
                </a:solidFill>
              </a:rPr>
              <a:t>Este Redirecionamento de URL entre o antigo e o novo  endereço do Portal implicou no acesso inesperado a um ITEM DE INFORMAÇÂO não desejado.</a:t>
            </a:r>
          </a:p>
        </p:txBody>
      </p:sp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81920</TotalTime>
  <Words>4212</Words>
  <Application>Microsoft Office PowerPoint</Application>
  <PresentationFormat>Apresentação na tela (4:3)</PresentationFormat>
  <Paragraphs>614</Paragraphs>
  <Slides>41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50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2004</cp:revision>
  <dcterms:created xsi:type="dcterms:W3CDTF">2004-05-13T13:32:28Z</dcterms:created>
  <dcterms:modified xsi:type="dcterms:W3CDTF">2021-04-23T04:34:43Z</dcterms:modified>
</cp:coreProperties>
</file>