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3"/>
  </p:notesMasterIdLst>
  <p:handoutMasterIdLst>
    <p:handoutMasterId r:id="rId44"/>
  </p:handoutMasterIdLst>
  <p:sldIdLst>
    <p:sldId id="256" r:id="rId2"/>
    <p:sldId id="549" r:id="rId3"/>
    <p:sldId id="597" r:id="rId4"/>
    <p:sldId id="271" r:id="rId5"/>
    <p:sldId id="641" r:id="rId6"/>
    <p:sldId id="619" r:id="rId7"/>
    <p:sldId id="636" r:id="rId8"/>
    <p:sldId id="637" r:id="rId9"/>
    <p:sldId id="620" r:id="rId10"/>
    <p:sldId id="622" r:id="rId11"/>
    <p:sldId id="639" r:id="rId12"/>
    <p:sldId id="586" r:id="rId13"/>
    <p:sldId id="623" r:id="rId14"/>
    <p:sldId id="624" r:id="rId15"/>
    <p:sldId id="625" r:id="rId16"/>
    <p:sldId id="591" r:id="rId17"/>
    <p:sldId id="305" r:id="rId18"/>
    <p:sldId id="635" r:id="rId19"/>
    <p:sldId id="642" r:id="rId20"/>
    <p:sldId id="589" r:id="rId21"/>
    <p:sldId id="640" r:id="rId22"/>
    <p:sldId id="603" r:id="rId23"/>
    <p:sldId id="587" r:id="rId24"/>
    <p:sldId id="631" r:id="rId25"/>
    <p:sldId id="617" r:id="rId26"/>
    <p:sldId id="626" r:id="rId27"/>
    <p:sldId id="628" r:id="rId28"/>
    <p:sldId id="638" r:id="rId29"/>
    <p:sldId id="629" r:id="rId30"/>
    <p:sldId id="599" r:id="rId31"/>
    <p:sldId id="630" r:id="rId32"/>
    <p:sldId id="627" r:id="rId33"/>
    <p:sldId id="592" r:id="rId34"/>
    <p:sldId id="634" r:id="rId35"/>
    <p:sldId id="613" r:id="rId36"/>
    <p:sldId id="633" r:id="rId37"/>
    <p:sldId id="546" r:id="rId38"/>
    <p:sldId id="644" r:id="rId39"/>
    <p:sldId id="643" r:id="rId40"/>
    <p:sldId id="645" r:id="rId41"/>
    <p:sldId id="646" r:id="rId42"/>
  </p:sldIdLst>
  <p:sldSz cx="9144000" cy="6858000" type="screen4x3"/>
  <p:notesSz cx="6648450" cy="9782175"/>
  <p:defaultTextStyle>
    <a:defPPr>
      <a:defRPr lang="pt-BR"/>
    </a:defPPr>
    <a:lvl1pPr algn="ctr" rtl="0" fontAlgn="base">
      <a:spcBef>
        <a:spcPct val="0"/>
      </a:spcBef>
      <a:spcAft>
        <a:spcPct val="0"/>
      </a:spcAft>
      <a:defRPr sz="1600" i="1" kern="1200">
        <a:solidFill>
          <a:srgbClr val="00497A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1600" i="1" kern="1200">
        <a:solidFill>
          <a:srgbClr val="00497A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1600" i="1" kern="1200">
        <a:solidFill>
          <a:srgbClr val="00497A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1600" i="1" kern="1200">
        <a:solidFill>
          <a:srgbClr val="00497A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1600" i="1" kern="1200">
        <a:solidFill>
          <a:srgbClr val="00497A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i="1" kern="1200">
        <a:solidFill>
          <a:srgbClr val="00497A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i="1" kern="1200">
        <a:solidFill>
          <a:srgbClr val="00497A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i="1" kern="1200">
        <a:solidFill>
          <a:srgbClr val="00497A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i="1" kern="1200">
        <a:solidFill>
          <a:srgbClr val="00497A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erald Banon" initials="GB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FFCC99"/>
    <a:srgbClr val="F2B800"/>
    <a:srgbClr val="CCECFF"/>
    <a:srgbClr val="FFCCFF"/>
    <a:srgbClr val="CC00CC"/>
    <a:srgbClr val="FF99FF"/>
    <a:srgbClr val="0070C0"/>
    <a:srgbClr val="CCCCFF"/>
    <a:srgbClr val="CBECD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Estilo Médio 2 - Ênfas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118" autoAdjust="0"/>
    <p:restoredTop sz="94724" autoAdjust="0"/>
  </p:normalViewPr>
  <p:slideViewPr>
    <p:cSldViewPr>
      <p:cViewPr varScale="1">
        <p:scale>
          <a:sx n="81" d="100"/>
          <a:sy n="81" d="100"/>
        </p:scale>
        <p:origin x="648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Relationship Id="rId48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4.xml"/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1313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279" tIns="45139" rIns="90279" bIns="45139" numCol="1" anchor="t" anchorCtr="0" compatLnSpc="1">
            <a:prstTxWarp prst="textNoShape">
              <a:avLst/>
            </a:prstTxWarp>
          </a:bodyPr>
          <a:lstStyle>
            <a:lvl1pPr algn="l" defTabSz="903288">
              <a:defRPr sz="1200" i="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67138" y="0"/>
            <a:ext cx="2881312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279" tIns="45139" rIns="90279" bIns="45139" numCol="1" anchor="t" anchorCtr="0" compatLnSpc="1">
            <a:prstTxWarp prst="textNoShape">
              <a:avLst/>
            </a:prstTxWarp>
          </a:bodyPr>
          <a:lstStyle>
            <a:lvl1pPr algn="r" defTabSz="903288">
              <a:defRPr sz="1200" i="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01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293225"/>
            <a:ext cx="2881313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279" tIns="45139" rIns="90279" bIns="45139" numCol="1" anchor="b" anchorCtr="0" compatLnSpc="1">
            <a:prstTxWarp prst="textNoShape">
              <a:avLst/>
            </a:prstTxWarp>
          </a:bodyPr>
          <a:lstStyle>
            <a:lvl1pPr algn="l" defTabSz="903288">
              <a:defRPr sz="1200" i="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01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67138" y="9293225"/>
            <a:ext cx="2881312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279" tIns="45139" rIns="90279" bIns="45139" numCol="1" anchor="b" anchorCtr="0" compatLnSpc="1">
            <a:prstTxWarp prst="textNoShape">
              <a:avLst/>
            </a:prstTxWarp>
          </a:bodyPr>
          <a:lstStyle>
            <a:lvl1pPr algn="r" defTabSz="903288">
              <a:defRPr sz="1200" i="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pPr>
              <a:defRPr/>
            </a:pPr>
            <a:fld id="{EC5E3601-6C4E-4D96-8B53-5528C056BC0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528907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1313" cy="4905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765550" y="0"/>
            <a:ext cx="2881313" cy="4905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04E280-0090-43A9-BEB4-25D28B363BE0}" type="datetimeFigureOut">
              <a:rPr lang="pt-BR" smtClean="0"/>
              <a:t>18/04/2021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22363" y="1222375"/>
            <a:ext cx="4403725" cy="3302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65163" y="4706938"/>
            <a:ext cx="5318125" cy="385286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291638"/>
            <a:ext cx="2881313" cy="4905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765550" y="9291638"/>
            <a:ext cx="2881313" cy="4905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76B245-422A-4720-9467-1CC62B8DFE4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68510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orce11.org/datacitation/" TargetMode="External"/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Prinçipios</a:t>
            </a:r>
            <a:r>
              <a:rPr lang="en-US" dirty="0"/>
              <a:t> FAIR (</a:t>
            </a:r>
            <a:r>
              <a:rPr lang="pt-BR" b="0" i="0" dirty="0">
                <a:solidFill>
                  <a:srgbClr val="1A1A1A"/>
                </a:solidFill>
                <a:effectLst/>
                <a:latin typeface="Merriweather"/>
              </a:rPr>
              <a:t>Achável, Acessível, Interoperável, Reutilizável) para </a:t>
            </a:r>
            <a:r>
              <a:rPr lang="pt-BR" dirty="0"/>
              <a:t>Gestão e Administração de Dados Científicos,</a:t>
            </a:r>
            <a:r>
              <a:rPr lang="pt-BR" b="0" i="0" dirty="0">
                <a:solidFill>
                  <a:srgbClr val="4D5156"/>
                </a:solidFill>
                <a:effectLst/>
                <a:latin typeface="arial" panose="020B0604020202020204" pitchFamily="34" charset="0"/>
              </a:rPr>
              <a:t> Dados de Pesquisa e Documentos Arquivísticos . </a:t>
            </a:r>
            <a:r>
              <a:rPr lang="pt-BR" b="0" i="0" dirty="0">
                <a:solidFill>
                  <a:srgbClr val="1A1A1A"/>
                </a:solidFill>
                <a:effectLst/>
                <a:latin typeface="Merriweather"/>
              </a:rPr>
              <a:t>Os princípios FAIR são ligados aos princípios de citações de dados definidos na </a:t>
            </a:r>
            <a:r>
              <a:rPr lang="pt-BR" b="0" i="0" u="none" strike="noStrike" dirty="0">
                <a:solidFill>
                  <a:srgbClr val="007ACC"/>
                </a:solidFill>
                <a:effectLst/>
                <a:latin typeface="Merriweather"/>
                <a:hlinkClick r:id="rId3"/>
              </a:rPr>
              <a:t>Joint </a:t>
            </a:r>
            <a:r>
              <a:rPr lang="pt-BR" b="0" i="0" u="none" strike="noStrike" dirty="0" err="1">
                <a:solidFill>
                  <a:srgbClr val="007ACC"/>
                </a:solidFill>
                <a:effectLst/>
                <a:latin typeface="Merriweather"/>
                <a:hlinkClick r:id="rId3"/>
              </a:rPr>
              <a:t>Declaration</a:t>
            </a:r>
            <a:r>
              <a:rPr lang="pt-BR" b="0" i="0" u="none" strike="noStrike" dirty="0">
                <a:solidFill>
                  <a:srgbClr val="007ACC"/>
                </a:solidFill>
                <a:effectLst/>
                <a:latin typeface="Merriweather"/>
                <a:hlinkClick r:id="rId3"/>
              </a:rPr>
              <a:t> Data </a:t>
            </a:r>
            <a:r>
              <a:rPr lang="pt-BR" b="0" i="0" u="none" strike="noStrike" dirty="0" err="1">
                <a:solidFill>
                  <a:srgbClr val="007ACC"/>
                </a:solidFill>
                <a:effectLst/>
                <a:latin typeface="Merriweather"/>
                <a:hlinkClick r:id="rId3"/>
              </a:rPr>
              <a:t>Citation</a:t>
            </a:r>
            <a:r>
              <a:rPr lang="pt-BR" b="0" i="0" u="none" strike="noStrike" dirty="0">
                <a:solidFill>
                  <a:srgbClr val="007ACC"/>
                </a:solidFill>
                <a:effectLst/>
                <a:latin typeface="Merriweather"/>
                <a:hlinkClick r:id="rId3"/>
              </a:rPr>
              <a:t> </a:t>
            </a:r>
            <a:r>
              <a:rPr lang="pt-BR" b="0" i="0" u="none" strike="noStrike" dirty="0" err="1">
                <a:solidFill>
                  <a:srgbClr val="007ACC"/>
                </a:solidFill>
                <a:effectLst/>
                <a:latin typeface="Merriweather"/>
                <a:hlinkClick r:id="rId3"/>
              </a:rPr>
              <a:t>Principles</a:t>
            </a:r>
            <a:r>
              <a:rPr lang="pt-BR" b="0" i="0" dirty="0">
                <a:solidFill>
                  <a:srgbClr val="1A1A1A"/>
                </a:solidFill>
                <a:effectLst/>
                <a:latin typeface="Merriweather"/>
              </a:rPr>
              <a:t> (JDDCP)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76B245-422A-4720-9467-1CC62B8DFE42}" type="slidenum">
              <a:rPr lang="pt-BR" smtClean="0"/>
              <a:t>12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2988150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Abertura do PDF.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76B245-422A-4720-9467-1CC62B8DFE42}" type="slidenum">
              <a:rPr lang="pt-BR" smtClean="0"/>
              <a:t>32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3880463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Abertura do PDF.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76B245-422A-4720-9467-1CC62B8DFE42}" type="slidenum">
              <a:rPr lang="pt-BR" smtClean="0"/>
              <a:t>36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5242401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O </a:t>
            </a:r>
            <a:r>
              <a:rPr lang="en-US" dirty="0" err="1"/>
              <a:t>acesso</a:t>
            </a:r>
            <a:r>
              <a:rPr lang="en-US" dirty="0"/>
              <a:t> à Rede IBI se </a:t>
            </a:r>
            <a:r>
              <a:rPr lang="en-US" dirty="0" err="1"/>
              <a:t>faz</a:t>
            </a:r>
            <a:r>
              <a:rPr lang="en-US" dirty="0"/>
              <a:t> via o Resolvedor urlib.net. O </a:t>
            </a:r>
            <a:r>
              <a:rPr lang="pt-BR" noProof="0" dirty="0"/>
              <a:t>Arquivo</a:t>
            </a:r>
            <a:r>
              <a:rPr lang="en-US" dirty="0"/>
              <a:t> que </a:t>
            </a:r>
            <a:r>
              <a:rPr lang="en-US" dirty="0" err="1"/>
              <a:t>possui</a:t>
            </a:r>
            <a:r>
              <a:rPr lang="en-US" dirty="0"/>
              <a:t> o IBI </a:t>
            </a:r>
            <a:r>
              <a:rPr lang="en-US" dirty="0" err="1"/>
              <a:t>retorna</a:t>
            </a:r>
            <a:r>
              <a:rPr lang="en-US" dirty="0"/>
              <a:t> a URL do item de </a:t>
            </a:r>
            <a:r>
              <a:rPr lang="en-US" dirty="0" err="1"/>
              <a:t>informação</a:t>
            </a:r>
            <a:endParaRPr lang="pt-BR" dirty="0"/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76B245-422A-4720-9467-1CC62B8DFE42}" type="slidenum">
              <a:rPr lang="pt-BR" smtClean="0"/>
              <a:t>39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0676754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O primeiro Arquivo possui o item de informação ou segundo não.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76B245-422A-4720-9467-1CC62B8DFE42}" type="slidenum">
              <a:rPr lang="pt-BR" smtClean="0"/>
              <a:t>40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183698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Resposta</a:t>
            </a:r>
            <a:r>
              <a:rPr lang="en-US" dirty="0"/>
              <a:t> do </a:t>
            </a:r>
            <a:r>
              <a:rPr lang="en-US" dirty="0" err="1"/>
              <a:t>Arquivo</a:t>
            </a:r>
            <a:r>
              <a:rPr lang="en-US" dirty="0"/>
              <a:t> que </a:t>
            </a:r>
            <a:r>
              <a:rPr lang="en-US" dirty="0" err="1"/>
              <a:t>possui</a:t>
            </a:r>
            <a:r>
              <a:rPr lang="en-US" dirty="0"/>
              <a:t> a URL dos dados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76B245-422A-4720-9467-1CC62B8DFE42}" type="slidenum">
              <a:rPr lang="pt-BR" smtClean="0"/>
              <a:t>41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118028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Existem duas versões do IBI.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76B245-422A-4720-9467-1CC62B8DFE42}" type="slidenum">
              <a:rPr lang="pt-BR" smtClean="0"/>
              <a:t>20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802944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Exemplo de geração de IBI por dois Arquivos.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76B245-422A-4720-9467-1CC62B8DFE42}" type="slidenum">
              <a:rPr lang="pt-BR" smtClean="0"/>
              <a:t>23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593658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Abertura do PDF.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76B245-422A-4720-9467-1CC62B8DFE42}" type="slidenum">
              <a:rPr lang="pt-BR" smtClean="0"/>
              <a:t>24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983670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O </a:t>
            </a:r>
            <a:r>
              <a:rPr lang="en-US" dirty="0" err="1"/>
              <a:t>acesso</a:t>
            </a:r>
            <a:r>
              <a:rPr lang="en-US" dirty="0"/>
              <a:t> à Rede IBI se </a:t>
            </a:r>
            <a:r>
              <a:rPr lang="en-US" dirty="0" err="1"/>
              <a:t>faz</a:t>
            </a:r>
            <a:r>
              <a:rPr lang="en-US" dirty="0"/>
              <a:t> via o Resolvedor urlib.net. O </a:t>
            </a:r>
            <a:r>
              <a:rPr lang="pt-BR" noProof="0" dirty="0"/>
              <a:t>Arquivo</a:t>
            </a:r>
            <a:r>
              <a:rPr lang="en-US" dirty="0"/>
              <a:t> que </a:t>
            </a:r>
            <a:r>
              <a:rPr lang="en-US" dirty="0" err="1"/>
              <a:t>possui</a:t>
            </a:r>
            <a:r>
              <a:rPr lang="en-US" dirty="0"/>
              <a:t> o IBI </a:t>
            </a:r>
            <a:r>
              <a:rPr lang="en-US" dirty="0" err="1"/>
              <a:t>retorna</a:t>
            </a:r>
            <a:r>
              <a:rPr lang="en-US" dirty="0"/>
              <a:t> a URL do item de </a:t>
            </a:r>
            <a:r>
              <a:rPr lang="en-US" dirty="0" err="1"/>
              <a:t>informação</a:t>
            </a:r>
            <a:endParaRPr lang="pt-BR" dirty="0"/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76B245-422A-4720-9467-1CC62B8DFE42}" type="slidenum">
              <a:rPr lang="pt-BR" smtClean="0"/>
              <a:t>27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997587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O </a:t>
            </a:r>
            <a:r>
              <a:rPr lang="en-US" dirty="0" err="1"/>
              <a:t>acesso</a:t>
            </a:r>
            <a:r>
              <a:rPr lang="en-US" dirty="0"/>
              <a:t> à Rede IBI se </a:t>
            </a:r>
            <a:r>
              <a:rPr lang="en-US" dirty="0" err="1"/>
              <a:t>faz</a:t>
            </a:r>
            <a:r>
              <a:rPr lang="en-US" dirty="0"/>
              <a:t> via o Resolvedor urlib.net. O </a:t>
            </a:r>
            <a:r>
              <a:rPr lang="pt-BR" noProof="0" dirty="0"/>
              <a:t>Arquivo</a:t>
            </a:r>
            <a:r>
              <a:rPr lang="en-US" dirty="0"/>
              <a:t> que </a:t>
            </a:r>
            <a:r>
              <a:rPr lang="en-US" dirty="0" err="1"/>
              <a:t>possui</a:t>
            </a:r>
            <a:r>
              <a:rPr lang="en-US" dirty="0"/>
              <a:t> o IBI </a:t>
            </a:r>
            <a:r>
              <a:rPr lang="en-US" dirty="0" err="1"/>
              <a:t>retorna</a:t>
            </a:r>
            <a:r>
              <a:rPr lang="en-US" dirty="0"/>
              <a:t> a URL do item de </a:t>
            </a:r>
            <a:r>
              <a:rPr lang="en-US" dirty="0" err="1"/>
              <a:t>informação</a:t>
            </a:r>
            <a:endParaRPr lang="pt-BR" dirty="0"/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76B245-422A-4720-9467-1CC62B8DFE42}" type="slidenum">
              <a:rPr lang="pt-BR" smtClean="0"/>
              <a:t>28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5139726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O primeiro Arquivo possui o item de informação ou segundo não.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76B245-422A-4720-9467-1CC62B8DFE42}" type="slidenum">
              <a:rPr lang="pt-BR" smtClean="0"/>
              <a:t>29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2008528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Resposta</a:t>
            </a:r>
            <a:r>
              <a:rPr lang="en-US" dirty="0"/>
              <a:t> do </a:t>
            </a:r>
            <a:r>
              <a:rPr lang="en-US" dirty="0" err="1"/>
              <a:t>Arquivo</a:t>
            </a:r>
            <a:r>
              <a:rPr lang="en-US" dirty="0"/>
              <a:t> que </a:t>
            </a:r>
            <a:r>
              <a:rPr lang="en-US" dirty="0" err="1"/>
              <a:t>possui</a:t>
            </a:r>
            <a:r>
              <a:rPr lang="en-US" dirty="0"/>
              <a:t> a URL dos dados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76B245-422A-4720-9467-1CC62B8DFE42}" type="slidenum">
              <a:rPr lang="pt-BR" smtClean="0"/>
              <a:t>30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2027723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O primeiro Arquivo possui o item de informação ou segundo não.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76B245-422A-4720-9467-1CC62B8DFE42}" type="slidenum">
              <a:rPr lang="pt-BR" smtClean="0"/>
              <a:t>31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77232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/>
              <a:t>Clique para editar o estilo do subtítulo mestre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22953F-0E0E-40DD-8743-0F9AD8DF8F5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BBF9E0-8CFE-46BC-9ED7-62E003D9AF7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044009-106B-407B-9C3F-0467525C017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141032-9715-43EE-BB16-415FBFB3A99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F8958E-F6EB-478C-AF03-C7C2EEDF245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4248DE-BC1D-41F6-B483-0C827706470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A7BF8D-4D77-4308-B3CD-947ED2D8331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0A6C1E-C5A0-4AA3-8FE6-5C3CC98C75B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40A2E3-FC11-4BB4-900B-EEF86891DEE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8C58CB-89E2-4334-8E94-1E2CC643D69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291E83-2A0E-4272-88F4-2FBAFF6ADAE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E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i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i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i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4A4B39A6-B958-42D9-BCD4-935D1AF989D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-nd/3.0/deed.pt_BR" TargetMode="External"/><Relationship Id="rId2" Type="http://schemas.openxmlformats.org/officeDocument/2006/relationships/hyperlink" Target="http://urlib.net/rep/QABCDSTQQW/44A469B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antigo.mctic.gov.br/mctic/opencms/salaImprensa/noticias/arquivos/2019/11/Seminario_avalia_projetos_desenvolvidos_em_biomas_brasileiros.html" TargetMode="External"/><Relationship Id="rId2" Type="http://schemas.openxmlformats.org/officeDocument/2006/relationships/hyperlink" Target="http://www.mctic.gov.br/mctic/opencms/salaImprensa/noticias/arquivos/2019/11/Seminario_avalia_projetos_desenvolvidos_em_biomas_brasileiros.html" TargetMode="Externa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hyperlink" Target="http://antigo.mctic.gov.br/mctic/opencms/salaImprensa/noticias/arquivos/2019/11/Seminario_avalia_projetos_desenvolvidos_em_biomas_brasileiros.html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-fair.org/fair-principles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urlib.net/8JMKD3MGP7W/38N29FH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urlib.net/sid.inpe.br/sid.inpe.br/mtc-m19/2010/12.03.13.37" TargetMode="Externa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mtc-m16d.sid.inpe.br/test2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md-m09b.sid.inpe.br/test2" TargetMode="Externa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://mtc-m16d.sid.inpe.br/col/sid.inpe.br/mtc-m19/2010/12.03.13.37/doc/publicacao.pdf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jpeg"/><Relationship Id="rId4" Type="http://schemas.openxmlformats.org/officeDocument/2006/relationships/hyperlink" Target="http://urlib.net/8JMKD3MGP7W/38N29FH" TargetMode="Externa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://urlib.net/8JMKD3MGP7W/38N29FH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jpg"/><Relationship Id="rId4" Type="http://schemas.openxmlformats.org/officeDocument/2006/relationships/image" Target="../media/image2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://mtc-m16d.sid.inpe.br/sid.inpe.br/mtc-m19@80/2009/08.21.17.02?servicesubject=urlRequest&amp;parsedibiurl.ibi=8JMKD3MGP7W/38N29FH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mtc-m16d.sid.inpe.br/col/sid.inpe.br/mtc-m19/2010/12.03.13.37/doc/publicacao.pdf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://mtc-m16d.sid.inpe.br/sid.inpe.br/mtc-m19@80/2009/08.21.17.02?servicesubject=urlRequest&amp;parsedibiurl.ibi=8JMKD3MGP7W/38N29FH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mtc-m16d.sid.inpe.br/col/sid.inpe.br/mtc-m19/2010/12.03.13.37/doc/publicacao.pdf" TargetMode="Externa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://md-m09b.sid.inpe.br/urlib.net/www/2020/05.31.18.11?servicesubject=urlRequest&amp;parsedibiurl.ibi=8JMKD3MGP7W/38N29FH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hyperlink" Target="http://mtc-m16d.sid.inpe.br/col/sid.inpe.br/mtc-m19/2010/12.03.13.37/doc/publicacao.pdf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jpeg"/><Relationship Id="rId4" Type="http://schemas.openxmlformats.org/officeDocument/2006/relationships/hyperlink" Target="http://urlib.net/sid.inpe.br/mtc-m19/2010/12.03.13.37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hyperlink" Target="http://mtc-m16d.sid.inpe.br/col/sid.inpe.br/mtc-m19/2010/12.03.13.37/doc/publicacao.pdf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mtc-m16d.sid.inpe.br/sid.inpe.br/mtc-m19@80/2009/08.21.17.02?servicesubject=urlRequest&amp;parsedibiurl.ibi=sid.inpe.br/mtc-m19/2010/12.03.13.37" TargetMode="Externa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hyperlink" Target="http://mtc-m16d.sid.inpe.br/col/sid.inpe.br/mtc-m19/2010/12.03.13.37/doc/publicacao.pdf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mtc-m16d.sid.inpe.br/sid.inpe.br/mtc-m19@80/2009/08.21.17.02?servicesubject=urlRequest&amp;parsedibiurl.ibi=sid.inpe.br/mtc-m19/2010/12.03.13.37" TargetMode="Externa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ibict.br/" TargetMode="External"/><Relationship Id="rId7" Type="http://schemas.openxmlformats.org/officeDocument/2006/relationships/image" Target="../media/image2.png"/><Relationship Id="rId2" Type="http://schemas.openxmlformats.org/officeDocument/2006/relationships/hyperlink" Target="https://ibict.br/sala-de-imprensa/clipping-de-c-t/item/729-clipping-ibict-quarta-feira-13-11-2019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mctic.gov.br/mctic/opencms/salaImprensa/noticias/arquivos/2019/11/Seminario_avalia_projetos_desenvolvidos_em_biomas_brasileiros.html" TargetMode="External"/><Relationship Id="rId5" Type="http://schemas.openxmlformats.org/officeDocument/2006/relationships/hyperlink" Target="https://ibict.br/sala-de-imprensa/clipping-de-c-t" TargetMode="External"/><Relationship Id="rId4" Type="http://schemas.openxmlformats.org/officeDocument/2006/relationships/hyperlink" Target="https://ibict.br/imprensa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ctic.gov.br/mctic/opencms/salaImprensa/noticias/arquivos/2019/11/Seminario_avalia_projetos_desenvolvidos_em_biomas_brasileiros.html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v.br/mcti/pt-br" TargetMode="External"/><Relationship Id="rId2" Type="http://schemas.openxmlformats.org/officeDocument/2006/relationships/hyperlink" Target="http://www.mctic.gov.br/mctic/opencms/salaImprensa/noticias/arquivos/2019/11/Seminario_avalia_projetos_desenvolvidos_em_biomas_brasileiros.html" TargetMode="Externa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v.br/mcti/pt-br" TargetMode="External"/><Relationship Id="rId2" Type="http://schemas.openxmlformats.org/officeDocument/2006/relationships/hyperlink" Target="http://www.mctic.gov.br/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"/>
          <p:cNvSpPr txBox="1">
            <a:spLocks noChangeArrowheads="1"/>
          </p:cNvSpPr>
          <p:nvPr/>
        </p:nvSpPr>
        <p:spPr bwMode="auto">
          <a:xfrm>
            <a:off x="971550" y="4077072"/>
            <a:ext cx="7200900" cy="1872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-342900" algn="ctr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0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URL do documento original:</a:t>
            </a:r>
          </a:p>
          <a:p>
            <a:pPr lvl="0" indent="-342900" eaLnBrk="0" hangingPunct="0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sz="1800" i="0" u="sng" kern="0" dirty="0">
                <a:solidFill>
                  <a:srgbClr val="002060"/>
                </a:solidFill>
                <a:cs typeface="Arial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http://urlib.net/rep/QABCDSTQQW/44A469B</a:t>
            </a:r>
            <a:endParaRPr lang="en-US" sz="1800" i="0" u="sng" kern="0" dirty="0">
              <a:solidFill>
                <a:srgbClr val="002060"/>
              </a:solidFill>
              <a:cs typeface="Arial" charset="0"/>
            </a:endParaRPr>
          </a:p>
          <a:p>
            <a:pPr lvl="0" indent="-342900" eaLnBrk="0" hangingPunct="0">
              <a:lnSpc>
                <a:spcPct val="90000"/>
              </a:lnSpc>
              <a:spcBef>
                <a:spcPct val="20000"/>
              </a:spcBef>
              <a:defRPr/>
            </a:pPr>
            <a:r>
              <a:rPr lang="pt-BR" sz="1400" i="0" kern="0" dirty="0">
                <a:solidFill>
                  <a:srgbClr val="0070C0"/>
                </a:solidFill>
                <a:latin typeface="Arial Unicode MS" pitchFamily="34" charset="-128"/>
              </a:rPr>
              <a:t>Esta apresentação está licenciada com base numa licença 3.0 CC BY-NC-ND</a:t>
            </a:r>
          </a:p>
          <a:p>
            <a:pPr marL="0" marR="0" lvl="0" indent="-342900" algn="ctr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sz="14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 Unicode MS" pitchFamily="34" charset="-128"/>
            </a:endParaRPr>
          </a:p>
          <a:p>
            <a:pPr marL="0" marR="0" lvl="0" indent="-342900" algn="ctr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pt-BR" sz="1400" i="0" kern="0" dirty="0">
              <a:solidFill>
                <a:srgbClr val="0070C0"/>
              </a:solidFill>
              <a:latin typeface="Arial Unicode MS" pitchFamily="34" charset="-128"/>
            </a:endParaRPr>
          </a:p>
          <a:p>
            <a:pPr lvl="0" indent="-342900" eaLnBrk="0" hangingPunct="0">
              <a:lnSpc>
                <a:spcPct val="90000"/>
              </a:lnSpc>
              <a:spcBef>
                <a:spcPct val="20000"/>
              </a:spcBef>
              <a:defRPr/>
            </a:pPr>
            <a:r>
              <a:rPr lang="pt-BR" sz="1400" i="0" kern="0" dirty="0">
                <a:solidFill>
                  <a:srgbClr val="0070C0"/>
                </a:solidFill>
                <a:latin typeface="Arial Unicode MS" pitchFamily="34" charset="-128"/>
              </a:rPr>
              <a:t>Videoconferência</a:t>
            </a:r>
            <a:endParaRPr kumimoji="0" lang="pt-BR" sz="14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 Unicode MS" pitchFamily="34" charset="-128"/>
            </a:endParaRPr>
          </a:p>
          <a:p>
            <a:pPr marL="0" lvl="1" indent="-285750">
              <a:lnSpc>
                <a:spcPct val="90000"/>
              </a:lnSpc>
              <a:spcBef>
                <a:spcPct val="20000"/>
              </a:spcBef>
              <a:defRPr/>
            </a:pPr>
            <a:r>
              <a:rPr lang="pt-BR" i="0" kern="0" dirty="0">
                <a:solidFill>
                  <a:srgbClr val="0070C0"/>
                </a:solidFill>
              </a:rPr>
              <a:t>São José dos Campos</a:t>
            </a:r>
            <a:r>
              <a:rPr kumimoji="0" lang="pt-BR" sz="1600" b="0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charset="0"/>
              </a:rPr>
              <a:t>, </a:t>
            </a:r>
            <a:r>
              <a:rPr lang="pt-BR" i="0" kern="0" dirty="0">
                <a:solidFill>
                  <a:srgbClr val="0070C0"/>
                </a:solidFill>
              </a:rPr>
              <a:t>abril</a:t>
            </a:r>
            <a:r>
              <a:rPr kumimoji="0" lang="pt-BR" sz="1600" b="0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charset="0"/>
              </a:rPr>
              <a:t> de 2021</a:t>
            </a:r>
          </a:p>
          <a:p>
            <a:pPr marL="0" marR="0" lvl="1" indent="-285750" algn="ctr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sz="20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 charset="0"/>
            </a:endParaRPr>
          </a:p>
          <a:p>
            <a:pPr marL="0" marR="0" lvl="1" indent="-285750" algn="ctr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sz="20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2050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971550" y="2708920"/>
            <a:ext cx="7200900" cy="720080"/>
          </a:xfrm>
        </p:spPr>
        <p:txBody>
          <a:bodyPr/>
          <a:lstStyle/>
          <a:p>
            <a:pPr marL="0" lvl="1" algn="ctr" eaLnBrk="1" hangingPunct="1">
              <a:lnSpc>
                <a:spcPct val="90000"/>
              </a:lnSpc>
              <a:buFontTx/>
              <a:buNone/>
            </a:pPr>
            <a:r>
              <a:rPr lang="pt-BR" sz="2400" i="1" dirty="0">
                <a:solidFill>
                  <a:srgbClr val="002060"/>
                </a:solidFill>
                <a:latin typeface="Arial" charset="0"/>
              </a:rPr>
              <a:t>Gerald J. F. Banon</a:t>
            </a:r>
          </a:p>
          <a:p>
            <a:pPr marL="0" lvl="1" algn="ctr" eaLnBrk="1" hangingPunct="1">
              <a:lnSpc>
                <a:spcPct val="90000"/>
              </a:lnSpc>
              <a:buFontTx/>
              <a:buNone/>
            </a:pPr>
            <a:r>
              <a:rPr lang="pt-BR" sz="1800" i="1" dirty="0">
                <a:solidFill>
                  <a:srgbClr val="002060"/>
                </a:solidFill>
                <a:latin typeface="Arial" charset="0"/>
              </a:rPr>
              <a:t>&lt;gerald.banon@gmail.com&gt;</a:t>
            </a:r>
          </a:p>
          <a:p>
            <a:pPr marL="0" lvl="1" algn="ctr" eaLnBrk="1" hangingPunct="1">
              <a:lnSpc>
                <a:spcPct val="90000"/>
              </a:lnSpc>
              <a:buFontTx/>
              <a:buNone/>
            </a:pPr>
            <a:endParaRPr lang="pt-BR" i="1" dirty="0">
              <a:solidFill>
                <a:srgbClr val="0070C0"/>
              </a:solidFill>
              <a:latin typeface="Arial" charset="0"/>
            </a:endParaRPr>
          </a:p>
          <a:p>
            <a:pPr marL="0" lvl="1" algn="ctr" eaLnBrk="1" hangingPunct="1">
              <a:lnSpc>
                <a:spcPct val="90000"/>
              </a:lnSpc>
              <a:buFontTx/>
              <a:buNone/>
            </a:pPr>
            <a:endParaRPr lang="pt-BR" sz="2000" dirty="0">
              <a:solidFill>
                <a:srgbClr val="0070C0"/>
              </a:solidFill>
              <a:latin typeface="Arial Unicode MS" pitchFamily="34" charset="-128"/>
            </a:endParaRPr>
          </a:p>
          <a:p>
            <a:pPr marL="0" lvl="1" algn="ctr" eaLnBrk="1" hangingPunct="1">
              <a:lnSpc>
                <a:spcPct val="90000"/>
              </a:lnSpc>
              <a:buFontTx/>
              <a:buNone/>
            </a:pPr>
            <a:endParaRPr lang="pt-BR" sz="1600" dirty="0">
              <a:solidFill>
                <a:srgbClr val="0070C0"/>
              </a:solidFill>
              <a:latin typeface="Arial" charset="0"/>
            </a:endParaRPr>
          </a:p>
          <a:p>
            <a:pPr marL="0" lvl="1" algn="ctr" eaLnBrk="1" hangingPunct="1">
              <a:lnSpc>
                <a:spcPct val="90000"/>
              </a:lnSpc>
              <a:buFontTx/>
              <a:buNone/>
            </a:pPr>
            <a:endParaRPr lang="pt-BR" sz="2400" i="1" dirty="0">
              <a:solidFill>
                <a:srgbClr val="0070C0"/>
              </a:solidFill>
              <a:latin typeface="Arial" charset="0"/>
            </a:endParaRPr>
          </a:p>
          <a:p>
            <a:pPr marL="0" lvl="1" algn="ctr" eaLnBrk="1" hangingPunct="1">
              <a:lnSpc>
                <a:spcPct val="90000"/>
              </a:lnSpc>
              <a:buFontTx/>
              <a:buNone/>
            </a:pPr>
            <a:endParaRPr lang="pt-BR" sz="2000" dirty="0">
              <a:solidFill>
                <a:srgbClr val="0070C0"/>
              </a:solidFill>
              <a:latin typeface="Arial" charset="0"/>
            </a:endParaRPr>
          </a:p>
        </p:txBody>
      </p:sp>
      <p:sp>
        <p:nvSpPr>
          <p:cNvPr id="2051" name="Rectangle 21"/>
          <p:cNvSpPr>
            <a:spLocks noChangeArrowheads="1"/>
          </p:cNvSpPr>
          <p:nvPr/>
        </p:nvSpPr>
        <p:spPr bwMode="auto">
          <a:xfrm>
            <a:off x="1421557" y="1556792"/>
            <a:ext cx="630088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t-BR" sz="2400" b="1" i="0" dirty="0">
                <a:solidFill>
                  <a:srgbClr val="002060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pic>
        <p:nvPicPr>
          <p:cNvPr id="1026" name="Picture 2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152900" y="5005933"/>
            <a:ext cx="838200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D506EAEC-EEC5-405C-9AB2-D30E113520F0}"/>
              </a:ext>
            </a:extLst>
          </p:cNvPr>
          <p:cNvSpPr txBox="1">
            <a:spLocks noChangeArrowheads="1"/>
          </p:cNvSpPr>
          <p:nvPr/>
        </p:nvSpPr>
        <p:spPr>
          <a:xfrm>
            <a:off x="1331672" y="548679"/>
            <a:ext cx="6480656" cy="1408599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Navegação segura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(5/10)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Solução paliativa para consertar o URL desatualizado na página do IBICT </a:t>
            </a:r>
            <a:endParaRPr lang="pt-BR" sz="2400" i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53ADDFEF-6BB8-490C-B557-5200FEC4F5AD}"/>
              </a:ext>
            </a:extLst>
          </p:cNvPr>
          <p:cNvSpPr txBox="1"/>
          <p:nvPr/>
        </p:nvSpPr>
        <p:spPr>
          <a:xfrm>
            <a:off x="663679" y="1945868"/>
            <a:ext cx="7816643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000" i="0" dirty="0">
                <a:solidFill>
                  <a:srgbClr val="002060"/>
                </a:solidFill>
              </a:rPr>
              <a:t>Na ocasião da migração </a:t>
            </a:r>
            <a:r>
              <a:rPr kumimoji="0" lang="pt-BR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foi também implementada pelo MCTI uma:</a:t>
            </a:r>
            <a:endParaRPr lang="pt-BR" sz="2400" i="0" dirty="0">
              <a:solidFill>
                <a:srgbClr val="002060"/>
              </a:solidFill>
            </a:endParaRPr>
          </a:p>
        </p:txBody>
      </p:sp>
      <p:graphicFrame>
        <p:nvGraphicFramePr>
          <p:cNvPr id="14" name="Tabela 6">
            <a:extLst>
              <a:ext uri="{FF2B5EF4-FFF2-40B4-BE49-F238E27FC236}">
                <a16:creationId xmlns:a16="http://schemas.microsoft.com/office/drawing/2014/main" id="{D93044E6-5E7B-427A-A036-BA7EFA7F38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0512831"/>
              </p:ext>
            </p:extLst>
          </p:nvPr>
        </p:nvGraphicFramePr>
        <p:xfrm>
          <a:off x="1378696" y="2417594"/>
          <a:ext cx="6386607" cy="7924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05271">
                  <a:extLst>
                    <a:ext uri="{9D8B030D-6E8A-4147-A177-3AD203B41FA5}">
                      <a16:colId xmlns:a16="http://schemas.microsoft.com/office/drawing/2014/main" val="36223016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942741435"/>
                    </a:ext>
                  </a:extLst>
                </a:gridCol>
                <a:gridCol w="2833264">
                  <a:extLst>
                    <a:ext uri="{9D8B030D-6E8A-4147-A177-3AD203B41FA5}">
                      <a16:colId xmlns:a16="http://schemas.microsoft.com/office/drawing/2014/main" val="2028391567"/>
                    </a:ext>
                  </a:extLst>
                </a:gridCol>
              </a:tblGrid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pt-BR" sz="2000" b="1" i="0" kern="12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Troca de nome de domínio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59209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pt-BR" sz="2000" i="0" kern="1200" noProof="0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www.mctic.gov.br</a:t>
                      </a:r>
                      <a:endParaRPr lang="pt-BR" sz="2000" i="0" kern="1200" dirty="0">
                        <a:solidFill>
                          <a:srgbClr val="0000FF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/>
                        <a:t>→</a:t>
                      </a:r>
                      <a:endParaRPr lang="pt-BR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i="0" kern="1200" noProof="0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antigo.mctic.gov.br</a:t>
                      </a:r>
                      <a:endParaRPr lang="pt-BR" sz="2000" i="0" kern="1200" dirty="0">
                        <a:solidFill>
                          <a:srgbClr val="0000FF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231662"/>
                  </a:ext>
                </a:extLst>
              </a:tr>
            </a:tbl>
          </a:graphicData>
        </a:graphic>
      </p:graphicFrame>
      <p:sp>
        <p:nvSpPr>
          <p:cNvPr id="13" name="CaixaDeTexto 12">
            <a:extLst>
              <a:ext uri="{FF2B5EF4-FFF2-40B4-BE49-F238E27FC236}">
                <a16:creationId xmlns:a16="http://schemas.microsoft.com/office/drawing/2014/main" id="{259018C0-AEAB-42EC-B647-4C6440594800}"/>
              </a:ext>
            </a:extLst>
          </p:cNvPr>
          <p:cNvSpPr txBox="1"/>
          <p:nvPr/>
        </p:nvSpPr>
        <p:spPr>
          <a:xfrm>
            <a:off x="863636" y="3244914"/>
            <a:ext cx="741672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000" b="1" i="0" dirty="0">
                <a:solidFill>
                  <a:srgbClr val="002060"/>
                </a:solidFill>
              </a:rPr>
              <a:t>A solução consiste em trocar, na página do IBICT, o URL</a:t>
            </a:r>
            <a:r>
              <a:rPr kumimoji="0" lang="pt-BR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:</a:t>
            </a:r>
            <a:endParaRPr lang="pt-BR" sz="2400" b="1" i="0" dirty="0">
              <a:solidFill>
                <a:srgbClr val="002060"/>
              </a:solidFill>
            </a:endParaRPr>
          </a:p>
        </p:txBody>
      </p:sp>
      <p:sp>
        <p:nvSpPr>
          <p:cNvPr id="15" name="CaixaDeTexto 14">
            <a:extLst>
              <a:ext uri="{FF2B5EF4-FFF2-40B4-BE49-F238E27FC236}">
                <a16:creationId xmlns:a16="http://schemas.microsoft.com/office/drawing/2014/main" id="{11E03080-2971-43B5-B371-F61E6FE32B61}"/>
              </a:ext>
            </a:extLst>
          </p:cNvPr>
          <p:cNvSpPr txBox="1"/>
          <p:nvPr/>
        </p:nvSpPr>
        <p:spPr>
          <a:xfrm>
            <a:off x="715544" y="3866852"/>
            <a:ext cx="7712913" cy="1077218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just" fontAlgn="base"/>
            <a:endParaRPr lang="pt-BR" b="0" i="0" u="none" strike="noStrike" dirty="0">
              <a:solidFill>
                <a:srgbClr val="002060"/>
              </a:solidFill>
              <a:effectLst/>
              <a:latin typeface="Helvetica" panose="020B0604020202020204" pitchFamily="34" charset="0"/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algn="just" fontAlgn="base"/>
            <a:r>
              <a:rPr lang="pt-BR" b="1" i="0" u="none" strike="noStrike" dirty="0">
                <a:solidFill>
                  <a:srgbClr val="002060"/>
                </a:solidFill>
                <a:effectLst/>
                <a:latin typeface="Helvetica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pt-BR" b="1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www.mctic.gov.br</a:t>
            </a:r>
            <a:r>
              <a:rPr lang="pt-BR" b="1" i="0" u="none" strike="noStrike" dirty="0">
                <a:solidFill>
                  <a:srgbClr val="002060"/>
                </a:solidFill>
                <a:effectLst/>
                <a:latin typeface="Helvetica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/mctic/opencms/salaImprensa/</a:t>
            </a:r>
            <a:r>
              <a:rPr lang="pt-BR" b="1" i="0" u="none" strike="noStrike" dirty="0">
                <a:solidFill>
                  <a:srgbClr val="FF0000"/>
                </a:solidFill>
                <a:effectLst/>
                <a:latin typeface="Helvetica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noticias</a:t>
            </a:r>
            <a:r>
              <a:rPr lang="pt-BR" b="1" i="0" u="none" strike="noStrike" dirty="0">
                <a:solidFill>
                  <a:srgbClr val="002060"/>
                </a:solidFill>
                <a:effectLst/>
                <a:latin typeface="Helvetica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/arquivos/2019/11/Seminario_avalia_projetos_desenvolvidos_em_biomas_brasileiros.html</a:t>
            </a:r>
            <a:endParaRPr lang="pt-BR" b="1" i="0" u="none" strike="noStrike" dirty="0">
              <a:solidFill>
                <a:srgbClr val="002060"/>
              </a:solidFill>
              <a:effectLst/>
              <a:latin typeface="Helvetica" panose="020B0604020202020204" pitchFamily="34" charset="0"/>
            </a:endParaRPr>
          </a:p>
          <a:p>
            <a:pPr algn="just" fontAlgn="base"/>
            <a:endParaRPr lang="pt-BR" b="0" i="0" u="none" strike="noStrike" dirty="0">
              <a:solidFill>
                <a:srgbClr val="002060"/>
              </a:solidFill>
              <a:effectLst/>
              <a:latin typeface="Helvetica" panose="020B0604020202020204" pitchFamily="34" charset="0"/>
            </a:endParaRPr>
          </a:p>
        </p:txBody>
      </p:sp>
      <p:sp>
        <p:nvSpPr>
          <p:cNvPr id="16" name="CaixaDeTexto 15">
            <a:extLst>
              <a:ext uri="{FF2B5EF4-FFF2-40B4-BE49-F238E27FC236}">
                <a16:creationId xmlns:a16="http://schemas.microsoft.com/office/drawing/2014/main" id="{07A605A8-CC56-448E-ACD6-5766121790F5}"/>
              </a:ext>
            </a:extLst>
          </p:cNvPr>
          <p:cNvSpPr txBox="1"/>
          <p:nvPr/>
        </p:nvSpPr>
        <p:spPr>
          <a:xfrm>
            <a:off x="659397" y="5304110"/>
            <a:ext cx="7825206" cy="1077218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just" fontAlgn="base"/>
            <a:endParaRPr lang="pt-BR" b="0" i="0" u="none" strike="noStrike" dirty="0">
              <a:solidFill>
                <a:srgbClr val="002060"/>
              </a:solidFill>
              <a:effectLst/>
              <a:latin typeface="Helvetica" panose="020B0604020202020204" pitchFamily="34" charset="0"/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algn="just" fontAlgn="base"/>
            <a:r>
              <a:rPr lang="pt-BR" b="1" i="0" u="none" strike="noStrike" dirty="0">
                <a:solidFill>
                  <a:srgbClr val="002060"/>
                </a:solidFill>
                <a:effectLst/>
                <a:latin typeface="Helvetica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pt-BR" b="1" i="0" u="none" strike="noStrike" dirty="0">
                <a:solidFill>
                  <a:srgbClr val="0000FF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antigo</a:t>
            </a:r>
            <a:r>
              <a:rPr lang="pt-BR" b="1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.mctic.gov.br</a:t>
            </a:r>
            <a:r>
              <a:rPr lang="pt-BR" b="1" i="0" u="none" strike="noStrike" dirty="0">
                <a:solidFill>
                  <a:srgbClr val="002060"/>
                </a:solidFill>
                <a:effectLst/>
                <a:latin typeface="Helvetica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/mctic/opencms/salaImprensa/</a:t>
            </a:r>
            <a:r>
              <a:rPr lang="pt-BR" b="1" i="0" u="none" strike="noStrike" dirty="0">
                <a:solidFill>
                  <a:srgbClr val="FF0000"/>
                </a:solidFill>
                <a:effectLst/>
                <a:latin typeface="Helvetica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noticias</a:t>
            </a:r>
            <a:r>
              <a:rPr lang="pt-BR" b="1" i="0" u="none" strike="noStrike" dirty="0">
                <a:solidFill>
                  <a:srgbClr val="002060"/>
                </a:solidFill>
                <a:effectLst/>
                <a:latin typeface="Helvetica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/arquivos/2019/11/Seminario_avalia_projetos_desenvolvidos_em_biomas_brasileiros.html</a:t>
            </a:r>
            <a:endParaRPr lang="pt-BR" b="1" i="0" u="none" strike="noStrike" dirty="0">
              <a:solidFill>
                <a:srgbClr val="002060"/>
              </a:solidFill>
              <a:effectLst/>
              <a:latin typeface="Helvetica" panose="020B0604020202020204" pitchFamily="34" charset="0"/>
            </a:endParaRPr>
          </a:p>
          <a:p>
            <a:pPr algn="just" fontAlgn="base"/>
            <a:endParaRPr lang="pt-BR" b="0" i="0" u="none" strike="noStrike" dirty="0">
              <a:solidFill>
                <a:srgbClr val="002060"/>
              </a:solidFill>
              <a:effectLst/>
              <a:latin typeface="Helvetica" panose="020B0604020202020204" pitchFamily="34" charset="0"/>
            </a:endParaRPr>
          </a:p>
        </p:txBody>
      </p:sp>
      <p:sp>
        <p:nvSpPr>
          <p:cNvPr id="17" name="CaixaDeTexto 16">
            <a:extLst>
              <a:ext uri="{FF2B5EF4-FFF2-40B4-BE49-F238E27FC236}">
                <a16:creationId xmlns:a16="http://schemas.microsoft.com/office/drawing/2014/main" id="{B88E7F9B-655C-40AB-9F0C-23405BB32FE6}"/>
              </a:ext>
            </a:extLst>
          </p:cNvPr>
          <p:cNvSpPr txBox="1"/>
          <p:nvPr/>
        </p:nvSpPr>
        <p:spPr>
          <a:xfrm>
            <a:off x="3851630" y="4904000"/>
            <a:ext cx="144074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pt-BR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por:</a:t>
            </a:r>
            <a:endParaRPr lang="pt-BR" sz="2400" b="1" i="0" dirty="0">
              <a:solidFill>
                <a:srgbClr val="002060"/>
              </a:solidFill>
            </a:endParaRPr>
          </a:p>
        </p:txBody>
      </p:sp>
      <p:sp>
        <p:nvSpPr>
          <p:cNvPr id="11" name="Arco 10">
            <a:extLst>
              <a:ext uri="{FF2B5EF4-FFF2-40B4-BE49-F238E27FC236}">
                <a16:creationId xmlns:a16="http://schemas.microsoft.com/office/drawing/2014/main" id="{221876C7-BBB3-446B-8E86-9C5B37D90AB9}"/>
              </a:ext>
            </a:extLst>
          </p:cNvPr>
          <p:cNvSpPr>
            <a:spLocks noChangeAspect="1"/>
          </p:cNvSpPr>
          <p:nvPr/>
        </p:nvSpPr>
        <p:spPr bwMode="auto">
          <a:xfrm>
            <a:off x="7812360" y="4545224"/>
            <a:ext cx="972008" cy="972008"/>
          </a:xfrm>
          <a:prstGeom prst="arc">
            <a:avLst>
              <a:gd name="adj1" fmla="val 16200000"/>
              <a:gd name="adj2" fmla="val 5498718"/>
            </a:avLst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12" name="Texto explicativo retangular com cantos arredondados 11">
            <a:extLst>
              <a:ext uri="{FF2B5EF4-FFF2-40B4-BE49-F238E27FC236}">
                <a16:creationId xmlns:a16="http://schemas.microsoft.com/office/drawing/2014/main" id="{845744D5-A50B-40A0-AD4B-F57794B40893}"/>
              </a:ext>
            </a:extLst>
          </p:cNvPr>
          <p:cNvSpPr/>
          <p:nvPr/>
        </p:nvSpPr>
        <p:spPr bwMode="auto">
          <a:xfrm>
            <a:off x="5796136" y="4925957"/>
            <a:ext cx="2376264" cy="400110"/>
          </a:xfrm>
          <a:prstGeom prst="wedgeRoundRectCallout">
            <a:avLst>
              <a:gd name="adj1" fmla="val 69825"/>
              <a:gd name="adj2" fmla="val -69169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b="1" i="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Atualização de URL</a:t>
            </a:r>
          </a:p>
        </p:txBody>
      </p:sp>
      <p:sp>
        <p:nvSpPr>
          <p:cNvPr id="19" name="Texto explicativo retangular com cantos arredondados 11">
            <a:extLst>
              <a:ext uri="{FF2B5EF4-FFF2-40B4-BE49-F238E27FC236}">
                <a16:creationId xmlns:a16="http://schemas.microsoft.com/office/drawing/2014/main" id="{DCC8D243-1F99-467E-B308-077817A68785}"/>
              </a:ext>
            </a:extLst>
          </p:cNvPr>
          <p:cNvSpPr/>
          <p:nvPr/>
        </p:nvSpPr>
        <p:spPr bwMode="auto">
          <a:xfrm>
            <a:off x="251520" y="3713934"/>
            <a:ext cx="2304256" cy="400111"/>
          </a:xfrm>
          <a:prstGeom prst="wedgeRoundRectCallout">
            <a:avLst>
              <a:gd name="adj1" fmla="val 56744"/>
              <a:gd name="adj2" fmla="val 50130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b="1" i="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URL desatualizado</a:t>
            </a:r>
          </a:p>
        </p:txBody>
      </p:sp>
      <p:sp>
        <p:nvSpPr>
          <p:cNvPr id="20" name="Texto explicativo retangular com cantos arredondados 11">
            <a:extLst>
              <a:ext uri="{FF2B5EF4-FFF2-40B4-BE49-F238E27FC236}">
                <a16:creationId xmlns:a16="http://schemas.microsoft.com/office/drawing/2014/main" id="{1F8C0DDF-1FA6-41E3-9C81-EC478C3F2BAB}"/>
              </a:ext>
            </a:extLst>
          </p:cNvPr>
          <p:cNvSpPr/>
          <p:nvPr/>
        </p:nvSpPr>
        <p:spPr bwMode="auto">
          <a:xfrm>
            <a:off x="287524" y="5129108"/>
            <a:ext cx="2088232" cy="400111"/>
          </a:xfrm>
          <a:prstGeom prst="wedgeRoundRectCallout">
            <a:avLst>
              <a:gd name="adj1" fmla="val 56744"/>
              <a:gd name="adj2" fmla="val 50130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b="1" i="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URL atualizado</a:t>
            </a:r>
          </a:p>
        </p:txBody>
      </p:sp>
    </p:spTree>
    <p:extLst>
      <p:ext uri="{BB962C8B-B14F-4D97-AF65-F5344CB8AC3E}">
        <p14:creationId xmlns:p14="http://schemas.microsoft.com/office/powerpoint/2010/main" val="2606710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D506EAEC-EEC5-405C-9AB2-D30E113520F0}"/>
              </a:ext>
            </a:extLst>
          </p:cNvPr>
          <p:cNvSpPr txBox="1">
            <a:spLocks noChangeArrowheads="1"/>
          </p:cNvSpPr>
          <p:nvPr/>
        </p:nvSpPr>
        <p:spPr>
          <a:xfrm>
            <a:off x="395600" y="548680"/>
            <a:ext cx="8352801" cy="100811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Navegação segura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(6/10)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Resultado da atualização do URL na Página do IBICT</a:t>
            </a:r>
            <a:endParaRPr lang="pt-BR" sz="2400" i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16" name="CaixaDeTexto 15">
            <a:extLst>
              <a:ext uri="{FF2B5EF4-FFF2-40B4-BE49-F238E27FC236}">
                <a16:creationId xmlns:a16="http://schemas.microsoft.com/office/drawing/2014/main" id="{07A605A8-CC56-448E-ACD6-5766121790F5}"/>
              </a:ext>
            </a:extLst>
          </p:cNvPr>
          <p:cNvSpPr txBox="1"/>
          <p:nvPr/>
        </p:nvSpPr>
        <p:spPr>
          <a:xfrm>
            <a:off x="659397" y="1556792"/>
            <a:ext cx="7825206" cy="58477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just" fontAlgn="base"/>
            <a:r>
              <a:rPr lang="pt-BR" b="1" i="0" u="none" strike="noStrike" dirty="0">
                <a:solidFill>
                  <a:srgbClr val="002060"/>
                </a:solidFill>
                <a:effectLst/>
                <a:latin typeface="Helvetica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pt-BR" b="1" i="0" u="none" strike="noStrike" dirty="0">
                <a:solidFill>
                  <a:srgbClr val="0000FF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antigo</a:t>
            </a:r>
            <a:r>
              <a:rPr lang="pt-BR" b="1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.mctic.gov.br</a:t>
            </a:r>
            <a:r>
              <a:rPr lang="pt-BR" b="1" i="0" u="none" strike="noStrike" dirty="0">
                <a:solidFill>
                  <a:srgbClr val="002060"/>
                </a:solidFill>
                <a:effectLst/>
                <a:latin typeface="Helvetica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/mctic/opencms/salaImprensa/</a:t>
            </a:r>
            <a:r>
              <a:rPr lang="pt-BR" b="1" i="0" u="none" strike="noStrike" dirty="0">
                <a:solidFill>
                  <a:srgbClr val="FF0000"/>
                </a:solidFill>
                <a:effectLst/>
                <a:latin typeface="Helvetica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noticias</a:t>
            </a:r>
            <a:r>
              <a:rPr lang="pt-BR" b="1" i="0" u="none" strike="noStrike" dirty="0">
                <a:solidFill>
                  <a:srgbClr val="002060"/>
                </a:solidFill>
                <a:effectLst/>
                <a:latin typeface="Helvetica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/arquivos/2019/11/Seminario_avalia_projetos_desenvolvidos_em_biomas_brasileiros.html</a:t>
            </a:r>
            <a:endParaRPr lang="pt-BR" b="1" i="0" u="none" strike="noStrike" dirty="0">
              <a:solidFill>
                <a:srgbClr val="002060"/>
              </a:solidFill>
              <a:effectLst/>
              <a:latin typeface="Helvetica" panose="020B0604020202020204" pitchFamily="34" charset="0"/>
            </a:endParaRPr>
          </a:p>
        </p:txBody>
      </p:sp>
      <p:sp>
        <p:nvSpPr>
          <p:cNvPr id="20" name="Texto explicativo retangular com cantos arredondados 11">
            <a:extLst>
              <a:ext uri="{FF2B5EF4-FFF2-40B4-BE49-F238E27FC236}">
                <a16:creationId xmlns:a16="http://schemas.microsoft.com/office/drawing/2014/main" id="{1F8C0DDF-1FA6-41E3-9C81-EC478C3F2BAB}"/>
              </a:ext>
            </a:extLst>
          </p:cNvPr>
          <p:cNvSpPr/>
          <p:nvPr/>
        </p:nvSpPr>
        <p:spPr bwMode="auto">
          <a:xfrm>
            <a:off x="166509" y="2564904"/>
            <a:ext cx="2088232" cy="720080"/>
          </a:xfrm>
          <a:prstGeom prst="wedgeRoundRectCallout">
            <a:avLst>
              <a:gd name="adj1" fmla="val 39138"/>
              <a:gd name="adj2" fmla="val -105369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b="1" i="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O URL atualizado...</a:t>
            </a:r>
          </a:p>
        </p:txBody>
      </p:sp>
      <p:pic>
        <p:nvPicPr>
          <p:cNvPr id="5" name="Imagem 4" descr="Interface gráfica do usuário, Site&#10;&#10;Descrição gerada automaticamente">
            <a:extLst>
              <a:ext uri="{FF2B5EF4-FFF2-40B4-BE49-F238E27FC236}">
                <a16:creationId xmlns:a16="http://schemas.microsoft.com/office/drawing/2014/main" id="{76FC8861-0159-4A5C-9244-951E3D09A6D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1250" y="2276872"/>
            <a:ext cx="4238982" cy="4431955"/>
          </a:xfrm>
          <a:prstGeom prst="rect">
            <a:avLst/>
          </a:prstGeom>
        </p:spPr>
      </p:pic>
      <p:pic>
        <p:nvPicPr>
          <p:cNvPr id="18" name="Imagem 17">
            <a:extLst>
              <a:ext uri="{FF2B5EF4-FFF2-40B4-BE49-F238E27FC236}">
                <a16:creationId xmlns:a16="http://schemas.microsoft.com/office/drawing/2014/main" id="{6D39777F-B69C-44EF-8474-B9C46506D2E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0148" y="1861241"/>
            <a:ext cx="114300" cy="114300"/>
          </a:xfrm>
          <a:prstGeom prst="rect">
            <a:avLst/>
          </a:prstGeom>
        </p:spPr>
      </p:pic>
      <p:sp>
        <p:nvSpPr>
          <p:cNvPr id="21" name="Arco 20">
            <a:extLst>
              <a:ext uri="{FF2B5EF4-FFF2-40B4-BE49-F238E27FC236}">
                <a16:creationId xmlns:a16="http://schemas.microsoft.com/office/drawing/2014/main" id="{35948F9F-FE7B-40B1-850A-F6A0703DF46A}"/>
              </a:ext>
            </a:extLst>
          </p:cNvPr>
          <p:cNvSpPr>
            <a:spLocks noChangeAspect="1"/>
          </p:cNvSpPr>
          <p:nvPr/>
        </p:nvSpPr>
        <p:spPr bwMode="auto">
          <a:xfrm>
            <a:off x="7652009" y="1981215"/>
            <a:ext cx="1168463" cy="1168463"/>
          </a:xfrm>
          <a:prstGeom prst="arc">
            <a:avLst>
              <a:gd name="adj1" fmla="val 16200000"/>
              <a:gd name="adj2" fmla="val 5498718"/>
            </a:avLst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22" name="Texto explicativo retangular com cantos arredondados 11">
            <a:extLst>
              <a:ext uri="{FF2B5EF4-FFF2-40B4-BE49-F238E27FC236}">
                <a16:creationId xmlns:a16="http://schemas.microsoft.com/office/drawing/2014/main" id="{393A141B-D09D-4D1F-9209-27BC23CB5BFF}"/>
              </a:ext>
            </a:extLst>
          </p:cNvPr>
          <p:cNvSpPr/>
          <p:nvPr/>
        </p:nvSpPr>
        <p:spPr bwMode="auto">
          <a:xfrm>
            <a:off x="6806149" y="4484234"/>
            <a:ext cx="2088232" cy="720000"/>
          </a:xfrm>
          <a:prstGeom prst="wedgeRoundRectCallout">
            <a:avLst>
              <a:gd name="adj1" fmla="val -65593"/>
              <a:gd name="adj2" fmla="val -47761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b="1" i="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... dá acesso à notícia esperada</a:t>
            </a:r>
          </a:p>
        </p:txBody>
      </p:sp>
    </p:spTree>
    <p:extLst>
      <p:ext uri="{BB962C8B-B14F-4D97-AF65-F5344CB8AC3E}">
        <p14:creationId xmlns:p14="http://schemas.microsoft.com/office/powerpoint/2010/main" val="27496645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50D339E7-7268-40FA-9A54-C6BFE24CB93C}"/>
              </a:ext>
            </a:extLst>
          </p:cNvPr>
          <p:cNvSpPr txBox="1"/>
          <p:nvPr/>
        </p:nvSpPr>
        <p:spPr>
          <a:xfrm>
            <a:off x="539552" y="3030051"/>
            <a:ext cx="8064896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000" i="0" dirty="0">
                <a:solidFill>
                  <a:srgbClr val="00206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</a:t>
            </a:r>
            <a:r>
              <a:rPr lang="pt-BR" sz="2000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www.go-fair.org</a:t>
            </a:r>
            <a:r>
              <a:rPr lang="pt-BR" sz="2000" i="0" dirty="0">
                <a:solidFill>
                  <a:srgbClr val="00206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/fair-principles/</a:t>
            </a:r>
            <a:endParaRPr lang="pt-BR" sz="2000" i="0" dirty="0">
              <a:solidFill>
                <a:srgbClr val="002060"/>
              </a:solidFill>
            </a:endParaRPr>
          </a:p>
          <a:p>
            <a:endParaRPr lang="pt-BR" sz="2400" i="0" dirty="0">
              <a:solidFill>
                <a:srgbClr val="0070C0"/>
              </a:solidFill>
            </a:endParaRPr>
          </a:p>
          <a:p>
            <a:r>
              <a:rPr lang="en-US" sz="2400" dirty="0">
                <a:solidFill>
                  <a:srgbClr val="663300"/>
                </a:solidFill>
              </a:rPr>
              <a:t>Findability</a:t>
            </a:r>
            <a:r>
              <a:rPr lang="en-US" sz="2400" dirty="0">
                <a:solidFill>
                  <a:srgbClr val="002060"/>
                </a:solidFill>
              </a:rPr>
              <a:t>, </a:t>
            </a:r>
            <a:r>
              <a:rPr lang="en-US" sz="2400" b="1" dirty="0">
                <a:solidFill>
                  <a:srgbClr val="002060"/>
                </a:solidFill>
              </a:rPr>
              <a:t>A</a:t>
            </a:r>
            <a:r>
              <a:rPr lang="en-US" sz="2400" dirty="0">
                <a:solidFill>
                  <a:srgbClr val="002060"/>
                </a:solidFill>
              </a:rPr>
              <a:t>ccessibility, </a:t>
            </a:r>
            <a:r>
              <a:rPr lang="en-US" sz="2400" b="1" dirty="0">
                <a:solidFill>
                  <a:srgbClr val="002060"/>
                </a:solidFill>
              </a:rPr>
              <a:t>I</a:t>
            </a:r>
            <a:r>
              <a:rPr lang="en-US" sz="2400" dirty="0">
                <a:solidFill>
                  <a:srgbClr val="002060"/>
                </a:solidFill>
              </a:rPr>
              <a:t>nteroperability, and </a:t>
            </a:r>
            <a:r>
              <a:rPr lang="en-US" sz="2400" b="1" dirty="0">
                <a:solidFill>
                  <a:srgbClr val="002060"/>
                </a:solidFill>
              </a:rPr>
              <a:t>R</a:t>
            </a:r>
            <a:r>
              <a:rPr lang="en-US" sz="2400" dirty="0">
                <a:solidFill>
                  <a:srgbClr val="002060"/>
                </a:solidFill>
              </a:rPr>
              <a:t>euse</a:t>
            </a:r>
            <a:endParaRPr lang="en-US" sz="2400" i="0" dirty="0">
              <a:solidFill>
                <a:srgbClr val="002060"/>
              </a:solidFill>
            </a:endParaRPr>
          </a:p>
          <a:p>
            <a:r>
              <a:rPr lang="en-US" sz="2400" i="0" dirty="0">
                <a:solidFill>
                  <a:srgbClr val="0070C0"/>
                </a:solidFill>
              </a:rPr>
              <a:t>-</a:t>
            </a:r>
            <a:endParaRPr lang="en-US" sz="2400" dirty="0">
              <a:solidFill>
                <a:srgbClr val="0070C0"/>
              </a:solidFill>
            </a:endParaRPr>
          </a:p>
          <a:p>
            <a:r>
              <a:rPr lang="en-US" sz="2000" dirty="0">
                <a:solidFill>
                  <a:srgbClr val="663300"/>
                </a:solidFill>
              </a:rPr>
              <a:t>Encontrabilidade</a:t>
            </a:r>
            <a:r>
              <a:rPr lang="en-US" sz="2000" i="0" dirty="0">
                <a:solidFill>
                  <a:srgbClr val="0070C0"/>
                </a:solidFill>
              </a:rPr>
              <a:t>, </a:t>
            </a:r>
            <a:r>
              <a:rPr lang="en-US" sz="2000" i="0" dirty="0" err="1">
                <a:solidFill>
                  <a:srgbClr val="002060"/>
                </a:solidFill>
              </a:rPr>
              <a:t>Acessibilidade</a:t>
            </a:r>
            <a:r>
              <a:rPr lang="en-US" sz="2000" i="0" dirty="0">
                <a:solidFill>
                  <a:srgbClr val="002060"/>
                </a:solidFill>
              </a:rPr>
              <a:t>, </a:t>
            </a:r>
            <a:r>
              <a:rPr lang="en-US" sz="2000" i="0" dirty="0" err="1">
                <a:solidFill>
                  <a:srgbClr val="002060"/>
                </a:solidFill>
              </a:rPr>
              <a:t>Interoperabilidade</a:t>
            </a:r>
            <a:r>
              <a:rPr lang="en-US" sz="2000" i="0" dirty="0">
                <a:solidFill>
                  <a:srgbClr val="002060"/>
                </a:solidFill>
              </a:rPr>
              <a:t>, </a:t>
            </a:r>
            <a:r>
              <a:rPr lang="en-US" sz="2000" i="0" dirty="0" err="1">
                <a:solidFill>
                  <a:srgbClr val="002060"/>
                </a:solidFill>
              </a:rPr>
              <a:t>Reutilizabilidade</a:t>
            </a:r>
            <a:endParaRPr lang="en-US" sz="2000" i="0" dirty="0">
              <a:solidFill>
                <a:srgbClr val="002060"/>
              </a:solidFill>
            </a:endParaRPr>
          </a:p>
        </p:txBody>
      </p:sp>
      <p:sp>
        <p:nvSpPr>
          <p:cNvPr id="4" name="Rectangle 10">
            <a:extLst>
              <a:ext uri="{FF2B5EF4-FFF2-40B4-BE49-F238E27FC236}">
                <a16:creationId xmlns:a16="http://schemas.microsoft.com/office/drawing/2014/main" id="{12989979-3B22-4F1D-B57C-15987A8410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703045D3-1E73-496C-A04F-23B46CF6AB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F200148F-2554-47B0-8F59-BC8B6A53A9EC}"/>
              </a:ext>
            </a:extLst>
          </p:cNvPr>
          <p:cNvSpPr txBox="1">
            <a:spLocks noChangeArrowheads="1"/>
          </p:cNvSpPr>
          <p:nvPr/>
        </p:nvSpPr>
        <p:spPr>
          <a:xfrm>
            <a:off x="1486785" y="548680"/>
            <a:ext cx="6170430" cy="136815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Navegação segura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(7/10)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Princípios FAIR elaborados por uma Iniciativa Internacional</a:t>
            </a:r>
            <a:endParaRPr lang="pt-BR" sz="2400" i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9BA8B5FB-EC6F-4EB1-8087-D0D3791D3F91}"/>
              </a:ext>
            </a:extLst>
          </p:cNvPr>
          <p:cNvSpPr txBox="1"/>
          <p:nvPr/>
        </p:nvSpPr>
        <p:spPr>
          <a:xfrm>
            <a:off x="2286000" y="2021939"/>
            <a:ext cx="45720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sz="1600" i="0" dirty="0">
                <a:solidFill>
                  <a:srgbClr val="006FBA"/>
                </a:solidFill>
              </a:rPr>
              <a:t>Recomendações para Gestão e Administração de Dados Científicos, de Pesquisa e Documentos Arquivísticos</a:t>
            </a:r>
            <a:endParaRPr lang="pt-BR" sz="1600" b="1" i="0" dirty="0">
              <a:solidFill>
                <a:srgbClr val="006FBA"/>
              </a:solidFill>
            </a:endParaRP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A019C1B9-637E-45CC-9E9C-11A5CB0B0298}"/>
              </a:ext>
            </a:extLst>
          </p:cNvPr>
          <p:cNvSpPr txBox="1"/>
          <p:nvPr/>
        </p:nvSpPr>
        <p:spPr>
          <a:xfrm>
            <a:off x="1156184" y="5190291"/>
            <a:ext cx="6831632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i="0" dirty="0">
                <a:solidFill>
                  <a:srgbClr val="663300"/>
                </a:solidFill>
              </a:rPr>
              <a:t>F1. </a:t>
            </a:r>
            <a:r>
              <a:rPr lang="en-US" sz="2400" b="1" i="0" dirty="0" err="1">
                <a:solidFill>
                  <a:srgbClr val="663300"/>
                </a:solidFill>
              </a:rPr>
              <a:t>Aos</a:t>
            </a:r>
            <a:r>
              <a:rPr lang="en-US" sz="2400" b="1" i="0" dirty="0">
                <a:solidFill>
                  <a:srgbClr val="663300"/>
                </a:solidFill>
              </a:rPr>
              <a:t> dados </a:t>
            </a:r>
            <a:r>
              <a:rPr lang="en-US" sz="2400" b="1" i="0" dirty="0" err="1">
                <a:solidFill>
                  <a:srgbClr val="663300"/>
                </a:solidFill>
              </a:rPr>
              <a:t>são</a:t>
            </a:r>
            <a:r>
              <a:rPr lang="en-US" sz="2400" b="1" i="0" dirty="0">
                <a:solidFill>
                  <a:srgbClr val="663300"/>
                </a:solidFill>
              </a:rPr>
              <a:t> </a:t>
            </a:r>
            <a:r>
              <a:rPr lang="en-US" sz="2400" b="1" i="0" dirty="0" err="1">
                <a:solidFill>
                  <a:srgbClr val="663300"/>
                </a:solidFill>
              </a:rPr>
              <a:t>atribuidos</a:t>
            </a:r>
            <a:r>
              <a:rPr lang="en-US" sz="2400" b="1" i="0" dirty="0">
                <a:solidFill>
                  <a:srgbClr val="663300"/>
                </a:solidFill>
              </a:rPr>
              <a:t> </a:t>
            </a:r>
            <a:r>
              <a:rPr lang="en-US" sz="2400" b="1" i="0" dirty="0" err="1">
                <a:solidFill>
                  <a:srgbClr val="663300"/>
                </a:solidFill>
              </a:rPr>
              <a:t>identificadores</a:t>
            </a:r>
            <a:r>
              <a:rPr lang="en-US" sz="2400" b="1" i="0" dirty="0">
                <a:solidFill>
                  <a:srgbClr val="663300"/>
                </a:solidFill>
              </a:rPr>
              <a:t> </a:t>
            </a:r>
            <a:r>
              <a:rPr lang="en-US" sz="2400" b="1" i="0" dirty="0" err="1">
                <a:solidFill>
                  <a:srgbClr val="663300"/>
                </a:solidFill>
              </a:rPr>
              <a:t>persistentes</a:t>
            </a:r>
            <a:r>
              <a:rPr lang="en-US" sz="2400" b="1" i="0" dirty="0">
                <a:solidFill>
                  <a:srgbClr val="663300"/>
                </a:solidFill>
              </a:rPr>
              <a:t> e </a:t>
            </a:r>
            <a:r>
              <a:rPr lang="en-US" sz="2400" b="1" i="0" dirty="0" err="1">
                <a:solidFill>
                  <a:srgbClr val="663300"/>
                </a:solidFill>
              </a:rPr>
              <a:t>globalmente</a:t>
            </a:r>
            <a:r>
              <a:rPr lang="en-US" sz="2400" b="1" i="0" dirty="0">
                <a:solidFill>
                  <a:srgbClr val="663300"/>
                </a:solidFill>
              </a:rPr>
              <a:t> </a:t>
            </a:r>
            <a:r>
              <a:rPr lang="en-US" sz="2400" b="1" i="0" dirty="0" err="1">
                <a:solidFill>
                  <a:srgbClr val="663300"/>
                </a:solidFill>
              </a:rPr>
              <a:t>únicos</a:t>
            </a:r>
            <a:endParaRPr lang="en-US" sz="2400" b="1" i="0" dirty="0">
              <a:solidFill>
                <a:srgbClr val="66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18319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D506EAEC-EEC5-405C-9AB2-D30E113520F0}"/>
              </a:ext>
            </a:extLst>
          </p:cNvPr>
          <p:cNvSpPr txBox="1">
            <a:spLocks noChangeArrowheads="1"/>
          </p:cNvSpPr>
          <p:nvPr/>
        </p:nvSpPr>
        <p:spPr>
          <a:xfrm>
            <a:off x="681529" y="548680"/>
            <a:ext cx="7780943" cy="144016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Navegação segura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(8/10)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Solução DEFINITIVA genérica para evitar imprevista desatualização de URL</a:t>
            </a:r>
            <a:endParaRPr lang="pt-BR" sz="2400" i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E7A9AD42-DE87-4E77-AF46-88DAB04891E0}"/>
              </a:ext>
            </a:extLst>
          </p:cNvPr>
          <p:cNvSpPr txBox="1"/>
          <p:nvPr/>
        </p:nvSpPr>
        <p:spPr>
          <a:xfrm>
            <a:off x="1843624" y="5229200"/>
            <a:ext cx="54567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i="0" dirty="0">
                <a:solidFill>
                  <a:srgbClr val="002060"/>
                </a:solidFill>
              </a:rPr>
              <a:t>A Rede IBI implementa esta solução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275D60EA-3DD2-44BB-97AE-BF9C1F9E05C6}"/>
              </a:ext>
            </a:extLst>
          </p:cNvPr>
          <p:cNvSpPr txBox="1"/>
          <p:nvPr/>
        </p:nvSpPr>
        <p:spPr>
          <a:xfrm>
            <a:off x="538533" y="2478375"/>
            <a:ext cx="8066935" cy="23698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 algn="l">
              <a:buAutoNum type="arabicPeriod"/>
            </a:pPr>
            <a:r>
              <a:rPr lang="pt-BR" sz="2000" i="0" dirty="0">
                <a:solidFill>
                  <a:srgbClr val="002060"/>
                </a:solidFill>
              </a:rPr>
              <a:t>Prover os </a:t>
            </a:r>
            <a:r>
              <a:rPr lang="pt-BR" sz="2000" b="1" i="0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ARQUIVOS</a:t>
            </a:r>
            <a:r>
              <a:rPr lang="pt-BR" sz="2000" i="0" dirty="0">
                <a:solidFill>
                  <a:srgbClr val="002060"/>
                </a:solidFill>
              </a:rPr>
              <a:t> de Sistemas de:</a:t>
            </a:r>
          </a:p>
          <a:p>
            <a:pPr marL="457200" indent="-457200" algn="l">
              <a:buAutoNum type="arabicPeriod"/>
            </a:pPr>
            <a:endParaRPr lang="pt-BR" sz="800" i="0" dirty="0">
              <a:solidFill>
                <a:srgbClr val="002060"/>
              </a:solidFill>
            </a:endParaRPr>
          </a:p>
          <a:p>
            <a:pPr marL="914400" lvl="1" indent="-457200" algn="l">
              <a:buFont typeface="+mj-lt"/>
              <a:buAutoNum type="alphaLcPeriod"/>
            </a:pPr>
            <a:r>
              <a:rPr lang="pt-BR" sz="2000" b="1" i="0" dirty="0">
                <a:solidFill>
                  <a:srgbClr val="002060"/>
                </a:solidFill>
              </a:rPr>
              <a:t>Identificação</a:t>
            </a:r>
            <a:r>
              <a:rPr lang="pt-BR" sz="2000" i="0" dirty="0">
                <a:solidFill>
                  <a:srgbClr val="002060"/>
                </a:solidFill>
              </a:rPr>
              <a:t> de todos os ITENS DE INFORMAÇÃO;</a:t>
            </a:r>
          </a:p>
          <a:p>
            <a:pPr marL="914400" lvl="1" indent="-457200" algn="l">
              <a:buAutoNum type="alphaLcPeriod"/>
            </a:pPr>
            <a:r>
              <a:rPr lang="pt-BR" sz="2000" b="1" i="0" dirty="0">
                <a:solidFill>
                  <a:srgbClr val="002060"/>
                </a:solidFill>
              </a:rPr>
              <a:t>Indexação</a:t>
            </a:r>
            <a:r>
              <a:rPr lang="pt-BR" sz="2000" i="0" dirty="0">
                <a:solidFill>
                  <a:srgbClr val="002060"/>
                </a:solidFill>
              </a:rPr>
              <a:t> de todos os Identificadores atribuindo a cada um deles o URL do ITEM DE INFORMAÇÃO correspondente.</a:t>
            </a:r>
          </a:p>
          <a:p>
            <a:pPr marL="914400" lvl="1" indent="-457200" algn="l">
              <a:buAutoNum type="alphaLcPeriod"/>
            </a:pPr>
            <a:endParaRPr lang="pt-BR" sz="2000" i="0" dirty="0">
              <a:solidFill>
                <a:srgbClr val="002060"/>
              </a:solidFill>
            </a:endParaRPr>
          </a:p>
          <a:p>
            <a:pPr marL="457200" indent="-457200" algn="l">
              <a:buAutoNum type="arabicPeriod"/>
            </a:pPr>
            <a:r>
              <a:rPr lang="pt-BR" sz="2000" i="0" dirty="0">
                <a:solidFill>
                  <a:srgbClr val="002060"/>
                </a:solidFill>
              </a:rPr>
              <a:t>Recorrer a um </a:t>
            </a:r>
            <a:r>
              <a:rPr lang="pt-BR" sz="2000" b="1" i="0" u="sng" dirty="0">
                <a:solidFill>
                  <a:srgbClr val="002060"/>
                </a:solidFill>
              </a:rPr>
              <a:t>RESOLVEDOR</a:t>
            </a:r>
            <a:r>
              <a:rPr lang="pt-BR" sz="2000" i="0" dirty="0">
                <a:solidFill>
                  <a:srgbClr val="002060"/>
                </a:solidFill>
              </a:rPr>
              <a:t> de identificador que retorna ao USUÁRIO os </a:t>
            </a:r>
            <a:r>
              <a:rPr lang="pt-BR" sz="2000" b="1" i="0" dirty="0" err="1">
                <a:solidFill>
                  <a:srgbClr val="002060"/>
                </a:solidFill>
              </a:rPr>
              <a:t>URLs</a:t>
            </a:r>
            <a:r>
              <a:rPr lang="pt-BR" sz="2000" i="0" dirty="0">
                <a:solidFill>
                  <a:srgbClr val="002060"/>
                </a:solidFill>
              </a:rPr>
              <a:t> dos </a:t>
            </a:r>
            <a:r>
              <a:rPr lang="pt-BR" sz="2000" b="1" i="0" dirty="0">
                <a:solidFill>
                  <a:srgbClr val="002060"/>
                </a:solidFill>
              </a:rPr>
              <a:t>ITENS DE INFORMAÇÃO</a:t>
            </a:r>
            <a:r>
              <a:rPr lang="pt-BR" sz="2000" i="0" dirty="0">
                <a:solidFill>
                  <a:srgbClr val="00206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958030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D506EAEC-EEC5-405C-9AB2-D30E113520F0}"/>
              </a:ext>
            </a:extLst>
          </p:cNvPr>
          <p:cNvSpPr txBox="1">
            <a:spLocks noChangeArrowheads="1"/>
          </p:cNvSpPr>
          <p:nvPr/>
        </p:nvSpPr>
        <p:spPr>
          <a:xfrm>
            <a:off x="214497" y="548680"/>
            <a:ext cx="8715007" cy="90010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Navegação segura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(9/10)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Sistemas de identificação e indexação</a:t>
            </a:r>
            <a:endParaRPr lang="pt-BR" sz="2400" i="0" dirty="0">
              <a:solidFill>
                <a:srgbClr val="002060"/>
              </a:solidFill>
              <a:latin typeface="Calibri"/>
            </a:endParaRPr>
          </a:p>
        </p:txBody>
      </p:sp>
      <p:grpSp>
        <p:nvGrpSpPr>
          <p:cNvPr id="4" name="Agrupar 3">
            <a:extLst>
              <a:ext uri="{FF2B5EF4-FFF2-40B4-BE49-F238E27FC236}">
                <a16:creationId xmlns:a16="http://schemas.microsoft.com/office/drawing/2014/main" id="{1A83AFE3-CE81-4FDE-8319-F3A3FC93D52D}"/>
              </a:ext>
            </a:extLst>
          </p:cNvPr>
          <p:cNvGrpSpPr/>
          <p:nvPr/>
        </p:nvGrpSpPr>
        <p:grpSpPr>
          <a:xfrm>
            <a:off x="830594" y="2420888"/>
            <a:ext cx="7482812" cy="3672408"/>
            <a:chOff x="830594" y="2204864"/>
            <a:chExt cx="7482812" cy="3672408"/>
          </a:xfrm>
        </p:grpSpPr>
        <p:sp>
          <p:nvSpPr>
            <p:cNvPr id="17" name="Elipse 16">
              <a:extLst>
                <a:ext uri="{FF2B5EF4-FFF2-40B4-BE49-F238E27FC236}">
                  <a16:creationId xmlns:a16="http://schemas.microsoft.com/office/drawing/2014/main" id="{B3C13B8C-6E06-408C-A884-9CB9FC8EBAAE}"/>
                </a:ext>
              </a:extLst>
            </p:cNvPr>
            <p:cNvSpPr/>
            <p:nvPr/>
          </p:nvSpPr>
          <p:spPr bwMode="auto">
            <a:xfrm rot="1380000">
              <a:off x="830594" y="3044174"/>
              <a:ext cx="1440160" cy="1800200"/>
            </a:xfrm>
            <a:prstGeom prst="ellipse">
              <a:avLst/>
            </a:prstGeom>
            <a:solidFill>
              <a:srgbClr val="FFEB97"/>
            </a:solidFill>
            <a:ln w="9525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endParaRPr lang="en-GB" i="0" dirty="0">
                <a:solidFill>
                  <a:srgbClr val="002060"/>
                </a:solidFill>
              </a:endParaRPr>
            </a:p>
          </p:txBody>
        </p:sp>
        <p:sp>
          <p:nvSpPr>
            <p:cNvPr id="18" name="Elipse 17">
              <a:extLst>
                <a:ext uri="{FF2B5EF4-FFF2-40B4-BE49-F238E27FC236}">
                  <a16:creationId xmlns:a16="http://schemas.microsoft.com/office/drawing/2014/main" id="{01ED0DCA-C489-47D7-BAF2-8ABCF9363E96}"/>
                </a:ext>
              </a:extLst>
            </p:cNvPr>
            <p:cNvSpPr/>
            <p:nvPr/>
          </p:nvSpPr>
          <p:spPr bwMode="auto">
            <a:xfrm rot="1380000">
              <a:off x="3782922" y="3044174"/>
              <a:ext cx="1440160" cy="1800200"/>
            </a:xfrm>
            <a:prstGeom prst="ellipse">
              <a:avLst/>
            </a:prstGeom>
            <a:solidFill>
              <a:srgbClr val="FFEB97"/>
            </a:solidFill>
            <a:ln w="9525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endParaRPr lang="en-GB" i="0" dirty="0">
                <a:solidFill>
                  <a:srgbClr val="002060"/>
                </a:solidFill>
              </a:endParaRPr>
            </a:p>
          </p:txBody>
        </p:sp>
        <p:sp>
          <p:nvSpPr>
            <p:cNvPr id="19" name="Arco 18">
              <a:extLst>
                <a:ext uri="{FF2B5EF4-FFF2-40B4-BE49-F238E27FC236}">
                  <a16:creationId xmlns:a16="http://schemas.microsoft.com/office/drawing/2014/main" id="{E6ED4BC9-2334-4906-BE3F-2C89817EBAE2}"/>
                </a:ext>
              </a:extLst>
            </p:cNvPr>
            <p:cNvSpPr/>
            <p:nvPr/>
          </p:nvSpPr>
          <p:spPr bwMode="auto">
            <a:xfrm>
              <a:off x="2133161" y="2705811"/>
              <a:ext cx="1872208" cy="947559"/>
            </a:xfrm>
            <a:prstGeom prst="arc">
              <a:avLst>
                <a:gd name="adj1" fmla="val 11432963"/>
                <a:gd name="adj2" fmla="val 21078636"/>
              </a:avLst>
            </a:prstGeom>
            <a:noFill/>
            <a:ln w="28575" cap="flat" cmpd="sng" algn="ctr">
              <a:solidFill>
                <a:srgbClr val="000080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1600" b="0" i="1" u="none" strike="noStrike" cap="none" normalizeH="0" baseline="0">
                <a:ln>
                  <a:noFill/>
                </a:ln>
                <a:solidFill>
                  <a:srgbClr val="002060"/>
                </a:solidFill>
                <a:effectLst/>
                <a:latin typeface="Arial" charset="0"/>
              </a:endParaRPr>
            </a:p>
          </p:txBody>
        </p:sp>
        <p:grpSp>
          <p:nvGrpSpPr>
            <p:cNvPr id="20" name="Agrupar 19">
              <a:extLst>
                <a:ext uri="{FF2B5EF4-FFF2-40B4-BE49-F238E27FC236}">
                  <a16:creationId xmlns:a16="http://schemas.microsoft.com/office/drawing/2014/main" id="{D9562D55-9022-41A0-B352-4BB0B2066621}"/>
                </a:ext>
              </a:extLst>
            </p:cNvPr>
            <p:cNvGrpSpPr/>
            <p:nvPr/>
          </p:nvGrpSpPr>
          <p:grpSpPr>
            <a:xfrm>
              <a:off x="1619377" y="3334411"/>
              <a:ext cx="3096344" cy="1111270"/>
              <a:chOff x="2987824" y="4077072"/>
              <a:chExt cx="3096344" cy="1111270"/>
            </a:xfrm>
          </p:grpSpPr>
          <p:sp>
            <p:nvSpPr>
              <p:cNvPr id="32" name="Arco 31">
                <a:extLst>
                  <a:ext uri="{FF2B5EF4-FFF2-40B4-BE49-F238E27FC236}">
                    <a16:creationId xmlns:a16="http://schemas.microsoft.com/office/drawing/2014/main" id="{1967CB3B-B84A-419D-8729-264DFE2D452B}"/>
                  </a:ext>
                </a:extLst>
              </p:cNvPr>
              <p:cNvSpPr/>
              <p:nvPr/>
            </p:nvSpPr>
            <p:spPr bwMode="auto">
              <a:xfrm>
                <a:off x="2987824" y="4077072"/>
                <a:ext cx="3096344" cy="1111270"/>
              </a:xfrm>
              <a:prstGeom prst="arc">
                <a:avLst>
                  <a:gd name="adj1" fmla="val 11327159"/>
                  <a:gd name="adj2" fmla="val 20982511"/>
                </a:avLst>
              </a:prstGeom>
              <a:noFill/>
              <a:ln w="12700" cap="rnd" cmpd="sng" algn="ctr">
                <a:solidFill>
                  <a:srgbClr val="000080"/>
                </a:solidFill>
                <a:prstDash val="solid"/>
                <a:round/>
                <a:headEnd type="oval" w="med" len="med"/>
                <a:tailEnd type="oval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GB" sz="1600" b="0" i="1" u="none" strike="noStrike" cap="none" normalizeH="0" baseline="0">
                  <a:ln>
                    <a:noFill/>
                  </a:ln>
                  <a:solidFill>
                    <a:srgbClr val="002060"/>
                  </a:solidFill>
                  <a:effectLst/>
                  <a:latin typeface="Arial" charset="0"/>
                </a:endParaRPr>
              </a:p>
            </p:txBody>
          </p:sp>
          <p:cxnSp>
            <p:nvCxnSpPr>
              <p:cNvPr id="33" name="Conector de Seta Reta 32">
                <a:extLst>
                  <a:ext uri="{FF2B5EF4-FFF2-40B4-BE49-F238E27FC236}">
                    <a16:creationId xmlns:a16="http://schemas.microsoft.com/office/drawing/2014/main" id="{A2941D2F-7631-409F-B448-A59ACBD39CE1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4536000" y="4077072"/>
                <a:ext cx="72000" cy="0"/>
              </a:xfrm>
              <a:prstGeom prst="straightConnector1">
                <a:avLst/>
              </a:prstGeom>
              <a:noFill/>
              <a:ln w="9525" cap="flat" cmpd="sng" algn="ctr">
                <a:solidFill>
                  <a:srgbClr val="002060"/>
                </a:solidFill>
                <a:prstDash val="solid"/>
                <a:round/>
                <a:headEnd type="none" w="med" len="med"/>
                <a:tailEnd type="stealth" w="lg" len="lg"/>
              </a:ln>
              <a:effectLst/>
            </p:spPr>
          </p:cxnSp>
        </p:grpSp>
        <p:grpSp>
          <p:nvGrpSpPr>
            <p:cNvPr id="21" name="Agrupar 20">
              <a:extLst>
                <a:ext uri="{FF2B5EF4-FFF2-40B4-BE49-F238E27FC236}">
                  <a16:creationId xmlns:a16="http://schemas.microsoft.com/office/drawing/2014/main" id="{44FEBB35-F073-4FF4-8598-BCAB00B9BE15}"/>
                </a:ext>
              </a:extLst>
            </p:cNvPr>
            <p:cNvGrpSpPr/>
            <p:nvPr/>
          </p:nvGrpSpPr>
          <p:grpSpPr>
            <a:xfrm flipV="1">
              <a:off x="1269065" y="3623348"/>
              <a:ext cx="3293502" cy="1111270"/>
              <a:chOff x="2987824" y="3937802"/>
              <a:chExt cx="3096344" cy="1111270"/>
            </a:xfrm>
          </p:grpSpPr>
          <p:sp>
            <p:nvSpPr>
              <p:cNvPr id="30" name="Arco 29">
                <a:extLst>
                  <a:ext uri="{FF2B5EF4-FFF2-40B4-BE49-F238E27FC236}">
                    <a16:creationId xmlns:a16="http://schemas.microsoft.com/office/drawing/2014/main" id="{8CEB3C42-5019-467E-9DB7-AF2235B71CB9}"/>
                  </a:ext>
                </a:extLst>
              </p:cNvPr>
              <p:cNvSpPr/>
              <p:nvPr/>
            </p:nvSpPr>
            <p:spPr bwMode="auto">
              <a:xfrm>
                <a:off x="2987824" y="3937802"/>
                <a:ext cx="3096344" cy="1111270"/>
              </a:xfrm>
              <a:prstGeom prst="arc">
                <a:avLst>
                  <a:gd name="adj1" fmla="val 11327159"/>
                  <a:gd name="adj2" fmla="val 20982511"/>
                </a:avLst>
              </a:prstGeom>
              <a:noFill/>
              <a:ln w="12700" cap="rnd" cmpd="sng" algn="ctr">
                <a:solidFill>
                  <a:srgbClr val="000080"/>
                </a:solidFill>
                <a:prstDash val="solid"/>
                <a:round/>
                <a:headEnd type="oval" w="med" len="med"/>
                <a:tailEnd type="oval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GB" sz="1600" b="0" i="1" u="none" strike="noStrike" cap="none" normalizeH="0" baseline="0">
                  <a:ln>
                    <a:noFill/>
                  </a:ln>
                  <a:solidFill>
                    <a:srgbClr val="002060"/>
                  </a:solidFill>
                  <a:effectLst/>
                  <a:latin typeface="Arial" charset="0"/>
                </a:endParaRPr>
              </a:p>
            </p:txBody>
          </p:sp>
          <p:cxnSp>
            <p:nvCxnSpPr>
              <p:cNvPr id="31" name="Conector de Seta Reta 30">
                <a:extLst>
                  <a:ext uri="{FF2B5EF4-FFF2-40B4-BE49-F238E27FC236}">
                    <a16:creationId xmlns:a16="http://schemas.microsoft.com/office/drawing/2014/main" id="{6C2ED1B4-7EED-431C-B4E7-D0640E5A9CEF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4536000" y="3940880"/>
                <a:ext cx="72000" cy="0"/>
              </a:xfrm>
              <a:prstGeom prst="straightConnector1">
                <a:avLst/>
              </a:prstGeom>
              <a:noFill/>
              <a:ln w="9525" cap="flat" cmpd="sng" algn="ctr">
                <a:solidFill>
                  <a:srgbClr val="002060"/>
                </a:solidFill>
                <a:prstDash val="solid"/>
                <a:round/>
                <a:headEnd type="none" w="med" len="med"/>
                <a:tailEnd type="stealth" w="lg" len="lg"/>
              </a:ln>
              <a:effectLst/>
            </p:spPr>
          </p:cxnSp>
        </p:grpSp>
        <p:sp>
          <p:nvSpPr>
            <p:cNvPr id="22" name="Texto explicativo retangular com cantos arredondados 11">
              <a:extLst>
                <a:ext uri="{FF2B5EF4-FFF2-40B4-BE49-F238E27FC236}">
                  <a16:creationId xmlns:a16="http://schemas.microsoft.com/office/drawing/2014/main" id="{B930CE0F-7290-4EA4-A515-6444544F6CD2}"/>
                </a:ext>
              </a:extLst>
            </p:cNvPr>
            <p:cNvSpPr/>
            <p:nvPr/>
          </p:nvSpPr>
          <p:spPr bwMode="auto">
            <a:xfrm>
              <a:off x="1315705" y="5123993"/>
              <a:ext cx="2172762" cy="753279"/>
            </a:xfrm>
            <a:prstGeom prst="wedgeRoundRectCallout">
              <a:avLst>
                <a:gd name="adj1" fmla="val -37688"/>
                <a:gd name="adj2" fmla="val -89440"/>
                <a:gd name="adj3" fmla="val 16667"/>
              </a:avLst>
            </a:prstGeom>
            <a:solidFill>
              <a:srgbClr val="FFCC66"/>
            </a:solidFill>
            <a:ln w="9525">
              <a:noFill/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endParaRPr lang="pt-BR" dirty="0">
                <a:solidFill>
                  <a:srgbClr val="000080"/>
                </a:solidFill>
              </a:endParaRPr>
            </a:p>
            <a:p>
              <a:pPr algn="ctr"/>
              <a:r>
                <a:rPr lang="pt-BR" b="1" dirty="0">
                  <a:solidFill>
                    <a:srgbClr val="002060"/>
                  </a:solidFill>
                </a:rPr>
                <a:t>Conjunto de ITENS DE INFORMAÇÃO</a:t>
              </a:r>
              <a:endParaRPr lang="pt-BR" sz="1800" b="1" i="0" dirty="0">
                <a:solidFill>
                  <a:srgbClr val="002060"/>
                </a:solidFill>
              </a:endParaRPr>
            </a:p>
            <a:p>
              <a:pPr algn="ctr"/>
              <a:endParaRPr lang="pt-BR" sz="1800" i="0" dirty="0">
                <a:solidFill>
                  <a:srgbClr val="000080"/>
                </a:solidFill>
              </a:endParaRPr>
            </a:p>
          </p:txBody>
        </p:sp>
        <p:sp>
          <p:nvSpPr>
            <p:cNvPr id="23" name="Texto explicativo retangular com cantos arredondados 11">
              <a:extLst>
                <a:ext uri="{FF2B5EF4-FFF2-40B4-BE49-F238E27FC236}">
                  <a16:creationId xmlns:a16="http://schemas.microsoft.com/office/drawing/2014/main" id="{736C9ECF-4AC5-414A-84FD-804A37F654D3}"/>
                </a:ext>
              </a:extLst>
            </p:cNvPr>
            <p:cNvSpPr/>
            <p:nvPr/>
          </p:nvSpPr>
          <p:spPr bwMode="auto">
            <a:xfrm>
              <a:off x="4265597" y="5105066"/>
              <a:ext cx="1565310" cy="753279"/>
            </a:xfrm>
            <a:prstGeom prst="wedgeRoundRectCallout">
              <a:avLst>
                <a:gd name="adj1" fmla="val -39061"/>
                <a:gd name="adj2" fmla="val -87257"/>
                <a:gd name="adj3" fmla="val 16667"/>
              </a:avLst>
            </a:prstGeom>
            <a:solidFill>
              <a:srgbClr val="FFCC66"/>
            </a:solidFill>
            <a:ln w="9525">
              <a:noFill/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r>
                <a:rPr lang="pt-BR" b="1" dirty="0">
                  <a:solidFill>
                    <a:srgbClr val="000080"/>
                  </a:solidFill>
                </a:rPr>
                <a:t>Conjunto de RÓTULOS</a:t>
              </a:r>
              <a:endParaRPr lang="pt-BR" sz="1800" b="1" i="0" dirty="0">
                <a:solidFill>
                  <a:srgbClr val="000080"/>
                </a:solidFill>
              </a:endParaRPr>
            </a:p>
          </p:txBody>
        </p:sp>
        <p:sp>
          <p:nvSpPr>
            <p:cNvPr id="24" name="CaixaDeTexto 23">
              <a:extLst>
                <a:ext uri="{FF2B5EF4-FFF2-40B4-BE49-F238E27FC236}">
                  <a16:creationId xmlns:a16="http://schemas.microsoft.com/office/drawing/2014/main" id="{70FAD8A6-4B8C-4873-95CF-530F779C46C9}"/>
                </a:ext>
              </a:extLst>
            </p:cNvPr>
            <p:cNvSpPr txBox="1"/>
            <p:nvPr/>
          </p:nvSpPr>
          <p:spPr>
            <a:xfrm>
              <a:off x="1455405" y="3338425"/>
              <a:ext cx="3177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dirty="0">
                  <a:solidFill>
                    <a:srgbClr val="000080"/>
                  </a:solidFill>
                </a:rPr>
                <a:t>A</a:t>
              </a:r>
              <a:endParaRPr lang="en-GB" dirty="0">
                <a:solidFill>
                  <a:srgbClr val="000080"/>
                </a:solidFill>
              </a:endParaRPr>
            </a:p>
          </p:txBody>
        </p:sp>
        <p:sp>
          <p:nvSpPr>
            <p:cNvPr id="25" name="CaixaDeTexto 24">
              <a:extLst>
                <a:ext uri="{FF2B5EF4-FFF2-40B4-BE49-F238E27FC236}">
                  <a16:creationId xmlns:a16="http://schemas.microsoft.com/office/drawing/2014/main" id="{9BA5E5FE-4BC1-435F-A383-BE931E423C69}"/>
                </a:ext>
              </a:extLst>
            </p:cNvPr>
            <p:cNvSpPr txBox="1"/>
            <p:nvPr/>
          </p:nvSpPr>
          <p:spPr>
            <a:xfrm>
              <a:off x="1103381" y="4058505"/>
              <a:ext cx="30970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dirty="0">
                  <a:solidFill>
                    <a:srgbClr val="000080"/>
                  </a:solidFill>
                </a:rPr>
                <a:t>B</a:t>
              </a:r>
              <a:endParaRPr lang="en-GB" dirty="0">
                <a:solidFill>
                  <a:srgbClr val="000080"/>
                </a:solidFill>
              </a:endParaRPr>
            </a:p>
          </p:txBody>
        </p:sp>
        <p:sp>
          <p:nvSpPr>
            <p:cNvPr id="26" name="CaixaDeTexto 25">
              <a:extLst>
                <a:ext uri="{FF2B5EF4-FFF2-40B4-BE49-F238E27FC236}">
                  <a16:creationId xmlns:a16="http://schemas.microsoft.com/office/drawing/2014/main" id="{6102004E-6AEC-4165-A250-55755660913C}"/>
                </a:ext>
              </a:extLst>
            </p:cNvPr>
            <p:cNvSpPr txBox="1"/>
            <p:nvPr/>
          </p:nvSpPr>
          <p:spPr>
            <a:xfrm>
              <a:off x="4322965" y="3287903"/>
              <a:ext cx="1831335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dirty="0">
                  <a:solidFill>
                    <a:srgbClr val="002060"/>
                  </a:solidFill>
                </a:rPr>
                <a:t>Identificador de</a:t>
              </a:r>
              <a:r>
                <a:rPr lang="pt-BR" i="1" dirty="0">
                  <a:solidFill>
                    <a:srgbClr val="002060"/>
                  </a:solidFill>
                </a:rPr>
                <a:t> A</a:t>
              </a:r>
              <a:endParaRPr lang="en-GB" i="1" dirty="0">
                <a:solidFill>
                  <a:srgbClr val="002060"/>
                </a:solidFill>
              </a:endParaRPr>
            </a:p>
          </p:txBody>
        </p:sp>
        <p:sp>
          <p:nvSpPr>
            <p:cNvPr id="27" name="CaixaDeTexto 26">
              <a:extLst>
                <a:ext uri="{FF2B5EF4-FFF2-40B4-BE49-F238E27FC236}">
                  <a16:creationId xmlns:a16="http://schemas.microsoft.com/office/drawing/2014/main" id="{8211D697-36F6-457E-82E2-9A4AD2ED7F24}"/>
                </a:ext>
              </a:extLst>
            </p:cNvPr>
            <p:cNvSpPr txBox="1"/>
            <p:nvPr/>
          </p:nvSpPr>
          <p:spPr>
            <a:xfrm>
              <a:off x="3983956" y="4058505"/>
              <a:ext cx="178125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i="1" dirty="0">
                  <a:solidFill>
                    <a:srgbClr val="000080"/>
                  </a:solidFill>
                </a:rPr>
                <a:t>Identificador de B</a:t>
              </a:r>
              <a:endParaRPr lang="en-GB" i="1" dirty="0">
                <a:solidFill>
                  <a:srgbClr val="000080"/>
                </a:solidFill>
              </a:endParaRPr>
            </a:p>
          </p:txBody>
        </p:sp>
        <p:sp>
          <p:nvSpPr>
            <p:cNvPr id="28" name="CaixaDeTexto 27">
              <a:extLst>
                <a:ext uri="{FF2B5EF4-FFF2-40B4-BE49-F238E27FC236}">
                  <a16:creationId xmlns:a16="http://schemas.microsoft.com/office/drawing/2014/main" id="{801CC63F-41DC-4638-BB48-1AEF1803A185}"/>
                </a:ext>
              </a:extLst>
            </p:cNvPr>
            <p:cNvSpPr txBox="1"/>
            <p:nvPr/>
          </p:nvSpPr>
          <p:spPr>
            <a:xfrm>
              <a:off x="1500874" y="2204864"/>
              <a:ext cx="317426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2000" b="1" i="1" dirty="0">
                  <a:solidFill>
                    <a:srgbClr val="002060"/>
                  </a:solidFill>
                </a:rPr>
                <a:t>Sistema de Identificação</a:t>
              </a:r>
              <a:endParaRPr lang="en-GB" sz="2000" b="1" i="1" dirty="0">
                <a:solidFill>
                  <a:srgbClr val="002060"/>
                </a:solidFill>
              </a:endParaRPr>
            </a:p>
          </p:txBody>
        </p:sp>
        <p:sp>
          <p:nvSpPr>
            <p:cNvPr id="34" name="Elipse 33">
              <a:extLst>
                <a:ext uri="{FF2B5EF4-FFF2-40B4-BE49-F238E27FC236}">
                  <a16:creationId xmlns:a16="http://schemas.microsoft.com/office/drawing/2014/main" id="{8FA974B2-B487-4E4A-94BC-17493F34E6C8}"/>
                </a:ext>
              </a:extLst>
            </p:cNvPr>
            <p:cNvSpPr/>
            <p:nvPr/>
          </p:nvSpPr>
          <p:spPr bwMode="auto">
            <a:xfrm rot="1380000">
              <a:off x="6873246" y="3052356"/>
              <a:ext cx="1440160" cy="1800200"/>
            </a:xfrm>
            <a:prstGeom prst="ellipse">
              <a:avLst/>
            </a:prstGeom>
            <a:solidFill>
              <a:srgbClr val="FFEB97"/>
            </a:solidFill>
            <a:ln w="9525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endParaRPr lang="en-GB" i="0" dirty="0">
                <a:solidFill>
                  <a:srgbClr val="002060"/>
                </a:solidFill>
              </a:endParaRPr>
            </a:p>
          </p:txBody>
        </p:sp>
        <p:grpSp>
          <p:nvGrpSpPr>
            <p:cNvPr id="41" name="Agrupar 40">
              <a:extLst>
                <a:ext uri="{FF2B5EF4-FFF2-40B4-BE49-F238E27FC236}">
                  <a16:creationId xmlns:a16="http://schemas.microsoft.com/office/drawing/2014/main" id="{D4CE618A-5F09-4234-8803-CAB4BD6F4D7A}"/>
                </a:ext>
              </a:extLst>
            </p:cNvPr>
            <p:cNvGrpSpPr/>
            <p:nvPr/>
          </p:nvGrpSpPr>
          <p:grpSpPr>
            <a:xfrm flipV="1">
              <a:off x="4394103" y="2845386"/>
              <a:ext cx="3387787" cy="1111270"/>
              <a:chOff x="2987824" y="3937802"/>
              <a:chExt cx="3096344" cy="1111270"/>
            </a:xfrm>
          </p:grpSpPr>
          <p:sp>
            <p:nvSpPr>
              <p:cNvPr id="42" name="Arco 41">
                <a:extLst>
                  <a:ext uri="{FF2B5EF4-FFF2-40B4-BE49-F238E27FC236}">
                    <a16:creationId xmlns:a16="http://schemas.microsoft.com/office/drawing/2014/main" id="{86BE2A4B-BB69-484F-BB65-6F9EAE83028F}"/>
                  </a:ext>
                </a:extLst>
              </p:cNvPr>
              <p:cNvSpPr/>
              <p:nvPr/>
            </p:nvSpPr>
            <p:spPr bwMode="auto">
              <a:xfrm>
                <a:off x="2987824" y="3937802"/>
                <a:ext cx="3096344" cy="1111270"/>
              </a:xfrm>
              <a:prstGeom prst="arc">
                <a:avLst>
                  <a:gd name="adj1" fmla="val 11327159"/>
                  <a:gd name="adj2" fmla="val 20982511"/>
                </a:avLst>
              </a:prstGeom>
              <a:noFill/>
              <a:ln w="12700" cap="rnd" cmpd="sng" algn="ctr">
                <a:solidFill>
                  <a:srgbClr val="000080"/>
                </a:solidFill>
                <a:prstDash val="solid"/>
                <a:round/>
                <a:headEnd type="oval" w="med" len="med"/>
                <a:tailEnd type="oval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GB" sz="1600" b="0" i="1" u="none" strike="noStrike" cap="none" normalizeH="0" baseline="0">
                  <a:ln>
                    <a:noFill/>
                  </a:ln>
                  <a:solidFill>
                    <a:srgbClr val="002060"/>
                  </a:solidFill>
                  <a:effectLst/>
                  <a:latin typeface="Arial" charset="0"/>
                </a:endParaRPr>
              </a:p>
            </p:txBody>
          </p:sp>
          <p:cxnSp>
            <p:nvCxnSpPr>
              <p:cNvPr id="43" name="Conector de Seta Reta 42">
                <a:extLst>
                  <a:ext uri="{FF2B5EF4-FFF2-40B4-BE49-F238E27FC236}">
                    <a16:creationId xmlns:a16="http://schemas.microsoft.com/office/drawing/2014/main" id="{AA43D8C0-4030-4E65-9550-1B50AE384220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4536000" y="3940880"/>
                <a:ext cx="72000" cy="0"/>
              </a:xfrm>
              <a:prstGeom prst="straightConnector1">
                <a:avLst/>
              </a:prstGeom>
              <a:noFill/>
              <a:ln w="9525" cap="flat" cmpd="sng" algn="ctr">
                <a:solidFill>
                  <a:srgbClr val="002060"/>
                </a:solidFill>
                <a:prstDash val="solid"/>
                <a:round/>
                <a:headEnd type="none" w="med" len="med"/>
                <a:tailEnd type="stealth" w="lg" len="lg"/>
              </a:ln>
              <a:effectLst/>
            </p:spPr>
          </p:cxnSp>
        </p:grpSp>
        <p:grpSp>
          <p:nvGrpSpPr>
            <p:cNvPr id="45" name="Agrupar 44">
              <a:extLst>
                <a:ext uri="{FF2B5EF4-FFF2-40B4-BE49-F238E27FC236}">
                  <a16:creationId xmlns:a16="http://schemas.microsoft.com/office/drawing/2014/main" id="{751FB9AF-BEB4-4E75-BD88-0D1B76B1F84E}"/>
                </a:ext>
              </a:extLst>
            </p:cNvPr>
            <p:cNvGrpSpPr/>
            <p:nvPr/>
          </p:nvGrpSpPr>
          <p:grpSpPr>
            <a:xfrm flipV="1">
              <a:off x="4178810" y="3635045"/>
              <a:ext cx="3608890" cy="1111270"/>
              <a:chOff x="2987824" y="3937802"/>
              <a:chExt cx="3096344" cy="1111270"/>
            </a:xfrm>
          </p:grpSpPr>
          <p:sp>
            <p:nvSpPr>
              <p:cNvPr id="46" name="Arco 45">
                <a:extLst>
                  <a:ext uri="{FF2B5EF4-FFF2-40B4-BE49-F238E27FC236}">
                    <a16:creationId xmlns:a16="http://schemas.microsoft.com/office/drawing/2014/main" id="{EA666024-A836-4538-98FA-222C0DDD4791}"/>
                  </a:ext>
                </a:extLst>
              </p:cNvPr>
              <p:cNvSpPr/>
              <p:nvPr/>
            </p:nvSpPr>
            <p:spPr bwMode="auto">
              <a:xfrm>
                <a:off x="2987824" y="3937802"/>
                <a:ext cx="3096344" cy="1111270"/>
              </a:xfrm>
              <a:prstGeom prst="arc">
                <a:avLst>
                  <a:gd name="adj1" fmla="val 11327159"/>
                  <a:gd name="adj2" fmla="val 20982511"/>
                </a:avLst>
              </a:prstGeom>
              <a:noFill/>
              <a:ln w="12700" cap="rnd" cmpd="sng" algn="ctr">
                <a:solidFill>
                  <a:srgbClr val="000080"/>
                </a:solidFill>
                <a:prstDash val="solid"/>
                <a:round/>
                <a:headEnd type="oval" w="med" len="med"/>
                <a:tailEnd type="oval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GB" sz="1600" b="0" i="1" u="none" strike="noStrike" cap="none" normalizeH="0" baseline="0">
                  <a:ln>
                    <a:noFill/>
                  </a:ln>
                  <a:solidFill>
                    <a:srgbClr val="002060"/>
                  </a:solidFill>
                  <a:effectLst/>
                  <a:latin typeface="Arial" charset="0"/>
                </a:endParaRPr>
              </a:p>
            </p:txBody>
          </p:sp>
          <p:cxnSp>
            <p:nvCxnSpPr>
              <p:cNvPr id="47" name="Conector de Seta Reta 46">
                <a:extLst>
                  <a:ext uri="{FF2B5EF4-FFF2-40B4-BE49-F238E27FC236}">
                    <a16:creationId xmlns:a16="http://schemas.microsoft.com/office/drawing/2014/main" id="{DFAF73E1-36EA-48CC-ADAA-7AB3BF860640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4536000" y="3940880"/>
                <a:ext cx="72000" cy="0"/>
              </a:xfrm>
              <a:prstGeom prst="straightConnector1">
                <a:avLst/>
              </a:prstGeom>
              <a:noFill/>
              <a:ln w="9525" cap="flat" cmpd="sng" algn="ctr">
                <a:solidFill>
                  <a:srgbClr val="002060"/>
                </a:solidFill>
                <a:prstDash val="solid"/>
                <a:round/>
                <a:headEnd type="none" w="med" len="med"/>
                <a:tailEnd type="stealth" w="lg" len="lg"/>
              </a:ln>
              <a:effectLst/>
            </p:spPr>
          </p:cxnSp>
        </p:grpSp>
        <p:sp>
          <p:nvSpPr>
            <p:cNvPr id="48" name="CaixaDeTexto 47">
              <a:extLst>
                <a:ext uri="{FF2B5EF4-FFF2-40B4-BE49-F238E27FC236}">
                  <a16:creationId xmlns:a16="http://schemas.microsoft.com/office/drawing/2014/main" id="{5FA5CA88-54E1-41A7-B4A1-18B52CA3E4AC}"/>
                </a:ext>
              </a:extLst>
            </p:cNvPr>
            <p:cNvSpPr txBox="1"/>
            <p:nvPr/>
          </p:nvSpPr>
          <p:spPr>
            <a:xfrm>
              <a:off x="7167701" y="3281660"/>
              <a:ext cx="106138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dirty="0">
                  <a:solidFill>
                    <a:srgbClr val="002060"/>
                  </a:solidFill>
                </a:rPr>
                <a:t>URL de</a:t>
              </a:r>
              <a:r>
                <a:rPr lang="pt-BR" i="1" dirty="0">
                  <a:solidFill>
                    <a:srgbClr val="002060"/>
                  </a:solidFill>
                </a:rPr>
                <a:t> A</a:t>
              </a:r>
              <a:endParaRPr lang="en-GB" i="1" dirty="0">
                <a:solidFill>
                  <a:srgbClr val="002060"/>
                </a:solidFill>
              </a:endParaRPr>
            </a:p>
          </p:txBody>
        </p:sp>
        <p:sp>
          <p:nvSpPr>
            <p:cNvPr id="49" name="CaixaDeTexto 48">
              <a:extLst>
                <a:ext uri="{FF2B5EF4-FFF2-40B4-BE49-F238E27FC236}">
                  <a16:creationId xmlns:a16="http://schemas.microsoft.com/office/drawing/2014/main" id="{EE363547-F282-4226-B3C4-F3B2C215F7E1}"/>
                </a:ext>
              </a:extLst>
            </p:cNvPr>
            <p:cNvSpPr txBox="1"/>
            <p:nvPr/>
          </p:nvSpPr>
          <p:spPr>
            <a:xfrm>
              <a:off x="7095693" y="4073894"/>
              <a:ext cx="106901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dirty="0">
                  <a:solidFill>
                    <a:srgbClr val="000080"/>
                  </a:solidFill>
                </a:rPr>
                <a:t>URL</a:t>
              </a:r>
              <a:r>
                <a:rPr lang="pt-BR" i="1" dirty="0">
                  <a:solidFill>
                    <a:srgbClr val="000080"/>
                  </a:solidFill>
                </a:rPr>
                <a:t> de B</a:t>
              </a:r>
              <a:endParaRPr lang="en-GB" i="1" dirty="0">
                <a:solidFill>
                  <a:srgbClr val="000080"/>
                </a:solidFill>
              </a:endParaRPr>
            </a:p>
          </p:txBody>
        </p:sp>
        <p:sp>
          <p:nvSpPr>
            <p:cNvPr id="50" name="Texto explicativo retangular com cantos arredondados 11">
              <a:extLst>
                <a:ext uri="{FF2B5EF4-FFF2-40B4-BE49-F238E27FC236}">
                  <a16:creationId xmlns:a16="http://schemas.microsoft.com/office/drawing/2014/main" id="{DD2179E9-29F9-422D-8185-A6426771A1EE}"/>
                </a:ext>
              </a:extLst>
            </p:cNvPr>
            <p:cNvSpPr/>
            <p:nvPr/>
          </p:nvSpPr>
          <p:spPr bwMode="auto">
            <a:xfrm>
              <a:off x="6021127" y="5092005"/>
              <a:ext cx="1565310" cy="753279"/>
            </a:xfrm>
            <a:prstGeom prst="wedgeRoundRectCallout">
              <a:avLst>
                <a:gd name="adj1" fmla="val 39831"/>
                <a:gd name="adj2" fmla="val -87257"/>
                <a:gd name="adj3" fmla="val 16667"/>
              </a:avLst>
            </a:prstGeom>
            <a:solidFill>
              <a:srgbClr val="FFCC66"/>
            </a:solidFill>
            <a:ln w="9525">
              <a:noFill/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r>
                <a:rPr lang="pt-BR" b="1" dirty="0">
                  <a:solidFill>
                    <a:srgbClr val="002060"/>
                  </a:solidFill>
                </a:rPr>
                <a:t>Conjunto de </a:t>
              </a:r>
              <a:r>
                <a:rPr lang="pt-BR" b="1" dirty="0" err="1">
                  <a:solidFill>
                    <a:srgbClr val="002060"/>
                  </a:solidFill>
                </a:rPr>
                <a:t>URLs</a:t>
              </a:r>
              <a:endParaRPr lang="pt-BR" sz="1800" b="1" i="0" dirty="0">
                <a:solidFill>
                  <a:srgbClr val="002060"/>
                </a:solidFill>
              </a:endParaRPr>
            </a:p>
          </p:txBody>
        </p:sp>
        <p:sp>
          <p:nvSpPr>
            <p:cNvPr id="51" name="Arco 50">
              <a:extLst>
                <a:ext uri="{FF2B5EF4-FFF2-40B4-BE49-F238E27FC236}">
                  <a16:creationId xmlns:a16="http://schemas.microsoft.com/office/drawing/2014/main" id="{646E3DE1-D28C-49E6-9ED4-33239B91599D}"/>
                </a:ext>
              </a:extLst>
            </p:cNvPr>
            <p:cNvSpPr/>
            <p:nvPr/>
          </p:nvSpPr>
          <p:spPr bwMode="auto">
            <a:xfrm>
              <a:off x="5220072" y="2705811"/>
              <a:ext cx="1872208" cy="947559"/>
            </a:xfrm>
            <a:prstGeom prst="arc">
              <a:avLst>
                <a:gd name="adj1" fmla="val 11432963"/>
                <a:gd name="adj2" fmla="val 21078636"/>
              </a:avLst>
            </a:prstGeom>
            <a:noFill/>
            <a:ln w="28575" cap="flat" cmpd="sng" algn="ctr">
              <a:solidFill>
                <a:srgbClr val="000080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1600" b="0" i="1" u="none" strike="noStrike" cap="none" normalizeH="0" baseline="0">
                <a:ln>
                  <a:noFill/>
                </a:ln>
                <a:solidFill>
                  <a:srgbClr val="002060"/>
                </a:solidFill>
                <a:effectLst/>
                <a:latin typeface="Arial" charset="0"/>
              </a:endParaRPr>
            </a:p>
          </p:txBody>
        </p:sp>
        <p:sp>
          <p:nvSpPr>
            <p:cNvPr id="52" name="CaixaDeTexto 51">
              <a:extLst>
                <a:ext uri="{FF2B5EF4-FFF2-40B4-BE49-F238E27FC236}">
                  <a16:creationId xmlns:a16="http://schemas.microsoft.com/office/drawing/2014/main" id="{EAD5355D-8666-4B8C-B90C-B83152025E63}"/>
                </a:ext>
              </a:extLst>
            </p:cNvPr>
            <p:cNvSpPr txBox="1"/>
            <p:nvPr/>
          </p:nvSpPr>
          <p:spPr>
            <a:xfrm>
              <a:off x="4749507" y="2205965"/>
              <a:ext cx="286328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2000" b="1" i="1" dirty="0">
                  <a:solidFill>
                    <a:srgbClr val="002060"/>
                  </a:solidFill>
                </a:rPr>
                <a:t>Sistema de Indexação</a:t>
              </a:r>
              <a:endParaRPr lang="en-GB" sz="2000" b="1" i="1" dirty="0">
                <a:solidFill>
                  <a:srgbClr val="002060"/>
                </a:solidFill>
              </a:endParaRPr>
            </a:p>
          </p:txBody>
        </p:sp>
      </p:grpSp>
      <p:sp>
        <p:nvSpPr>
          <p:cNvPr id="37" name="CaixaDeTexto 36">
            <a:extLst>
              <a:ext uri="{FF2B5EF4-FFF2-40B4-BE49-F238E27FC236}">
                <a16:creationId xmlns:a16="http://schemas.microsoft.com/office/drawing/2014/main" id="{8EDBE339-40DF-4BA8-A974-32CA3F1B4AA5}"/>
              </a:ext>
            </a:extLst>
          </p:cNvPr>
          <p:cNvSpPr txBox="1"/>
          <p:nvPr/>
        </p:nvSpPr>
        <p:spPr>
          <a:xfrm>
            <a:off x="1993064" y="1700808"/>
            <a:ext cx="515787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000" i="0" dirty="0">
                <a:solidFill>
                  <a:srgbClr val="002060"/>
                </a:solidFill>
              </a:rPr>
              <a:t>Os dois sistemas são encadeados</a:t>
            </a:r>
          </a:p>
        </p:txBody>
      </p:sp>
    </p:spTree>
    <p:extLst>
      <p:ext uri="{BB962C8B-B14F-4D97-AF65-F5344CB8AC3E}">
        <p14:creationId xmlns:p14="http://schemas.microsoft.com/office/powerpoint/2010/main" val="12834645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D506EAEC-EEC5-405C-9AB2-D30E113520F0}"/>
              </a:ext>
            </a:extLst>
          </p:cNvPr>
          <p:cNvSpPr txBox="1">
            <a:spLocks noChangeArrowheads="1"/>
          </p:cNvSpPr>
          <p:nvPr/>
        </p:nvSpPr>
        <p:spPr>
          <a:xfrm>
            <a:off x="681529" y="548680"/>
            <a:ext cx="7780943" cy="90010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Navegação segura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(10/10)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Sistema de resolução</a:t>
            </a:r>
            <a:endParaRPr lang="pt-BR" sz="2400" i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53ADDFEF-6BB8-490C-B557-5200FEC4F5AD}"/>
              </a:ext>
            </a:extLst>
          </p:cNvPr>
          <p:cNvSpPr txBox="1"/>
          <p:nvPr/>
        </p:nvSpPr>
        <p:spPr>
          <a:xfrm>
            <a:off x="844566" y="1628800"/>
            <a:ext cx="745486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000" i="0" dirty="0">
                <a:solidFill>
                  <a:srgbClr val="002060"/>
                </a:solidFill>
              </a:rPr>
              <a:t>O sistema de resolução de identificador promove um redirecionamento de URL</a:t>
            </a:r>
          </a:p>
        </p:txBody>
      </p:sp>
      <p:sp>
        <p:nvSpPr>
          <p:cNvPr id="36" name="CaixaDeTexto 35">
            <a:extLst>
              <a:ext uri="{FF2B5EF4-FFF2-40B4-BE49-F238E27FC236}">
                <a16:creationId xmlns:a16="http://schemas.microsoft.com/office/drawing/2014/main" id="{F9D2A83B-2872-4EC7-907A-458D22BF0421}"/>
              </a:ext>
            </a:extLst>
          </p:cNvPr>
          <p:cNvSpPr txBox="1"/>
          <p:nvPr/>
        </p:nvSpPr>
        <p:spPr>
          <a:xfrm>
            <a:off x="1264196" y="4865855"/>
            <a:ext cx="661560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eaLnBrk="0" hangingPunct="0"/>
            <a:r>
              <a:rPr lang="pt-BR" alt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http://</a:t>
            </a:r>
            <a:r>
              <a:rPr lang="pt-BR" altLang="pt-BR" sz="2400" b="1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arquivo</a:t>
            </a:r>
            <a:r>
              <a:rPr lang="pt-BR" altLang="pt-BR" sz="2400" b="1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/caminho/</a:t>
            </a:r>
            <a:r>
              <a:rPr lang="pt-BR" altLang="pt-BR" sz="2400" b="1" i="0" dirty="0">
                <a:solidFill>
                  <a:srgbClr val="CC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item_de_informação</a:t>
            </a:r>
          </a:p>
        </p:txBody>
      </p:sp>
      <p:sp>
        <p:nvSpPr>
          <p:cNvPr id="37" name="CaixaDeTexto 36">
            <a:extLst>
              <a:ext uri="{FF2B5EF4-FFF2-40B4-BE49-F238E27FC236}">
                <a16:creationId xmlns:a16="http://schemas.microsoft.com/office/drawing/2014/main" id="{0355A05D-FC76-4BC8-8107-D594A9BCE44D}"/>
              </a:ext>
            </a:extLst>
          </p:cNvPr>
          <p:cNvSpPr txBox="1"/>
          <p:nvPr/>
        </p:nvSpPr>
        <p:spPr>
          <a:xfrm>
            <a:off x="2286000" y="2974454"/>
            <a:ext cx="4572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eaLnBrk="0" hangingPunct="0"/>
            <a:r>
              <a:rPr lang="pt-BR" alt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http://</a:t>
            </a:r>
            <a:r>
              <a:rPr lang="pt-BR" altLang="pt-BR" sz="2400" b="1" i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resolvedor</a:t>
            </a:r>
            <a:r>
              <a:rPr lang="pt-BR" altLang="pt-BR" sz="2400" b="1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/identificador</a:t>
            </a:r>
            <a:endParaRPr lang="pt-BR" altLang="pt-BR" sz="2400" b="1" i="0" dirty="0">
              <a:solidFill>
                <a:srgbClr val="088A8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o explicativo retangular com cantos arredondados 11">
            <a:extLst>
              <a:ext uri="{FF2B5EF4-FFF2-40B4-BE49-F238E27FC236}">
                <a16:creationId xmlns:a16="http://schemas.microsoft.com/office/drawing/2014/main" id="{BB93CB9A-CFFC-4C85-8876-703375CBA885}"/>
              </a:ext>
            </a:extLst>
          </p:cNvPr>
          <p:cNvSpPr/>
          <p:nvPr/>
        </p:nvSpPr>
        <p:spPr bwMode="auto">
          <a:xfrm>
            <a:off x="1763688" y="2539888"/>
            <a:ext cx="1872208" cy="427614"/>
          </a:xfrm>
          <a:prstGeom prst="wedgeRoundRectCallout">
            <a:avLst>
              <a:gd name="adj1" fmla="val 61095"/>
              <a:gd name="adj2" fmla="val 54361"/>
              <a:gd name="adj3" fmla="val 16667"/>
            </a:avLst>
          </a:prstGeom>
          <a:solidFill>
            <a:srgbClr val="FFCC66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endParaRPr lang="pt-BR" dirty="0">
              <a:solidFill>
                <a:srgbClr val="000080"/>
              </a:solidFill>
            </a:endParaRPr>
          </a:p>
          <a:p>
            <a:pPr algn="ctr"/>
            <a:r>
              <a:rPr lang="pt-BR" b="1" i="0" dirty="0">
                <a:solidFill>
                  <a:srgbClr val="000080"/>
                </a:solidFill>
              </a:rPr>
              <a:t>URL persistente</a:t>
            </a:r>
            <a:endParaRPr lang="pt-BR" sz="1800" b="1" i="0" dirty="0">
              <a:solidFill>
                <a:srgbClr val="002060"/>
              </a:solidFill>
            </a:endParaRPr>
          </a:p>
          <a:p>
            <a:pPr algn="ctr"/>
            <a:endParaRPr lang="pt-BR" sz="1800" i="0" dirty="0">
              <a:solidFill>
                <a:srgbClr val="000080"/>
              </a:solidFill>
            </a:endParaRPr>
          </a:p>
        </p:txBody>
      </p:sp>
      <p:sp>
        <p:nvSpPr>
          <p:cNvPr id="39" name="Texto explicativo retangular com cantos arredondados 11">
            <a:extLst>
              <a:ext uri="{FF2B5EF4-FFF2-40B4-BE49-F238E27FC236}">
                <a16:creationId xmlns:a16="http://schemas.microsoft.com/office/drawing/2014/main" id="{6DC21038-AB98-4B2F-94FF-AF5B2A9FAA09}"/>
              </a:ext>
            </a:extLst>
          </p:cNvPr>
          <p:cNvSpPr/>
          <p:nvPr/>
        </p:nvSpPr>
        <p:spPr bwMode="auto">
          <a:xfrm>
            <a:off x="352360" y="4285035"/>
            <a:ext cx="3751639" cy="461665"/>
          </a:xfrm>
          <a:prstGeom prst="wedgeRoundRectCallout">
            <a:avLst>
              <a:gd name="adj1" fmla="val 55355"/>
              <a:gd name="adj2" fmla="val 54909"/>
              <a:gd name="adj3" fmla="val 16667"/>
            </a:avLst>
          </a:prstGeom>
          <a:solidFill>
            <a:srgbClr val="FFCC66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endParaRPr lang="pt-BR" dirty="0">
              <a:solidFill>
                <a:srgbClr val="000080"/>
              </a:solidFill>
            </a:endParaRPr>
          </a:p>
          <a:p>
            <a:pPr algn="ctr"/>
            <a:r>
              <a:rPr lang="pt-BR" b="1" i="0" dirty="0">
                <a:solidFill>
                  <a:srgbClr val="000080"/>
                </a:solidFill>
              </a:rPr>
              <a:t>URL variável mas sempre atualizado</a:t>
            </a:r>
            <a:endParaRPr lang="pt-BR" sz="1800" b="1" i="0" dirty="0">
              <a:solidFill>
                <a:srgbClr val="002060"/>
              </a:solidFill>
            </a:endParaRPr>
          </a:p>
          <a:p>
            <a:pPr algn="ctr"/>
            <a:endParaRPr lang="pt-BR" sz="1800" i="0" dirty="0">
              <a:solidFill>
                <a:srgbClr val="000080"/>
              </a:solidFill>
            </a:endParaRPr>
          </a:p>
        </p:txBody>
      </p:sp>
      <p:sp>
        <p:nvSpPr>
          <p:cNvPr id="44" name="Seta: para Baixo 43">
            <a:extLst>
              <a:ext uri="{FF2B5EF4-FFF2-40B4-BE49-F238E27FC236}">
                <a16:creationId xmlns:a16="http://schemas.microsoft.com/office/drawing/2014/main" id="{4B42B531-44E6-47B0-8451-B7D9D9A31136}"/>
              </a:ext>
            </a:extLst>
          </p:cNvPr>
          <p:cNvSpPr/>
          <p:nvPr/>
        </p:nvSpPr>
        <p:spPr bwMode="auto">
          <a:xfrm>
            <a:off x="4319972" y="4001759"/>
            <a:ext cx="504056" cy="427614"/>
          </a:xfrm>
          <a:prstGeom prst="downArrow">
            <a:avLst/>
          </a:prstGeom>
          <a:solidFill>
            <a:srgbClr val="002060"/>
          </a:solidFill>
          <a:ln w="19050">
            <a:solidFill>
              <a:srgbClr val="0070C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endParaRPr lang="pt-BR" i="0" dirty="0">
              <a:solidFill>
                <a:srgbClr val="003050"/>
              </a:solidFill>
            </a:endParaRPr>
          </a:p>
        </p:txBody>
      </p:sp>
      <p:graphicFrame>
        <p:nvGraphicFramePr>
          <p:cNvPr id="6" name="Tabela 6">
            <a:extLst>
              <a:ext uri="{FF2B5EF4-FFF2-40B4-BE49-F238E27FC236}">
                <a16:creationId xmlns:a16="http://schemas.microsoft.com/office/drawing/2014/main" id="{FD987DF4-93FF-4E52-B47D-11C6268438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6815569"/>
              </p:ext>
            </p:extLst>
          </p:nvPr>
        </p:nvGraphicFramePr>
        <p:xfrm>
          <a:off x="6228184" y="3641719"/>
          <a:ext cx="1800200" cy="11125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89158">
                  <a:extLst>
                    <a:ext uri="{9D8B030D-6E8A-4147-A177-3AD203B41FA5}">
                      <a16:colId xmlns:a16="http://schemas.microsoft.com/office/drawing/2014/main" val="304634943"/>
                    </a:ext>
                  </a:extLst>
                </a:gridCol>
                <a:gridCol w="911042">
                  <a:extLst>
                    <a:ext uri="{9D8B030D-6E8A-4147-A177-3AD203B41FA5}">
                      <a16:colId xmlns:a16="http://schemas.microsoft.com/office/drawing/2014/main" val="14299392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69743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b="1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URL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33013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6561086"/>
                  </a:ext>
                </a:extLst>
              </a:tr>
            </a:tbl>
          </a:graphicData>
        </a:graphic>
      </p:graphicFrame>
      <p:sp>
        <p:nvSpPr>
          <p:cNvPr id="7" name="Forma Livre: Forma 6">
            <a:extLst>
              <a:ext uri="{FF2B5EF4-FFF2-40B4-BE49-F238E27FC236}">
                <a16:creationId xmlns:a16="http://schemas.microsoft.com/office/drawing/2014/main" id="{FBCDE807-E642-4C59-B84A-A33E9D68C8AA}"/>
              </a:ext>
            </a:extLst>
          </p:cNvPr>
          <p:cNvSpPr>
            <a:spLocks/>
          </p:cNvSpPr>
          <p:nvPr/>
        </p:nvSpPr>
        <p:spPr bwMode="auto">
          <a:xfrm>
            <a:off x="5807067" y="3600092"/>
            <a:ext cx="631439" cy="612000"/>
          </a:xfrm>
          <a:custGeom>
            <a:avLst/>
            <a:gdLst>
              <a:gd name="connsiteX0" fmla="*/ 0 w 820132"/>
              <a:gd name="connsiteY0" fmla="*/ 0 h 641022"/>
              <a:gd name="connsiteX1" fmla="*/ 820132 w 820132"/>
              <a:gd name="connsiteY1" fmla="*/ 641022 h 641022"/>
              <a:gd name="connsiteX2" fmla="*/ 820132 w 820132"/>
              <a:gd name="connsiteY2" fmla="*/ 641022 h 641022"/>
              <a:gd name="connsiteX0" fmla="*/ 0 w 829559"/>
              <a:gd name="connsiteY0" fmla="*/ 0 h 678729"/>
              <a:gd name="connsiteX1" fmla="*/ 829559 w 829559"/>
              <a:gd name="connsiteY1" fmla="*/ 678729 h 678729"/>
              <a:gd name="connsiteX2" fmla="*/ 829559 w 829559"/>
              <a:gd name="connsiteY2" fmla="*/ 678729 h 678729"/>
              <a:gd name="connsiteX0" fmla="*/ 0 w 829559"/>
              <a:gd name="connsiteY0" fmla="*/ 0 h 678729"/>
              <a:gd name="connsiteX1" fmla="*/ 829559 w 829559"/>
              <a:gd name="connsiteY1" fmla="*/ 678729 h 678729"/>
              <a:gd name="connsiteX2" fmla="*/ 829559 w 829559"/>
              <a:gd name="connsiteY2" fmla="*/ 678729 h 678729"/>
              <a:gd name="connsiteX0" fmla="*/ 0 w 829559"/>
              <a:gd name="connsiteY0" fmla="*/ 0 h 678729"/>
              <a:gd name="connsiteX1" fmla="*/ 829559 w 829559"/>
              <a:gd name="connsiteY1" fmla="*/ 678729 h 678729"/>
              <a:gd name="connsiteX2" fmla="*/ 829559 w 829559"/>
              <a:gd name="connsiteY2" fmla="*/ 678729 h 678729"/>
              <a:gd name="connsiteX0" fmla="*/ 0 w 631439"/>
              <a:gd name="connsiteY0" fmla="*/ 0 h 724449"/>
              <a:gd name="connsiteX1" fmla="*/ 631439 w 631439"/>
              <a:gd name="connsiteY1" fmla="*/ 724449 h 724449"/>
              <a:gd name="connsiteX2" fmla="*/ 631439 w 631439"/>
              <a:gd name="connsiteY2" fmla="*/ 724449 h 724449"/>
              <a:gd name="connsiteX0" fmla="*/ 0 w 631439"/>
              <a:gd name="connsiteY0" fmla="*/ 0 h 724449"/>
              <a:gd name="connsiteX1" fmla="*/ 631439 w 631439"/>
              <a:gd name="connsiteY1" fmla="*/ 724449 h 724449"/>
              <a:gd name="connsiteX2" fmla="*/ 631439 w 631439"/>
              <a:gd name="connsiteY2" fmla="*/ 724449 h 724449"/>
              <a:gd name="connsiteX0" fmla="*/ 0 w 631439"/>
              <a:gd name="connsiteY0" fmla="*/ 0 h 724449"/>
              <a:gd name="connsiteX1" fmla="*/ 631439 w 631439"/>
              <a:gd name="connsiteY1" fmla="*/ 724449 h 724449"/>
              <a:gd name="connsiteX2" fmla="*/ 631439 w 631439"/>
              <a:gd name="connsiteY2" fmla="*/ 724449 h 72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31439" h="724449">
                <a:moveTo>
                  <a:pt x="0" y="0"/>
                </a:moveTo>
                <a:cubicBezTo>
                  <a:pt x="3142" y="601116"/>
                  <a:pt x="35429" y="713216"/>
                  <a:pt x="631439" y="724449"/>
                </a:cubicBezTo>
                <a:lnTo>
                  <a:pt x="631439" y="724449"/>
                </a:lnTo>
              </a:path>
            </a:pathLst>
          </a:custGeom>
          <a:noFill/>
          <a:ln w="38100">
            <a:solidFill>
              <a:schemeClr val="tx1"/>
            </a:solidFill>
            <a:miter lim="800000"/>
            <a:headEnd type="oval" w="med" len="med"/>
            <a:tailEnd type="triangle" w="lg" len="lg"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8" name="Forma Livre: Forma 7">
            <a:extLst>
              <a:ext uri="{FF2B5EF4-FFF2-40B4-BE49-F238E27FC236}">
                <a16:creationId xmlns:a16="http://schemas.microsoft.com/office/drawing/2014/main" id="{E4F4BEB4-12D5-405F-8E8E-B1C91BD582B7}"/>
              </a:ext>
            </a:extLst>
          </p:cNvPr>
          <p:cNvSpPr/>
          <p:nvPr/>
        </p:nvSpPr>
        <p:spPr bwMode="auto">
          <a:xfrm>
            <a:off x="5040000" y="4212308"/>
            <a:ext cx="3514428" cy="1944000"/>
          </a:xfrm>
          <a:custGeom>
            <a:avLst/>
            <a:gdLst>
              <a:gd name="connsiteX0" fmla="*/ 3469064 w 3469064"/>
              <a:gd name="connsiteY0" fmla="*/ 0 h 1310326"/>
              <a:gd name="connsiteX1" fmla="*/ 0 w 3469064"/>
              <a:gd name="connsiteY1" fmla="*/ 1310326 h 1310326"/>
              <a:gd name="connsiteX0" fmla="*/ 3469064 w 3994944"/>
              <a:gd name="connsiteY0" fmla="*/ 33 h 1310359"/>
              <a:gd name="connsiteX1" fmla="*/ 0 w 3994944"/>
              <a:gd name="connsiteY1" fmla="*/ 1310359 h 1310359"/>
              <a:gd name="connsiteX0" fmla="*/ 3469064 w 3914116"/>
              <a:gd name="connsiteY0" fmla="*/ 9 h 1973063"/>
              <a:gd name="connsiteX1" fmla="*/ 0 w 3914116"/>
              <a:gd name="connsiteY1" fmla="*/ 1310335 h 1973063"/>
              <a:gd name="connsiteX0" fmla="*/ 3469064 w 4354037"/>
              <a:gd name="connsiteY0" fmla="*/ 9 h 1973063"/>
              <a:gd name="connsiteX1" fmla="*/ 0 w 4354037"/>
              <a:gd name="connsiteY1" fmla="*/ 1310335 h 1973063"/>
              <a:gd name="connsiteX0" fmla="*/ 3327662 w 4226884"/>
              <a:gd name="connsiteY0" fmla="*/ 9 h 2136535"/>
              <a:gd name="connsiteX1" fmla="*/ 0 w 4226884"/>
              <a:gd name="connsiteY1" fmla="*/ 1498871 h 2136535"/>
              <a:gd name="connsiteX0" fmla="*/ 3327662 w 3971704"/>
              <a:gd name="connsiteY0" fmla="*/ 0 h 2169644"/>
              <a:gd name="connsiteX1" fmla="*/ 2658358 w 3971704"/>
              <a:gd name="connsiteY1" fmla="*/ 1781667 h 2169644"/>
              <a:gd name="connsiteX2" fmla="*/ 0 w 3971704"/>
              <a:gd name="connsiteY2" fmla="*/ 1498862 h 2169644"/>
              <a:gd name="connsiteX0" fmla="*/ 3327662 w 3327662"/>
              <a:gd name="connsiteY0" fmla="*/ 0 h 2575372"/>
              <a:gd name="connsiteX1" fmla="*/ 2658358 w 3327662"/>
              <a:gd name="connsiteY1" fmla="*/ 1781667 h 2575372"/>
              <a:gd name="connsiteX2" fmla="*/ 0 w 3327662"/>
              <a:gd name="connsiteY2" fmla="*/ 1498862 h 2575372"/>
              <a:gd name="connsiteX0" fmla="*/ 3327662 w 3879129"/>
              <a:gd name="connsiteY0" fmla="*/ 0 h 2575372"/>
              <a:gd name="connsiteX1" fmla="*/ 2658358 w 3879129"/>
              <a:gd name="connsiteY1" fmla="*/ 1781667 h 2575372"/>
              <a:gd name="connsiteX2" fmla="*/ 0 w 3879129"/>
              <a:gd name="connsiteY2" fmla="*/ 1498862 h 2575372"/>
              <a:gd name="connsiteX0" fmla="*/ 3327662 w 4079255"/>
              <a:gd name="connsiteY0" fmla="*/ 0 h 2575372"/>
              <a:gd name="connsiteX1" fmla="*/ 2658358 w 4079255"/>
              <a:gd name="connsiteY1" fmla="*/ 1781667 h 2575372"/>
              <a:gd name="connsiteX2" fmla="*/ 0 w 4079255"/>
              <a:gd name="connsiteY2" fmla="*/ 1498862 h 2575372"/>
              <a:gd name="connsiteX0" fmla="*/ 3327662 w 3945163"/>
              <a:gd name="connsiteY0" fmla="*/ 0 h 2575372"/>
              <a:gd name="connsiteX1" fmla="*/ 2658358 w 3945163"/>
              <a:gd name="connsiteY1" fmla="*/ 1781667 h 2575372"/>
              <a:gd name="connsiteX2" fmla="*/ 0 w 3945163"/>
              <a:gd name="connsiteY2" fmla="*/ 1498862 h 2575372"/>
              <a:gd name="connsiteX0" fmla="*/ 3327662 w 4102209"/>
              <a:gd name="connsiteY0" fmla="*/ 0 h 2678726"/>
              <a:gd name="connsiteX1" fmla="*/ 3242820 w 4102209"/>
              <a:gd name="connsiteY1" fmla="*/ 2055045 h 2678726"/>
              <a:gd name="connsiteX2" fmla="*/ 0 w 4102209"/>
              <a:gd name="connsiteY2" fmla="*/ 1498862 h 2678726"/>
              <a:gd name="connsiteX0" fmla="*/ 3327662 w 4089489"/>
              <a:gd name="connsiteY0" fmla="*/ 0 h 2672609"/>
              <a:gd name="connsiteX1" fmla="*/ 3242820 w 4089489"/>
              <a:gd name="connsiteY1" fmla="*/ 2055045 h 2672609"/>
              <a:gd name="connsiteX2" fmla="*/ 0 w 4089489"/>
              <a:gd name="connsiteY2" fmla="*/ 1498862 h 2672609"/>
              <a:gd name="connsiteX0" fmla="*/ 3327662 w 4089489"/>
              <a:gd name="connsiteY0" fmla="*/ 0 h 2672609"/>
              <a:gd name="connsiteX1" fmla="*/ 3242820 w 4089489"/>
              <a:gd name="connsiteY1" fmla="*/ 2055045 h 2672609"/>
              <a:gd name="connsiteX2" fmla="*/ 0 w 4089489"/>
              <a:gd name="connsiteY2" fmla="*/ 1498862 h 2672609"/>
              <a:gd name="connsiteX0" fmla="*/ 3327662 w 4089489"/>
              <a:gd name="connsiteY0" fmla="*/ 0 h 2672609"/>
              <a:gd name="connsiteX1" fmla="*/ 3242820 w 4089489"/>
              <a:gd name="connsiteY1" fmla="*/ 2055045 h 2672609"/>
              <a:gd name="connsiteX2" fmla="*/ 0 w 4089489"/>
              <a:gd name="connsiteY2" fmla="*/ 1498862 h 2672609"/>
              <a:gd name="connsiteX0" fmla="*/ 3327662 w 4089489"/>
              <a:gd name="connsiteY0" fmla="*/ 0 h 2672609"/>
              <a:gd name="connsiteX1" fmla="*/ 3242820 w 4089489"/>
              <a:gd name="connsiteY1" fmla="*/ 2055045 h 2672609"/>
              <a:gd name="connsiteX2" fmla="*/ 0 w 4089489"/>
              <a:gd name="connsiteY2" fmla="*/ 1498862 h 2672609"/>
              <a:gd name="connsiteX0" fmla="*/ 3327662 w 4117814"/>
              <a:gd name="connsiteY0" fmla="*/ 0 h 2669888"/>
              <a:gd name="connsiteX1" fmla="*/ 3242820 w 4117814"/>
              <a:gd name="connsiteY1" fmla="*/ 2055045 h 2669888"/>
              <a:gd name="connsiteX2" fmla="*/ 0 w 4117814"/>
              <a:gd name="connsiteY2" fmla="*/ 1498862 h 2669888"/>
              <a:gd name="connsiteX0" fmla="*/ 3327662 w 3736507"/>
              <a:gd name="connsiteY0" fmla="*/ 0 h 2759926"/>
              <a:gd name="connsiteX1" fmla="*/ 1187777 w 3736507"/>
              <a:gd name="connsiteY1" fmla="*/ 2262434 h 2759926"/>
              <a:gd name="connsiteX2" fmla="*/ 0 w 3736507"/>
              <a:gd name="connsiteY2" fmla="*/ 1498862 h 2759926"/>
              <a:gd name="connsiteX0" fmla="*/ 3327662 w 3744750"/>
              <a:gd name="connsiteY0" fmla="*/ 0 h 2669264"/>
              <a:gd name="connsiteX1" fmla="*/ 1187777 w 3744750"/>
              <a:gd name="connsiteY1" fmla="*/ 2262434 h 2669264"/>
              <a:gd name="connsiteX2" fmla="*/ 0 w 3744750"/>
              <a:gd name="connsiteY2" fmla="*/ 1498862 h 2669264"/>
              <a:gd name="connsiteX0" fmla="*/ 3327662 w 3744750"/>
              <a:gd name="connsiteY0" fmla="*/ 0 h 2304988"/>
              <a:gd name="connsiteX1" fmla="*/ 1187777 w 3744750"/>
              <a:gd name="connsiteY1" fmla="*/ 2262434 h 2304988"/>
              <a:gd name="connsiteX2" fmla="*/ 0 w 3744750"/>
              <a:gd name="connsiteY2" fmla="*/ 1498862 h 2304988"/>
              <a:gd name="connsiteX0" fmla="*/ 3327662 w 3745238"/>
              <a:gd name="connsiteY0" fmla="*/ 0 h 2295106"/>
              <a:gd name="connsiteX1" fmla="*/ 1187777 w 3745238"/>
              <a:gd name="connsiteY1" fmla="*/ 2262434 h 2295106"/>
              <a:gd name="connsiteX2" fmla="*/ 0 w 3745238"/>
              <a:gd name="connsiteY2" fmla="*/ 1498862 h 2295106"/>
              <a:gd name="connsiteX0" fmla="*/ 3327662 w 3352116"/>
              <a:gd name="connsiteY0" fmla="*/ 0 h 2295106"/>
              <a:gd name="connsiteX1" fmla="*/ 3133372 w 3352116"/>
              <a:gd name="connsiteY1" fmla="*/ 1093085 h 2295106"/>
              <a:gd name="connsiteX2" fmla="*/ 1187777 w 3352116"/>
              <a:gd name="connsiteY2" fmla="*/ 2262434 h 2295106"/>
              <a:gd name="connsiteX3" fmla="*/ 0 w 3352116"/>
              <a:gd name="connsiteY3" fmla="*/ 1498862 h 2295106"/>
              <a:gd name="connsiteX0" fmla="*/ 3327662 w 3900785"/>
              <a:gd name="connsiteY0" fmla="*/ 0 h 2321749"/>
              <a:gd name="connsiteX1" fmla="*/ 3815298 w 3900785"/>
              <a:gd name="connsiteY1" fmla="*/ 1134414 h 2321749"/>
              <a:gd name="connsiteX2" fmla="*/ 1187777 w 3900785"/>
              <a:gd name="connsiteY2" fmla="*/ 2262434 h 2321749"/>
              <a:gd name="connsiteX3" fmla="*/ 0 w 3900785"/>
              <a:gd name="connsiteY3" fmla="*/ 1498862 h 2321749"/>
              <a:gd name="connsiteX0" fmla="*/ 3327662 w 4029947"/>
              <a:gd name="connsiteY0" fmla="*/ 0 h 2321749"/>
              <a:gd name="connsiteX1" fmla="*/ 3815298 w 4029947"/>
              <a:gd name="connsiteY1" fmla="*/ 1134414 h 2321749"/>
              <a:gd name="connsiteX2" fmla="*/ 1187777 w 4029947"/>
              <a:gd name="connsiteY2" fmla="*/ 2262434 h 2321749"/>
              <a:gd name="connsiteX3" fmla="*/ 0 w 4029947"/>
              <a:gd name="connsiteY3" fmla="*/ 1498862 h 2321749"/>
              <a:gd name="connsiteX0" fmla="*/ 3327663 w 4029948"/>
              <a:gd name="connsiteY0" fmla="*/ 0 h 2310497"/>
              <a:gd name="connsiteX1" fmla="*/ 3815299 w 4029948"/>
              <a:gd name="connsiteY1" fmla="*/ 1134414 h 2310497"/>
              <a:gd name="connsiteX2" fmla="*/ 1187778 w 4029948"/>
              <a:gd name="connsiteY2" fmla="*/ 2262434 h 2310497"/>
              <a:gd name="connsiteX3" fmla="*/ 1 w 4029948"/>
              <a:gd name="connsiteY3" fmla="*/ 1498862 h 2310497"/>
              <a:gd name="connsiteX0" fmla="*/ 3327663 w 4029948"/>
              <a:gd name="connsiteY0" fmla="*/ 0 h 2310497"/>
              <a:gd name="connsiteX1" fmla="*/ 3815299 w 4029948"/>
              <a:gd name="connsiteY1" fmla="*/ 1134414 h 2310497"/>
              <a:gd name="connsiteX2" fmla="*/ 1187778 w 4029948"/>
              <a:gd name="connsiteY2" fmla="*/ 2262434 h 2310497"/>
              <a:gd name="connsiteX3" fmla="*/ 1 w 4029948"/>
              <a:gd name="connsiteY3" fmla="*/ 1498862 h 2310497"/>
              <a:gd name="connsiteX0" fmla="*/ 3327663 w 4029948"/>
              <a:gd name="connsiteY0" fmla="*/ 0 h 2310497"/>
              <a:gd name="connsiteX1" fmla="*/ 3815299 w 4029948"/>
              <a:gd name="connsiteY1" fmla="*/ 1134414 h 2310497"/>
              <a:gd name="connsiteX2" fmla="*/ 1187778 w 4029948"/>
              <a:gd name="connsiteY2" fmla="*/ 2262434 h 2310497"/>
              <a:gd name="connsiteX3" fmla="*/ 1 w 4029948"/>
              <a:gd name="connsiteY3" fmla="*/ 1498862 h 2310497"/>
              <a:gd name="connsiteX0" fmla="*/ 3327663 w 4029948"/>
              <a:gd name="connsiteY0" fmla="*/ 0 h 2310497"/>
              <a:gd name="connsiteX1" fmla="*/ 3815299 w 4029948"/>
              <a:gd name="connsiteY1" fmla="*/ 1134414 h 2310497"/>
              <a:gd name="connsiteX2" fmla="*/ 1187778 w 4029948"/>
              <a:gd name="connsiteY2" fmla="*/ 2262434 h 2310497"/>
              <a:gd name="connsiteX3" fmla="*/ 1 w 4029948"/>
              <a:gd name="connsiteY3" fmla="*/ 1498862 h 2310497"/>
              <a:gd name="connsiteX0" fmla="*/ 3327663 w 4029948"/>
              <a:gd name="connsiteY0" fmla="*/ 0 h 2287603"/>
              <a:gd name="connsiteX1" fmla="*/ 3815299 w 4029948"/>
              <a:gd name="connsiteY1" fmla="*/ 1134414 h 2287603"/>
              <a:gd name="connsiteX2" fmla="*/ 1187778 w 4029948"/>
              <a:gd name="connsiteY2" fmla="*/ 2262434 h 2287603"/>
              <a:gd name="connsiteX3" fmla="*/ 1 w 4029948"/>
              <a:gd name="connsiteY3" fmla="*/ 1498862 h 2287603"/>
              <a:gd name="connsiteX0" fmla="*/ 3327663 w 4029948"/>
              <a:gd name="connsiteY0" fmla="*/ 0 h 2290941"/>
              <a:gd name="connsiteX1" fmla="*/ 3815299 w 4029948"/>
              <a:gd name="connsiteY1" fmla="*/ 1134414 h 2290941"/>
              <a:gd name="connsiteX2" fmla="*/ 1187778 w 4029948"/>
              <a:gd name="connsiteY2" fmla="*/ 2262434 h 2290941"/>
              <a:gd name="connsiteX3" fmla="*/ 1 w 4029948"/>
              <a:gd name="connsiteY3" fmla="*/ 1498862 h 2290941"/>
              <a:gd name="connsiteX0" fmla="*/ 3327663 w 4029948"/>
              <a:gd name="connsiteY0" fmla="*/ 0 h 2290941"/>
              <a:gd name="connsiteX1" fmla="*/ 3815299 w 4029948"/>
              <a:gd name="connsiteY1" fmla="*/ 1134414 h 2290941"/>
              <a:gd name="connsiteX2" fmla="*/ 1187778 w 4029948"/>
              <a:gd name="connsiteY2" fmla="*/ 2262434 h 2290941"/>
              <a:gd name="connsiteX3" fmla="*/ 1 w 4029948"/>
              <a:gd name="connsiteY3" fmla="*/ 1498862 h 2290941"/>
              <a:gd name="connsiteX0" fmla="*/ 3327663 w 4023168"/>
              <a:gd name="connsiteY0" fmla="*/ 0 h 2290941"/>
              <a:gd name="connsiteX1" fmla="*/ 3815299 w 4023168"/>
              <a:gd name="connsiteY1" fmla="*/ 1134414 h 2290941"/>
              <a:gd name="connsiteX2" fmla="*/ 1187778 w 4023168"/>
              <a:gd name="connsiteY2" fmla="*/ 2262434 h 2290941"/>
              <a:gd name="connsiteX3" fmla="*/ 1 w 4023168"/>
              <a:gd name="connsiteY3" fmla="*/ 1498862 h 2290941"/>
              <a:gd name="connsiteX0" fmla="*/ 3327663 w 3883334"/>
              <a:gd name="connsiteY0" fmla="*/ 0 h 2290941"/>
              <a:gd name="connsiteX1" fmla="*/ 3815299 w 3883334"/>
              <a:gd name="connsiteY1" fmla="*/ 1134414 h 2290941"/>
              <a:gd name="connsiteX2" fmla="*/ 1187778 w 3883334"/>
              <a:gd name="connsiteY2" fmla="*/ 2262434 h 2290941"/>
              <a:gd name="connsiteX3" fmla="*/ 1 w 3883334"/>
              <a:gd name="connsiteY3" fmla="*/ 1498862 h 2290941"/>
              <a:gd name="connsiteX0" fmla="*/ 3327663 w 3831884"/>
              <a:gd name="connsiteY0" fmla="*/ 14 h 2290955"/>
              <a:gd name="connsiteX1" fmla="*/ 3815299 w 3831884"/>
              <a:gd name="connsiteY1" fmla="*/ 1134428 h 2290955"/>
              <a:gd name="connsiteX2" fmla="*/ 1187778 w 3831884"/>
              <a:gd name="connsiteY2" fmla="*/ 2262448 h 2290955"/>
              <a:gd name="connsiteX3" fmla="*/ 1 w 3831884"/>
              <a:gd name="connsiteY3" fmla="*/ 1498876 h 2290955"/>
              <a:gd name="connsiteX0" fmla="*/ 3327663 w 3827358"/>
              <a:gd name="connsiteY0" fmla="*/ 20 h 2290961"/>
              <a:gd name="connsiteX1" fmla="*/ 3815299 w 3827358"/>
              <a:gd name="connsiteY1" fmla="*/ 1134434 h 2290961"/>
              <a:gd name="connsiteX2" fmla="*/ 1187778 w 3827358"/>
              <a:gd name="connsiteY2" fmla="*/ 2262454 h 2290961"/>
              <a:gd name="connsiteX3" fmla="*/ 1 w 3827358"/>
              <a:gd name="connsiteY3" fmla="*/ 1498882 h 2290961"/>
              <a:gd name="connsiteX0" fmla="*/ 3327663 w 3834150"/>
              <a:gd name="connsiteY0" fmla="*/ 29 h 2290970"/>
              <a:gd name="connsiteX1" fmla="*/ 3815299 w 3834150"/>
              <a:gd name="connsiteY1" fmla="*/ 1134443 h 2290970"/>
              <a:gd name="connsiteX2" fmla="*/ 1187778 w 3834150"/>
              <a:gd name="connsiteY2" fmla="*/ 2262463 h 2290970"/>
              <a:gd name="connsiteX3" fmla="*/ 1 w 3834150"/>
              <a:gd name="connsiteY3" fmla="*/ 1498891 h 2290970"/>
              <a:gd name="connsiteX0" fmla="*/ 3327663 w 3982825"/>
              <a:gd name="connsiteY0" fmla="*/ 14 h 2132382"/>
              <a:gd name="connsiteX1" fmla="*/ 3815299 w 3982825"/>
              <a:gd name="connsiteY1" fmla="*/ 1134428 h 2132382"/>
              <a:gd name="connsiteX2" fmla="*/ 1187778 w 3982825"/>
              <a:gd name="connsiteY2" fmla="*/ 2014475 h 2132382"/>
              <a:gd name="connsiteX3" fmla="*/ 1 w 3982825"/>
              <a:gd name="connsiteY3" fmla="*/ 1498876 h 2132382"/>
              <a:gd name="connsiteX0" fmla="*/ 3327663 w 3829620"/>
              <a:gd name="connsiteY0" fmla="*/ 20 h 2132388"/>
              <a:gd name="connsiteX1" fmla="*/ 3815299 w 3829620"/>
              <a:gd name="connsiteY1" fmla="*/ 1134434 h 2132388"/>
              <a:gd name="connsiteX2" fmla="*/ 1187778 w 3829620"/>
              <a:gd name="connsiteY2" fmla="*/ 2014481 h 2132388"/>
              <a:gd name="connsiteX3" fmla="*/ 1 w 3829620"/>
              <a:gd name="connsiteY3" fmla="*/ 1498882 h 2132388"/>
              <a:gd name="connsiteX0" fmla="*/ 3327663 w 3829620"/>
              <a:gd name="connsiteY0" fmla="*/ 27 h 2132395"/>
              <a:gd name="connsiteX1" fmla="*/ 3815299 w 3829620"/>
              <a:gd name="connsiteY1" fmla="*/ 1134441 h 2132395"/>
              <a:gd name="connsiteX2" fmla="*/ 1187778 w 3829620"/>
              <a:gd name="connsiteY2" fmla="*/ 2014488 h 2132395"/>
              <a:gd name="connsiteX3" fmla="*/ 1 w 3829620"/>
              <a:gd name="connsiteY3" fmla="*/ 1498889 h 2132395"/>
              <a:gd name="connsiteX0" fmla="*/ 3327663 w 3982825"/>
              <a:gd name="connsiteY0" fmla="*/ 14 h 2132382"/>
              <a:gd name="connsiteX1" fmla="*/ 3815299 w 3982825"/>
              <a:gd name="connsiteY1" fmla="*/ 1134428 h 2132382"/>
              <a:gd name="connsiteX2" fmla="*/ 1187778 w 3982825"/>
              <a:gd name="connsiteY2" fmla="*/ 2014475 h 2132382"/>
              <a:gd name="connsiteX3" fmla="*/ 1 w 3982825"/>
              <a:gd name="connsiteY3" fmla="*/ 1498876 h 2132382"/>
              <a:gd name="connsiteX0" fmla="*/ 3327663 w 3982825"/>
              <a:gd name="connsiteY0" fmla="*/ 14 h 2132382"/>
              <a:gd name="connsiteX1" fmla="*/ 3815299 w 3982825"/>
              <a:gd name="connsiteY1" fmla="*/ 1134428 h 2132382"/>
              <a:gd name="connsiteX2" fmla="*/ 1187778 w 3982825"/>
              <a:gd name="connsiteY2" fmla="*/ 2014475 h 2132382"/>
              <a:gd name="connsiteX3" fmla="*/ 1 w 3982825"/>
              <a:gd name="connsiteY3" fmla="*/ 1498876 h 2132382"/>
              <a:gd name="connsiteX0" fmla="*/ 3327663 w 3982825"/>
              <a:gd name="connsiteY0" fmla="*/ 14 h 2132382"/>
              <a:gd name="connsiteX1" fmla="*/ 3815299 w 3982825"/>
              <a:gd name="connsiteY1" fmla="*/ 1134428 h 2132382"/>
              <a:gd name="connsiteX2" fmla="*/ 1187778 w 3982825"/>
              <a:gd name="connsiteY2" fmla="*/ 2014475 h 2132382"/>
              <a:gd name="connsiteX3" fmla="*/ 1 w 3982825"/>
              <a:gd name="connsiteY3" fmla="*/ 1498876 h 2132382"/>
              <a:gd name="connsiteX0" fmla="*/ 3327663 w 3982825"/>
              <a:gd name="connsiteY0" fmla="*/ 14 h 2132382"/>
              <a:gd name="connsiteX1" fmla="*/ 3815299 w 3982825"/>
              <a:gd name="connsiteY1" fmla="*/ 1134428 h 2132382"/>
              <a:gd name="connsiteX2" fmla="*/ 1187778 w 3982825"/>
              <a:gd name="connsiteY2" fmla="*/ 2014475 h 2132382"/>
              <a:gd name="connsiteX3" fmla="*/ 1 w 3982825"/>
              <a:gd name="connsiteY3" fmla="*/ 1498876 h 2132382"/>
              <a:gd name="connsiteX0" fmla="*/ 3327663 w 3982825"/>
              <a:gd name="connsiteY0" fmla="*/ 14 h 2132382"/>
              <a:gd name="connsiteX1" fmla="*/ 3815299 w 3982825"/>
              <a:gd name="connsiteY1" fmla="*/ 1134428 h 2132382"/>
              <a:gd name="connsiteX2" fmla="*/ 1187778 w 3982825"/>
              <a:gd name="connsiteY2" fmla="*/ 2014475 h 2132382"/>
              <a:gd name="connsiteX3" fmla="*/ 1 w 3982825"/>
              <a:gd name="connsiteY3" fmla="*/ 1498876 h 2132382"/>
              <a:gd name="connsiteX0" fmla="*/ 3327662 w 4070729"/>
              <a:gd name="connsiteY0" fmla="*/ 13 h 1498875"/>
              <a:gd name="connsiteX1" fmla="*/ 3815298 w 4070729"/>
              <a:gd name="connsiteY1" fmla="*/ 1134427 h 1498875"/>
              <a:gd name="connsiteX2" fmla="*/ 0 w 4070729"/>
              <a:gd name="connsiteY2" fmla="*/ 1498875 h 1498875"/>
              <a:gd name="connsiteX0" fmla="*/ 3327662 w 4021050"/>
              <a:gd name="connsiteY0" fmla="*/ 7 h 1869516"/>
              <a:gd name="connsiteX1" fmla="*/ 3748138 w 4021050"/>
              <a:gd name="connsiteY1" fmla="*/ 1811181 h 1869516"/>
              <a:gd name="connsiteX2" fmla="*/ 0 w 4021050"/>
              <a:gd name="connsiteY2" fmla="*/ 1498869 h 1869516"/>
              <a:gd name="connsiteX0" fmla="*/ 3327662 w 4021050"/>
              <a:gd name="connsiteY0" fmla="*/ 7 h 1859024"/>
              <a:gd name="connsiteX1" fmla="*/ 3748138 w 4021050"/>
              <a:gd name="connsiteY1" fmla="*/ 1811181 h 1859024"/>
              <a:gd name="connsiteX2" fmla="*/ 0 w 4021050"/>
              <a:gd name="connsiteY2" fmla="*/ 1498869 h 1859024"/>
              <a:gd name="connsiteX0" fmla="*/ 3327662 w 4009580"/>
              <a:gd name="connsiteY0" fmla="*/ 6 h 1811452"/>
              <a:gd name="connsiteX1" fmla="*/ 3748138 w 4009580"/>
              <a:gd name="connsiteY1" fmla="*/ 1811180 h 1811452"/>
              <a:gd name="connsiteX2" fmla="*/ 0 w 4009580"/>
              <a:gd name="connsiteY2" fmla="*/ 1498868 h 1811452"/>
              <a:gd name="connsiteX0" fmla="*/ 3327662 w 4009580"/>
              <a:gd name="connsiteY0" fmla="*/ 6 h 1980291"/>
              <a:gd name="connsiteX1" fmla="*/ 3748138 w 4009580"/>
              <a:gd name="connsiteY1" fmla="*/ 1811180 h 1980291"/>
              <a:gd name="connsiteX2" fmla="*/ 0 w 4009580"/>
              <a:gd name="connsiteY2" fmla="*/ 1498868 h 1980291"/>
              <a:gd name="connsiteX0" fmla="*/ 3327662 w 4110034"/>
              <a:gd name="connsiteY0" fmla="*/ 33 h 1980318"/>
              <a:gd name="connsiteX1" fmla="*/ 3748138 w 4110034"/>
              <a:gd name="connsiteY1" fmla="*/ 1811207 h 1980318"/>
              <a:gd name="connsiteX2" fmla="*/ 0 w 4110034"/>
              <a:gd name="connsiteY2" fmla="*/ 1498895 h 1980318"/>
              <a:gd name="connsiteX0" fmla="*/ 3327662 w 3912549"/>
              <a:gd name="connsiteY0" fmla="*/ 33 h 2007704"/>
              <a:gd name="connsiteX1" fmla="*/ 3355515 w 3912549"/>
              <a:gd name="connsiteY1" fmla="*/ 1873200 h 2007704"/>
              <a:gd name="connsiteX2" fmla="*/ 0 w 3912549"/>
              <a:gd name="connsiteY2" fmla="*/ 1498895 h 2007704"/>
              <a:gd name="connsiteX0" fmla="*/ 3327662 w 4025804"/>
              <a:gd name="connsiteY0" fmla="*/ 32 h 2002200"/>
              <a:gd name="connsiteX1" fmla="*/ 3355515 w 4025804"/>
              <a:gd name="connsiteY1" fmla="*/ 1873199 h 2002200"/>
              <a:gd name="connsiteX2" fmla="*/ 0 w 4025804"/>
              <a:gd name="connsiteY2" fmla="*/ 1498894 h 2002200"/>
              <a:gd name="connsiteX0" fmla="*/ 3327662 w 4025804"/>
              <a:gd name="connsiteY0" fmla="*/ 32 h 1976094"/>
              <a:gd name="connsiteX1" fmla="*/ 3355515 w 4025804"/>
              <a:gd name="connsiteY1" fmla="*/ 1873199 h 1976094"/>
              <a:gd name="connsiteX2" fmla="*/ 0 w 4025804"/>
              <a:gd name="connsiteY2" fmla="*/ 1498894 h 1976094"/>
              <a:gd name="connsiteX0" fmla="*/ 3327662 w 4652474"/>
              <a:gd name="connsiteY0" fmla="*/ 33 h 2005277"/>
              <a:gd name="connsiteX1" fmla="*/ 3355515 w 4652474"/>
              <a:gd name="connsiteY1" fmla="*/ 1873200 h 2005277"/>
              <a:gd name="connsiteX2" fmla="*/ 0 w 4652474"/>
              <a:gd name="connsiteY2" fmla="*/ 1498895 h 2005277"/>
              <a:gd name="connsiteX0" fmla="*/ 3327662 w 4652474"/>
              <a:gd name="connsiteY0" fmla="*/ 33 h 2005277"/>
              <a:gd name="connsiteX1" fmla="*/ 3355515 w 4652474"/>
              <a:gd name="connsiteY1" fmla="*/ 1873200 h 2005277"/>
              <a:gd name="connsiteX2" fmla="*/ 0 w 4652474"/>
              <a:gd name="connsiteY2" fmla="*/ 1498895 h 2005277"/>
              <a:gd name="connsiteX0" fmla="*/ 3327662 w 4020197"/>
              <a:gd name="connsiteY0" fmla="*/ 33 h 1983180"/>
              <a:gd name="connsiteX1" fmla="*/ 3355515 w 4020197"/>
              <a:gd name="connsiteY1" fmla="*/ 1873200 h 1983180"/>
              <a:gd name="connsiteX2" fmla="*/ 0 w 4020197"/>
              <a:gd name="connsiteY2" fmla="*/ 1498895 h 1983180"/>
              <a:gd name="connsiteX0" fmla="*/ 3327662 w 3998478"/>
              <a:gd name="connsiteY0" fmla="*/ 34 h 1926208"/>
              <a:gd name="connsiteX1" fmla="*/ 3309795 w 3998478"/>
              <a:gd name="connsiteY1" fmla="*/ 1743661 h 1926208"/>
              <a:gd name="connsiteX2" fmla="*/ 0 w 3998478"/>
              <a:gd name="connsiteY2" fmla="*/ 1498896 h 1926208"/>
              <a:gd name="connsiteX0" fmla="*/ 3327662 w 3995761"/>
              <a:gd name="connsiteY0" fmla="*/ 36 h 2048170"/>
              <a:gd name="connsiteX1" fmla="*/ 3309795 w 3995761"/>
              <a:gd name="connsiteY1" fmla="*/ 1743663 h 2048170"/>
              <a:gd name="connsiteX2" fmla="*/ 0 w 3995761"/>
              <a:gd name="connsiteY2" fmla="*/ 1498898 h 2048170"/>
              <a:gd name="connsiteX0" fmla="*/ 3327709 w 3995808"/>
              <a:gd name="connsiteY0" fmla="*/ 36 h 2073438"/>
              <a:gd name="connsiteX1" fmla="*/ 3309842 w 3995808"/>
              <a:gd name="connsiteY1" fmla="*/ 1743663 h 2073438"/>
              <a:gd name="connsiteX2" fmla="*/ 47 w 3995808"/>
              <a:gd name="connsiteY2" fmla="*/ 1498898 h 2073438"/>
              <a:gd name="connsiteX0" fmla="*/ 3327686 w 3993368"/>
              <a:gd name="connsiteY0" fmla="*/ 37 h 2042515"/>
              <a:gd name="connsiteX1" fmla="*/ 3309819 w 3993368"/>
              <a:gd name="connsiteY1" fmla="*/ 1743664 h 2042515"/>
              <a:gd name="connsiteX2" fmla="*/ 24 w 3993368"/>
              <a:gd name="connsiteY2" fmla="*/ 1498899 h 2042515"/>
              <a:gd name="connsiteX0" fmla="*/ 3327662 w 3993344"/>
              <a:gd name="connsiteY0" fmla="*/ 37 h 2143361"/>
              <a:gd name="connsiteX1" fmla="*/ 3309795 w 3993344"/>
              <a:gd name="connsiteY1" fmla="*/ 1743664 h 2143361"/>
              <a:gd name="connsiteX2" fmla="*/ 0 w 3993344"/>
              <a:gd name="connsiteY2" fmla="*/ 1498899 h 2143361"/>
              <a:gd name="connsiteX0" fmla="*/ 3327662 w 3959286"/>
              <a:gd name="connsiteY0" fmla="*/ 48 h 2021742"/>
              <a:gd name="connsiteX1" fmla="*/ 3233595 w 3959286"/>
              <a:gd name="connsiteY1" fmla="*/ 1393155 h 2021742"/>
              <a:gd name="connsiteX2" fmla="*/ 0 w 3959286"/>
              <a:gd name="connsiteY2" fmla="*/ 1498910 h 2021742"/>
              <a:gd name="connsiteX0" fmla="*/ 3327662 w 3961864"/>
              <a:gd name="connsiteY0" fmla="*/ 54 h 2071422"/>
              <a:gd name="connsiteX1" fmla="*/ 3233595 w 3961864"/>
              <a:gd name="connsiteY1" fmla="*/ 1393161 h 2071422"/>
              <a:gd name="connsiteX2" fmla="*/ 0 w 3961864"/>
              <a:gd name="connsiteY2" fmla="*/ 1498916 h 2071422"/>
              <a:gd name="connsiteX0" fmla="*/ 3327662 w 3964450"/>
              <a:gd name="connsiteY0" fmla="*/ 58 h 2101811"/>
              <a:gd name="connsiteX1" fmla="*/ 3233595 w 3964450"/>
              <a:gd name="connsiteY1" fmla="*/ 1393165 h 2101811"/>
              <a:gd name="connsiteX2" fmla="*/ 0 w 3964450"/>
              <a:gd name="connsiteY2" fmla="*/ 1498920 h 2101811"/>
              <a:gd name="connsiteX0" fmla="*/ 3327662 w 4062211"/>
              <a:gd name="connsiteY0" fmla="*/ 69 h 2111701"/>
              <a:gd name="connsiteX1" fmla="*/ 3233595 w 4062211"/>
              <a:gd name="connsiteY1" fmla="*/ 1393176 h 2111701"/>
              <a:gd name="connsiteX2" fmla="*/ 0 w 4062211"/>
              <a:gd name="connsiteY2" fmla="*/ 1498931 h 21117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062211" h="2111701">
                <a:moveTo>
                  <a:pt x="3327662" y="69"/>
                </a:moveTo>
                <a:cubicBezTo>
                  <a:pt x="4297504" y="-8896"/>
                  <a:pt x="4347745" y="853943"/>
                  <a:pt x="3233595" y="1393176"/>
                </a:cubicBezTo>
                <a:cubicBezTo>
                  <a:pt x="1969729" y="2004869"/>
                  <a:pt x="7410" y="2595451"/>
                  <a:pt x="0" y="1498931"/>
                </a:cubicBezTo>
              </a:path>
            </a:pathLst>
          </a:custGeom>
          <a:noFill/>
          <a:ln w="38100">
            <a:solidFill>
              <a:schemeClr val="tx1"/>
            </a:solidFill>
            <a:miter lim="800000"/>
            <a:headEnd type="oval" w="med" len="med"/>
            <a:tailEnd type="triangle" w="lg" len="lg"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11" name="Chave Esquerda 10">
            <a:extLst>
              <a:ext uri="{FF2B5EF4-FFF2-40B4-BE49-F238E27FC236}">
                <a16:creationId xmlns:a16="http://schemas.microsoft.com/office/drawing/2014/main" id="{35D061AD-D0F3-4CB2-88AA-899B15E90C62}"/>
              </a:ext>
            </a:extLst>
          </p:cNvPr>
          <p:cNvSpPr/>
          <p:nvPr/>
        </p:nvSpPr>
        <p:spPr bwMode="auto">
          <a:xfrm rot="16200000" flipV="1">
            <a:off x="4824000" y="2569854"/>
            <a:ext cx="343924" cy="5544000"/>
          </a:xfrm>
          <a:prstGeom prst="leftBrace">
            <a:avLst>
              <a:gd name="adj1" fmla="val 41225"/>
              <a:gd name="adj2" fmla="val 49235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53" name="Chave Esquerda 52">
            <a:extLst>
              <a:ext uri="{FF2B5EF4-FFF2-40B4-BE49-F238E27FC236}">
                <a16:creationId xmlns:a16="http://schemas.microsoft.com/office/drawing/2014/main" id="{C4AD3CBD-F597-4D4D-9F2F-89C02207E913}"/>
              </a:ext>
            </a:extLst>
          </p:cNvPr>
          <p:cNvSpPr/>
          <p:nvPr/>
        </p:nvSpPr>
        <p:spPr bwMode="auto">
          <a:xfrm rot="16200000" flipV="1">
            <a:off x="5688032" y="2520020"/>
            <a:ext cx="216000" cy="1872000"/>
          </a:xfrm>
          <a:prstGeom prst="leftBrace">
            <a:avLst>
              <a:gd name="adj1" fmla="val 41225"/>
              <a:gd name="adj2" fmla="val 49235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17" name="Texto explicativo retangular com cantos arredondados 11">
            <a:extLst>
              <a:ext uri="{FF2B5EF4-FFF2-40B4-BE49-F238E27FC236}">
                <a16:creationId xmlns:a16="http://schemas.microsoft.com/office/drawing/2014/main" id="{4CDC70EC-581F-4111-B0E8-7F2750FB0025}"/>
              </a:ext>
            </a:extLst>
          </p:cNvPr>
          <p:cNvSpPr/>
          <p:nvPr/>
        </p:nvSpPr>
        <p:spPr bwMode="auto">
          <a:xfrm>
            <a:off x="352361" y="3640462"/>
            <a:ext cx="3496160" cy="427614"/>
          </a:xfrm>
          <a:prstGeom prst="wedgeRoundRectCallout">
            <a:avLst>
              <a:gd name="adj1" fmla="val 61148"/>
              <a:gd name="adj2" fmla="val 55921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b="1" i="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Redirecionamento de URL</a:t>
            </a:r>
          </a:p>
        </p:txBody>
      </p:sp>
      <p:sp>
        <p:nvSpPr>
          <p:cNvPr id="18" name="Texto explicativo retangular com cantos arredondados 11">
            <a:extLst>
              <a:ext uri="{FF2B5EF4-FFF2-40B4-BE49-F238E27FC236}">
                <a16:creationId xmlns:a16="http://schemas.microsoft.com/office/drawing/2014/main" id="{330906B9-943E-483D-B727-695B4F8C42AA}"/>
              </a:ext>
            </a:extLst>
          </p:cNvPr>
          <p:cNvSpPr/>
          <p:nvPr/>
        </p:nvSpPr>
        <p:spPr bwMode="auto">
          <a:xfrm>
            <a:off x="5462336" y="2541149"/>
            <a:ext cx="2791328" cy="427614"/>
          </a:xfrm>
          <a:prstGeom prst="wedgeRoundRectCallout">
            <a:avLst>
              <a:gd name="adj1" fmla="val -56715"/>
              <a:gd name="adj2" fmla="val 49308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b="1" i="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URL do identificador</a:t>
            </a:r>
          </a:p>
        </p:txBody>
      </p:sp>
      <p:sp>
        <p:nvSpPr>
          <p:cNvPr id="19" name="Texto explicativo retangular com cantos arredondados 11">
            <a:extLst>
              <a:ext uri="{FF2B5EF4-FFF2-40B4-BE49-F238E27FC236}">
                <a16:creationId xmlns:a16="http://schemas.microsoft.com/office/drawing/2014/main" id="{C3DCB197-63A7-430C-AF4A-02044933C745}"/>
              </a:ext>
            </a:extLst>
          </p:cNvPr>
          <p:cNvSpPr/>
          <p:nvPr/>
        </p:nvSpPr>
        <p:spPr bwMode="auto">
          <a:xfrm>
            <a:off x="934557" y="5521666"/>
            <a:ext cx="2331768" cy="715646"/>
          </a:xfrm>
          <a:prstGeom prst="wedgeRoundRectCallout">
            <a:avLst>
              <a:gd name="adj1" fmla="val 57434"/>
              <a:gd name="adj2" fmla="val -49895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b="1" i="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URL do ITEM DE INFORMAÇÃO</a:t>
            </a:r>
          </a:p>
        </p:txBody>
      </p:sp>
    </p:spTree>
    <p:extLst>
      <p:ext uri="{BB962C8B-B14F-4D97-AF65-F5344CB8AC3E}">
        <p14:creationId xmlns:p14="http://schemas.microsoft.com/office/powerpoint/2010/main" val="4065557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58DA69E0-3E31-465E-AB26-9238B91B6EFA}"/>
              </a:ext>
            </a:extLst>
          </p:cNvPr>
          <p:cNvSpPr txBox="1"/>
          <p:nvPr/>
        </p:nvSpPr>
        <p:spPr>
          <a:xfrm>
            <a:off x="2126010" y="908720"/>
            <a:ext cx="489198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40000" marR="0" lvl="0" indent="-34290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pt-BR" sz="4000" b="1" i="0" kern="0" dirty="0">
                <a:solidFill>
                  <a:srgbClr val="002060"/>
                </a:solidFill>
              </a:rPr>
              <a:t>2</a:t>
            </a:r>
            <a:r>
              <a:rPr kumimoji="0" lang="pt-BR" sz="4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. Geração de IBI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F609502-C307-40E4-BEEA-4FE67084CE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9816" y="1818556"/>
            <a:ext cx="7884368" cy="43467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0" bIns="0"/>
          <a:lstStyle/>
          <a:p>
            <a:pPr marL="0" lvl="1">
              <a:spcBef>
                <a:spcPts val="0"/>
              </a:spcBef>
            </a:pPr>
            <a:r>
              <a:rPr lang="pt-BR" sz="2000" b="1" i="0" dirty="0">
                <a:solidFill>
                  <a:srgbClr val="002060"/>
                </a:solidFill>
              </a:rPr>
              <a:t>Resumo</a:t>
            </a:r>
            <a:endParaRPr lang="pt-BR" sz="2000" i="0" dirty="0">
              <a:solidFill>
                <a:srgbClr val="002060"/>
              </a:solidFill>
            </a:endParaRPr>
          </a:p>
          <a:p>
            <a:pPr marL="0" lvl="1" algn="just">
              <a:spcBef>
                <a:spcPts val="0"/>
              </a:spcBef>
            </a:pPr>
            <a:endParaRPr lang="pt-BR" sz="2000" i="0" dirty="0">
              <a:solidFill>
                <a:srgbClr val="006FBA"/>
              </a:solidFill>
            </a:endParaRPr>
          </a:p>
          <a:p>
            <a:pPr marL="0" lvl="1" algn="just">
              <a:spcBef>
                <a:spcPts val="0"/>
              </a:spcBef>
            </a:pPr>
            <a:r>
              <a:rPr lang="pt-BR" sz="1800" i="0" dirty="0">
                <a:solidFill>
                  <a:srgbClr val="002060"/>
                </a:solidFill>
              </a:rPr>
              <a:t>Como no caso do </a:t>
            </a:r>
            <a:r>
              <a:rPr lang="pt-BR" sz="1800" i="0" dirty="0" err="1">
                <a:solidFill>
                  <a:srgbClr val="002060"/>
                </a:solidFill>
              </a:rPr>
              <a:t>Handle</a:t>
            </a:r>
            <a:r>
              <a:rPr lang="pt-BR" sz="1800" i="0" dirty="0">
                <a:solidFill>
                  <a:srgbClr val="002060"/>
                </a:solidFill>
              </a:rPr>
              <a:t>, os </a:t>
            </a:r>
            <a:r>
              <a:rPr lang="pt-BR" sz="1800" i="0" dirty="0" err="1">
                <a:solidFill>
                  <a:srgbClr val="002060"/>
                </a:solidFill>
              </a:rPr>
              <a:t>IBIs</a:t>
            </a:r>
            <a:r>
              <a:rPr lang="pt-BR" sz="1800" i="0" dirty="0">
                <a:solidFill>
                  <a:srgbClr val="002060"/>
                </a:solidFill>
              </a:rPr>
              <a:t> são compostos de um prefixo e de um sufixo. Na </a:t>
            </a:r>
            <a:r>
              <a:rPr lang="pt-BR" sz="1800" b="1" i="0" dirty="0">
                <a:solidFill>
                  <a:srgbClr val="002060"/>
                </a:solidFill>
              </a:rPr>
              <a:t>REDE IBI </a:t>
            </a:r>
            <a:r>
              <a:rPr lang="pt-BR" sz="1800" i="0" dirty="0">
                <a:solidFill>
                  <a:srgbClr val="002060"/>
                </a:solidFill>
              </a:rPr>
              <a:t>os </a:t>
            </a:r>
            <a:r>
              <a:rPr lang="pt-BR" sz="1800" i="0" dirty="0" err="1">
                <a:solidFill>
                  <a:srgbClr val="002060"/>
                </a:solidFill>
              </a:rPr>
              <a:t>IBIs</a:t>
            </a:r>
            <a:r>
              <a:rPr lang="pt-BR" sz="1800" i="0" dirty="0">
                <a:solidFill>
                  <a:srgbClr val="002060"/>
                </a:solidFill>
              </a:rPr>
              <a:t> são criados de forma </a:t>
            </a:r>
            <a:r>
              <a:rPr lang="pt-BR" sz="1800" b="1" i="0" dirty="0">
                <a:solidFill>
                  <a:srgbClr val="002060"/>
                </a:solidFill>
              </a:rPr>
              <a:t>simples</a:t>
            </a:r>
            <a:r>
              <a:rPr lang="pt-BR" sz="1800" i="0" dirty="0">
                <a:solidFill>
                  <a:srgbClr val="002060"/>
                </a:solidFill>
              </a:rPr>
              <a:t> pelos </a:t>
            </a:r>
            <a:r>
              <a:rPr lang="pt-BR" sz="1800" b="1" i="0" dirty="0">
                <a:solidFill>
                  <a:srgbClr val="002060"/>
                </a:solidFill>
              </a:rPr>
              <a:t>ARQUIVOS</a:t>
            </a:r>
            <a:r>
              <a:rPr lang="pt-BR" sz="1800" i="0" dirty="0">
                <a:solidFill>
                  <a:srgbClr val="002060"/>
                </a:solidFill>
              </a:rPr>
              <a:t>. O prefixo é herdado do </a:t>
            </a:r>
            <a:r>
              <a:rPr lang="pt-BR" sz="1800" b="1" i="0" dirty="0">
                <a:solidFill>
                  <a:srgbClr val="002060"/>
                </a:solidFill>
              </a:rPr>
              <a:t>ENDEREÇO INTERNET </a:t>
            </a:r>
            <a:r>
              <a:rPr lang="pt-BR" sz="1800" i="0" dirty="0">
                <a:solidFill>
                  <a:srgbClr val="002060"/>
                </a:solidFill>
              </a:rPr>
              <a:t>do ARQUIVO gerador e o sufixo passa a ser a </a:t>
            </a:r>
            <a:r>
              <a:rPr lang="pt-BR" sz="1800" b="1" i="0" dirty="0">
                <a:solidFill>
                  <a:srgbClr val="002060"/>
                </a:solidFill>
              </a:rPr>
              <a:t>DATA E HORA</a:t>
            </a:r>
            <a:r>
              <a:rPr lang="pt-BR" sz="1800" i="0" dirty="0">
                <a:solidFill>
                  <a:srgbClr val="002060"/>
                </a:solidFill>
              </a:rPr>
              <a:t> em que o IBI é gerado pelo seu ARQUIVO. Na síntese dos </a:t>
            </a:r>
            <a:r>
              <a:rPr lang="pt-BR" sz="1800" i="0" dirty="0" err="1">
                <a:solidFill>
                  <a:srgbClr val="002060"/>
                </a:solidFill>
              </a:rPr>
              <a:t>IBIs</a:t>
            </a:r>
            <a:r>
              <a:rPr lang="pt-BR" sz="1800" i="0" dirty="0">
                <a:solidFill>
                  <a:srgbClr val="002060"/>
                </a:solidFill>
              </a:rPr>
              <a:t>, além do aspectos semânticos descritos acima, devem ser definidos os aspectos sintáticos. A este respeito, são definidos dois tipos de IBI: o </a:t>
            </a:r>
            <a:r>
              <a:rPr lang="pt-BR" sz="1800" b="1" i="0" dirty="0">
                <a:solidFill>
                  <a:srgbClr val="002060"/>
                </a:solidFill>
              </a:rPr>
              <a:t>IBI DE RÓTULO LONGO </a:t>
            </a:r>
            <a:r>
              <a:rPr lang="pt-BR" sz="1800" i="0" dirty="0">
                <a:solidFill>
                  <a:srgbClr val="002060"/>
                </a:solidFill>
              </a:rPr>
              <a:t>e o </a:t>
            </a:r>
            <a:r>
              <a:rPr lang="pt-BR" sz="1800" b="1" i="0" dirty="0">
                <a:solidFill>
                  <a:srgbClr val="002060"/>
                </a:solidFill>
              </a:rPr>
              <a:t>IBI DE RÓTULO COMPACTADO</a:t>
            </a:r>
            <a:r>
              <a:rPr lang="pt-BR" sz="1800" i="0" dirty="0">
                <a:solidFill>
                  <a:srgbClr val="002060"/>
                </a:solidFill>
              </a:rPr>
              <a:t>. Portanto, </a:t>
            </a:r>
            <a:r>
              <a:rPr lang="pt-BR" sz="1800" b="1" i="0" dirty="0">
                <a:solidFill>
                  <a:srgbClr val="002060"/>
                </a:solidFill>
              </a:rPr>
              <a:t>a razão de se considerar o uso do segundo tipo de IBI</a:t>
            </a:r>
            <a:r>
              <a:rPr lang="pt-BR" sz="1800" i="0" dirty="0">
                <a:solidFill>
                  <a:srgbClr val="002060"/>
                </a:solidFill>
              </a:rPr>
              <a:t>, em princípio, se deve ao fato de que ele proporciona um rótulo com </a:t>
            </a:r>
            <a:r>
              <a:rPr lang="pt-BR" sz="1800" b="1" i="0" dirty="0">
                <a:solidFill>
                  <a:srgbClr val="002060"/>
                </a:solidFill>
              </a:rPr>
              <a:t>comprimento</a:t>
            </a:r>
            <a:r>
              <a:rPr lang="pt-BR" sz="1800" i="0" dirty="0">
                <a:solidFill>
                  <a:srgbClr val="002060"/>
                </a:solidFill>
              </a:rPr>
              <a:t>, em geral, sensivelmente</a:t>
            </a:r>
            <a:r>
              <a:rPr lang="pt-BR" sz="1800" b="1" i="0" dirty="0">
                <a:solidFill>
                  <a:srgbClr val="002060"/>
                </a:solidFill>
              </a:rPr>
              <a:t> menor </a:t>
            </a:r>
            <a:r>
              <a:rPr lang="pt-BR" sz="1800" i="0" dirty="0">
                <a:solidFill>
                  <a:srgbClr val="002060"/>
                </a:solidFill>
              </a:rPr>
              <a:t>do que o comprimento do rótulo do primeiro tipo de IBI. Logo a seguir são apresentados princípios que explicam e exemplos que ilustram a geração de cada um dos dois tipos de rótulos de IBI e a correlação existente entre eles.</a:t>
            </a:r>
          </a:p>
        </p:txBody>
      </p:sp>
    </p:spTree>
    <p:extLst>
      <p:ext uri="{BB962C8B-B14F-4D97-AF65-F5344CB8AC3E}">
        <p14:creationId xmlns:p14="http://schemas.microsoft.com/office/powerpoint/2010/main" val="13654196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561604" y="1844824"/>
            <a:ext cx="8042844" cy="13209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0" bIns="0"/>
          <a:lstStyle/>
          <a:p>
            <a:pPr marL="0" lvl="1" algn="l">
              <a:spcBef>
                <a:spcPts val="0"/>
              </a:spcBef>
            </a:pPr>
            <a:endParaRPr lang="en-US" sz="100" i="0" dirty="0">
              <a:solidFill>
                <a:srgbClr val="000080"/>
              </a:solidFill>
            </a:endParaRPr>
          </a:p>
          <a:p>
            <a:pPr marL="0" lvl="1" algn="just"/>
            <a:r>
              <a:rPr lang="en-US" sz="2000" i="0" dirty="0">
                <a:solidFill>
                  <a:srgbClr val="002060"/>
                </a:solidFill>
              </a:rPr>
              <a:t>O </a:t>
            </a:r>
            <a:r>
              <a:rPr lang="en-US" sz="2000" i="0" dirty="0" err="1">
                <a:solidFill>
                  <a:srgbClr val="002060"/>
                </a:solidFill>
              </a:rPr>
              <a:t>identificador</a:t>
            </a:r>
            <a:r>
              <a:rPr lang="en-US" sz="2000" i="0" dirty="0">
                <a:solidFill>
                  <a:srgbClr val="002060"/>
                </a:solidFill>
              </a:rPr>
              <a:t> </a:t>
            </a:r>
            <a:r>
              <a:rPr lang="en-US" sz="2000" b="1" i="0" dirty="0">
                <a:solidFill>
                  <a:srgbClr val="002060"/>
                </a:solidFill>
              </a:rPr>
              <a:t>IBI</a:t>
            </a:r>
            <a:r>
              <a:rPr lang="en-US" sz="2000" i="0" dirty="0">
                <a:solidFill>
                  <a:srgbClr val="002060"/>
                </a:solidFill>
              </a:rPr>
              <a:t> de um ITEM DE INFORMAÇÃO </a:t>
            </a:r>
            <a:r>
              <a:rPr lang="en-US" sz="2000" b="1" dirty="0">
                <a:solidFill>
                  <a:srgbClr val="002060"/>
                </a:solidFill>
              </a:rPr>
              <a:t>I</a:t>
            </a:r>
            <a:r>
              <a:rPr lang="en-US" sz="2000" i="0" dirty="0">
                <a:solidFill>
                  <a:srgbClr val="002060"/>
                </a:solidFill>
              </a:rPr>
              <a:t> é o </a:t>
            </a:r>
            <a:r>
              <a:rPr lang="en-US" sz="2000" i="0" dirty="0" err="1">
                <a:solidFill>
                  <a:srgbClr val="002060"/>
                </a:solidFill>
              </a:rPr>
              <a:t>rótulo</a:t>
            </a:r>
            <a:r>
              <a:rPr lang="en-US" sz="2000" b="1" i="1" dirty="0">
                <a:solidFill>
                  <a:srgbClr val="C00000"/>
                </a:solidFill>
              </a:rPr>
              <a:t> E </a:t>
            </a:r>
            <a:r>
              <a:rPr lang="en-US" sz="2000" b="1" dirty="0">
                <a:solidFill>
                  <a:srgbClr val="002060"/>
                </a:solidFill>
              </a:rPr>
              <a:t>/ </a:t>
            </a:r>
            <a:r>
              <a:rPr lang="en-US" sz="2000" b="1" i="1" dirty="0">
                <a:solidFill>
                  <a:srgbClr val="00B050"/>
                </a:solidFill>
              </a:rPr>
              <a:t>T</a:t>
            </a:r>
            <a:r>
              <a:rPr lang="en-US" sz="2000" i="0" dirty="0">
                <a:solidFill>
                  <a:srgbClr val="000080"/>
                </a:solidFill>
              </a:rPr>
              <a:t>, </a:t>
            </a:r>
            <a:r>
              <a:rPr lang="en-US" sz="2000" i="0" dirty="0" err="1">
                <a:solidFill>
                  <a:srgbClr val="002060"/>
                </a:solidFill>
              </a:rPr>
              <a:t>onde</a:t>
            </a:r>
            <a:r>
              <a:rPr lang="en-US" sz="2000" dirty="0">
                <a:solidFill>
                  <a:srgbClr val="000080"/>
                </a:solidFill>
              </a:rPr>
              <a:t> </a:t>
            </a:r>
            <a:r>
              <a:rPr lang="en-US" sz="2000" b="1" i="1" dirty="0">
                <a:solidFill>
                  <a:srgbClr val="C00000"/>
                </a:solidFill>
              </a:rPr>
              <a:t>E</a:t>
            </a:r>
            <a:r>
              <a:rPr lang="en-US" sz="2000" i="0" dirty="0">
                <a:solidFill>
                  <a:srgbClr val="002060"/>
                </a:solidFill>
              </a:rPr>
              <a:t>,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i="0" dirty="0">
                <a:solidFill>
                  <a:srgbClr val="002060"/>
                </a:solidFill>
              </a:rPr>
              <a:t>o </a:t>
            </a:r>
            <a:r>
              <a:rPr lang="en-US" sz="2000" b="1" i="0" dirty="0">
                <a:solidFill>
                  <a:srgbClr val="C00000"/>
                </a:solidFill>
              </a:rPr>
              <a:t>Prefix</a:t>
            </a:r>
            <a:r>
              <a:rPr lang="en-US" sz="2000" i="0" dirty="0">
                <a:solidFill>
                  <a:srgbClr val="002060"/>
                </a:solidFill>
              </a:rPr>
              <a:t>, é o </a:t>
            </a:r>
            <a:r>
              <a:rPr lang="en-US" sz="2000" b="1" i="0" dirty="0" err="1">
                <a:solidFill>
                  <a:srgbClr val="002060"/>
                </a:solidFill>
              </a:rPr>
              <a:t>endereço</a:t>
            </a:r>
            <a:r>
              <a:rPr lang="en-US" sz="2000" b="1" i="0" dirty="0">
                <a:solidFill>
                  <a:srgbClr val="000080"/>
                </a:solidFill>
              </a:rPr>
              <a:t> Internet </a:t>
            </a:r>
            <a:r>
              <a:rPr lang="en-US" sz="2000" i="0" dirty="0">
                <a:solidFill>
                  <a:srgbClr val="000080"/>
                </a:solidFill>
              </a:rPr>
              <a:t>do ARQUIVO </a:t>
            </a:r>
            <a:r>
              <a:rPr lang="en-US" sz="2000" b="1" i="0" dirty="0" err="1">
                <a:solidFill>
                  <a:srgbClr val="000080"/>
                </a:solidFill>
              </a:rPr>
              <a:t>na</a:t>
            </a:r>
            <a:r>
              <a:rPr lang="en-US" sz="2000" b="1" i="0" dirty="0">
                <a:solidFill>
                  <a:srgbClr val="000080"/>
                </a:solidFill>
              </a:rPr>
              <a:t> data e hora do </a:t>
            </a:r>
            <a:r>
              <a:rPr lang="en-US" sz="2000" b="1" i="0" dirty="0" err="1">
                <a:solidFill>
                  <a:srgbClr val="000080"/>
                </a:solidFill>
              </a:rPr>
              <a:t>armazenamento</a:t>
            </a:r>
            <a:r>
              <a:rPr lang="en-US" sz="2000" i="0" dirty="0">
                <a:solidFill>
                  <a:srgbClr val="000080"/>
                </a:solidFill>
              </a:rPr>
              <a:t> de </a:t>
            </a:r>
            <a:r>
              <a:rPr lang="en-US" sz="2000" b="1" dirty="0">
                <a:solidFill>
                  <a:srgbClr val="000080"/>
                </a:solidFill>
              </a:rPr>
              <a:t>I</a:t>
            </a:r>
            <a:r>
              <a:rPr lang="en-US" sz="2000" i="0" dirty="0">
                <a:solidFill>
                  <a:srgbClr val="000080"/>
                </a:solidFill>
              </a:rPr>
              <a:t>, e </a:t>
            </a:r>
            <a:r>
              <a:rPr lang="en-US" sz="2000" i="0" dirty="0" err="1">
                <a:solidFill>
                  <a:srgbClr val="000080"/>
                </a:solidFill>
              </a:rPr>
              <a:t>onde</a:t>
            </a:r>
            <a:r>
              <a:rPr lang="en-US" sz="2000" i="0" dirty="0">
                <a:solidFill>
                  <a:srgbClr val="000080"/>
                </a:solidFill>
              </a:rPr>
              <a:t> </a:t>
            </a:r>
            <a:r>
              <a:rPr lang="en-US" sz="20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sz="2000" i="0" dirty="0">
                <a:solidFill>
                  <a:srgbClr val="002060"/>
                </a:solidFill>
              </a:rPr>
              <a:t>, o </a:t>
            </a:r>
            <a:r>
              <a:rPr lang="en-US" sz="2000" b="1" i="0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Sufixo</a:t>
            </a:r>
            <a:r>
              <a:rPr lang="en-US" sz="2000" i="0" dirty="0">
                <a:solidFill>
                  <a:srgbClr val="00B050"/>
                </a:solidFill>
              </a:rPr>
              <a:t>,</a:t>
            </a:r>
            <a:r>
              <a:rPr lang="en-US" sz="2000" i="0" dirty="0">
                <a:solidFill>
                  <a:srgbClr val="000080"/>
                </a:solidFill>
              </a:rPr>
              <a:t> </a:t>
            </a:r>
            <a:r>
              <a:rPr lang="en-US" sz="2000" i="0" dirty="0" err="1">
                <a:solidFill>
                  <a:srgbClr val="000080"/>
                </a:solidFill>
              </a:rPr>
              <a:t>representa</a:t>
            </a:r>
            <a:r>
              <a:rPr lang="en-US" sz="2000" i="0" dirty="0">
                <a:solidFill>
                  <a:srgbClr val="000080"/>
                </a:solidFill>
              </a:rPr>
              <a:t> o </a:t>
            </a:r>
            <a:r>
              <a:rPr lang="en-US" sz="2000" i="0" dirty="0" err="1">
                <a:solidFill>
                  <a:srgbClr val="000080"/>
                </a:solidFill>
              </a:rPr>
              <a:t>instante</a:t>
            </a:r>
            <a:r>
              <a:rPr lang="en-US" sz="2000" i="0" dirty="0">
                <a:solidFill>
                  <a:srgbClr val="000080"/>
                </a:solidFill>
              </a:rPr>
              <a:t> de </a:t>
            </a:r>
            <a:r>
              <a:rPr lang="en-US" sz="2000" i="0" dirty="0" err="1">
                <a:solidFill>
                  <a:srgbClr val="000080"/>
                </a:solidFill>
              </a:rPr>
              <a:t>ocorrência</a:t>
            </a:r>
            <a:r>
              <a:rPr lang="en-US" sz="2000" i="0" dirty="0">
                <a:solidFill>
                  <a:srgbClr val="000080"/>
                </a:solidFill>
              </a:rPr>
              <a:t> do </a:t>
            </a:r>
            <a:r>
              <a:rPr lang="en-US" sz="2000" i="0" dirty="0" err="1">
                <a:solidFill>
                  <a:srgbClr val="000080"/>
                </a:solidFill>
              </a:rPr>
              <a:t>armazenamento</a:t>
            </a:r>
            <a:r>
              <a:rPr lang="en-US" sz="2000" i="0" dirty="0">
                <a:solidFill>
                  <a:srgbClr val="000080"/>
                </a:solidFill>
              </a:rPr>
              <a:t> no ARQUIVO.</a:t>
            </a:r>
          </a:p>
          <a:p>
            <a:pPr marL="0" lvl="1" algn="just"/>
            <a:endParaRPr lang="en-US" sz="2000" dirty="0">
              <a:solidFill>
                <a:srgbClr val="000080"/>
              </a:solidFill>
            </a:endParaRPr>
          </a:p>
          <a:p>
            <a:pPr marL="0" lvl="1" algn="l">
              <a:spcBef>
                <a:spcPts val="0"/>
              </a:spcBef>
            </a:pPr>
            <a:endParaRPr lang="en-US" sz="2000" i="0" dirty="0">
              <a:solidFill>
                <a:srgbClr val="000080"/>
              </a:solidFill>
            </a:endParaRPr>
          </a:p>
          <a:p>
            <a:pPr marL="0" lvl="1" algn="l">
              <a:spcBef>
                <a:spcPts val="0"/>
              </a:spcBef>
            </a:pPr>
            <a:endParaRPr lang="en-US" sz="2000" i="0" dirty="0">
              <a:solidFill>
                <a:srgbClr val="000080"/>
              </a:solidFill>
            </a:endParaRPr>
          </a:p>
        </p:txBody>
      </p:sp>
      <p:grpSp>
        <p:nvGrpSpPr>
          <p:cNvPr id="19" name="Agrupar 18"/>
          <p:cNvGrpSpPr>
            <a:grpSpLocks noChangeAspect="1"/>
          </p:cNvGrpSpPr>
          <p:nvPr/>
        </p:nvGrpSpPr>
        <p:grpSpPr>
          <a:xfrm>
            <a:off x="5177339" y="3936538"/>
            <a:ext cx="2418997" cy="1860767"/>
            <a:chOff x="3650908" y="3284984"/>
            <a:chExt cx="2808000" cy="2160000"/>
          </a:xfrm>
        </p:grpSpPr>
        <p:grpSp>
          <p:nvGrpSpPr>
            <p:cNvPr id="22" name="Agrupar 21"/>
            <p:cNvGrpSpPr/>
            <p:nvPr/>
          </p:nvGrpSpPr>
          <p:grpSpPr>
            <a:xfrm>
              <a:off x="3650908" y="3284984"/>
              <a:ext cx="2808000" cy="2160000"/>
              <a:chOff x="3330000" y="3141208"/>
              <a:chExt cx="2484000" cy="2160000"/>
            </a:xfrm>
          </p:grpSpPr>
          <p:cxnSp>
            <p:nvCxnSpPr>
              <p:cNvPr id="24" name="Conector de Seta Reta 23"/>
              <p:cNvCxnSpPr>
                <a:cxnSpLocks/>
              </p:cNvCxnSpPr>
              <p:nvPr/>
            </p:nvCxnSpPr>
            <p:spPr bwMode="auto">
              <a:xfrm>
                <a:off x="3330000" y="5301208"/>
                <a:ext cx="2484000" cy="0"/>
              </a:xfrm>
              <a:prstGeom prst="straightConnector1">
                <a:avLst/>
              </a:prstGeom>
              <a:noFill/>
              <a:ln w="38100" cap="flat" cmpd="sng" algn="ctr">
                <a:solidFill>
                  <a:srgbClr val="000080"/>
                </a:solidFill>
                <a:prstDash val="solid"/>
                <a:round/>
                <a:headEnd type="none" w="med" len="med"/>
                <a:tailEnd type="triangle" w="med" len="lg"/>
              </a:ln>
              <a:effectLst/>
            </p:spPr>
          </p:cxnSp>
          <p:cxnSp>
            <p:nvCxnSpPr>
              <p:cNvPr id="25" name="Conector de Seta Reta 24"/>
              <p:cNvCxnSpPr>
                <a:cxnSpLocks/>
              </p:cNvCxnSpPr>
              <p:nvPr/>
            </p:nvCxnSpPr>
            <p:spPr bwMode="auto">
              <a:xfrm rot="16200000">
                <a:off x="2267864" y="4221208"/>
                <a:ext cx="2160000" cy="0"/>
              </a:xfrm>
              <a:prstGeom prst="straightConnector1">
                <a:avLst/>
              </a:prstGeom>
              <a:noFill/>
              <a:ln w="38100" cap="flat" cmpd="sng" algn="ctr">
                <a:solidFill>
                  <a:srgbClr val="000080"/>
                </a:solidFill>
                <a:prstDash val="solid"/>
                <a:round/>
                <a:headEnd type="none" w="med" len="med"/>
                <a:tailEnd type="triangle" w="med" len="lg"/>
              </a:ln>
              <a:effectLst/>
            </p:spPr>
          </p:cxnSp>
        </p:grpSp>
        <p:sp>
          <p:nvSpPr>
            <p:cNvPr id="23" name="Elipse 22"/>
            <p:cNvSpPr>
              <a:spLocks noChangeAspect="1"/>
            </p:cNvSpPr>
            <p:nvPr/>
          </p:nvSpPr>
          <p:spPr bwMode="auto">
            <a:xfrm>
              <a:off x="4652015" y="4482174"/>
              <a:ext cx="108000" cy="108000"/>
            </a:xfrm>
            <a:prstGeom prst="ellipse">
              <a:avLst/>
            </a:prstGeom>
            <a:solidFill>
              <a:srgbClr val="000080"/>
            </a:solidFill>
            <a:ln w="9525">
              <a:noFill/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endParaRPr lang="pt-BR" i="0" dirty="0">
                <a:solidFill>
                  <a:srgbClr val="002060"/>
                </a:solidFill>
              </a:endParaRPr>
            </a:p>
          </p:txBody>
        </p:sp>
      </p:grpSp>
      <p:grpSp>
        <p:nvGrpSpPr>
          <p:cNvPr id="4" name="Agrupar 3"/>
          <p:cNvGrpSpPr/>
          <p:nvPr/>
        </p:nvGrpSpPr>
        <p:grpSpPr>
          <a:xfrm>
            <a:off x="2198839" y="3992237"/>
            <a:ext cx="1365049" cy="1816509"/>
            <a:chOff x="1835696" y="3429000"/>
            <a:chExt cx="1584176" cy="2232248"/>
          </a:xfrm>
        </p:grpSpPr>
        <p:sp>
          <p:nvSpPr>
            <p:cNvPr id="2" name="Elipse 1"/>
            <p:cNvSpPr/>
            <p:nvPr/>
          </p:nvSpPr>
          <p:spPr bwMode="auto">
            <a:xfrm rot="1800000">
              <a:off x="1835696" y="3429000"/>
              <a:ext cx="1584176" cy="2232248"/>
            </a:xfrm>
            <a:prstGeom prst="ellipse">
              <a:avLst/>
            </a:prstGeom>
            <a:noFill/>
            <a:ln w="22225">
              <a:solidFill>
                <a:srgbClr val="000080"/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endParaRPr lang="pt-BR" i="0" dirty="0">
                <a:solidFill>
                  <a:srgbClr val="002060"/>
                </a:solidFill>
              </a:endParaRPr>
            </a:p>
          </p:txBody>
        </p:sp>
        <p:sp>
          <p:nvSpPr>
            <p:cNvPr id="26" name="Elipse 25"/>
            <p:cNvSpPr>
              <a:spLocks noChangeAspect="1"/>
            </p:cNvSpPr>
            <p:nvPr/>
          </p:nvSpPr>
          <p:spPr bwMode="auto">
            <a:xfrm>
              <a:off x="2519784" y="4606729"/>
              <a:ext cx="108000" cy="108000"/>
            </a:xfrm>
            <a:prstGeom prst="ellipse">
              <a:avLst/>
            </a:prstGeom>
            <a:solidFill>
              <a:srgbClr val="002060"/>
            </a:solidFill>
            <a:ln w="9525">
              <a:solidFill>
                <a:srgbClr val="000080"/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endParaRPr lang="pt-BR" i="0" dirty="0">
                <a:solidFill>
                  <a:srgbClr val="002060"/>
                </a:solidFill>
              </a:endParaRPr>
            </a:p>
          </p:txBody>
        </p:sp>
      </p:grpSp>
      <p:sp>
        <p:nvSpPr>
          <p:cNvPr id="5" name="Forma Livre: Forma 4"/>
          <p:cNvSpPr/>
          <p:nvPr/>
        </p:nvSpPr>
        <p:spPr bwMode="auto">
          <a:xfrm>
            <a:off x="2843808" y="4449766"/>
            <a:ext cx="3219535" cy="550582"/>
          </a:xfrm>
          <a:custGeom>
            <a:avLst/>
            <a:gdLst>
              <a:gd name="connsiteX0" fmla="*/ 0 w 3531147"/>
              <a:gd name="connsiteY0" fmla="*/ 29329 h 334129"/>
              <a:gd name="connsiteX1" fmla="*/ 3211286 w 3531147"/>
              <a:gd name="connsiteY1" fmla="*/ 29329 h 334129"/>
              <a:gd name="connsiteX2" fmla="*/ 3243943 w 3531147"/>
              <a:gd name="connsiteY2" fmla="*/ 334129 h 334129"/>
              <a:gd name="connsiteX0" fmla="*/ 0 w 3211286"/>
              <a:gd name="connsiteY0" fmla="*/ 29329 h 29329"/>
              <a:gd name="connsiteX1" fmla="*/ 3211286 w 3211286"/>
              <a:gd name="connsiteY1" fmla="*/ 29329 h 29329"/>
              <a:gd name="connsiteX0" fmla="*/ 0 w 3211286"/>
              <a:gd name="connsiteY0" fmla="*/ 415328 h 415328"/>
              <a:gd name="connsiteX1" fmla="*/ 3211286 w 3211286"/>
              <a:gd name="connsiteY1" fmla="*/ 415328 h 415328"/>
              <a:gd name="connsiteX0" fmla="*/ 0 w 3211286"/>
              <a:gd name="connsiteY0" fmla="*/ 735429 h 735429"/>
              <a:gd name="connsiteX1" fmla="*/ 3211286 w 3211286"/>
              <a:gd name="connsiteY1" fmla="*/ 735429 h 735429"/>
              <a:gd name="connsiteX0" fmla="*/ 0 w 3211286"/>
              <a:gd name="connsiteY0" fmla="*/ 779689 h 779689"/>
              <a:gd name="connsiteX1" fmla="*/ 3211286 w 3211286"/>
              <a:gd name="connsiteY1" fmla="*/ 779689 h 779689"/>
              <a:gd name="connsiteX0" fmla="*/ 0 w 3211286"/>
              <a:gd name="connsiteY0" fmla="*/ 692869 h 692869"/>
              <a:gd name="connsiteX1" fmla="*/ 3211286 w 3211286"/>
              <a:gd name="connsiteY1" fmla="*/ 692869 h 692869"/>
              <a:gd name="connsiteX0" fmla="*/ 0 w 3211286"/>
              <a:gd name="connsiteY0" fmla="*/ 600076 h 600076"/>
              <a:gd name="connsiteX1" fmla="*/ 3211286 w 3211286"/>
              <a:gd name="connsiteY1" fmla="*/ 600076 h 6000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211286" h="600076">
                <a:moveTo>
                  <a:pt x="0" y="600076"/>
                </a:moveTo>
                <a:cubicBezTo>
                  <a:pt x="823686" y="-198210"/>
                  <a:pt x="2365828" y="-201838"/>
                  <a:pt x="3211286" y="600076"/>
                </a:cubicBezTo>
              </a:path>
            </a:pathLst>
          </a:custGeom>
          <a:noFill/>
          <a:ln w="9525">
            <a:solidFill>
              <a:srgbClr val="002060"/>
            </a:solidFill>
            <a:miter lim="800000"/>
            <a:headEnd/>
            <a:tailEnd type="triangle" w="lg" len="lg"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2060"/>
              </a:solidFill>
              <a:effectLst/>
              <a:latin typeface="Arial" charset="0"/>
            </a:endParaRPr>
          </a:p>
        </p:txBody>
      </p:sp>
      <p:sp>
        <p:nvSpPr>
          <p:cNvPr id="28" name="Texto explicativo retangular com cantos arredondados 16"/>
          <p:cNvSpPr>
            <a:spLocks noChangeArrowheads="1"/>
          </p:cNvSpPr>
          <p:nvPr/>
        </p:nvSpPr>
        <p:spPr bwMode="auto">
          <a:xfrm>
            <a:off x="6444208" y="4384895"/>
            <a:ext cx="1224136" cy="487747"/>
          </a:xfrm>
          <a:prstGeom prst="wedgeRoundRectCallout">
            <a:avLst>
              <a:gd name="adj1" fmla="val -74222"/>
              <a:gd name="adj2" fmla="val 78197"/>
              <a:gd name="adj3" fmla="val 16667"/>
            </a:avLst>
          </a:prstGeom>
          <a:solidFill>
            <a:srgbClr val="FFCC66"/>
          </a:solidFill>
          <a:ln w="9525">
            <a:solidFill>
              <a:srgbClr val="FF9900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n-US" sz="2000" b="1" i="0" dirty="0">
                <a:solidFill>
                  <a:srgbClr val="000080"/>
                </a:solidFill>
              </a:rPr>
              <a:t>IBI de </a:t>
            </a:r>
            <a:r>
              <a:rPr lang="en-US" sz="2000" b="1" dirty="0">
                <a:solidFill>
                  <a:srgbClr val="000080"/>
                </a:solidFill>
              </a:rPr>
              <a:t>I</a:t>
            </a:r>
            <a:r>
              <a:rPr lang="pt-BR" sz="1800" b="1" i="0" dirty="0">
                <a:solidFill>
                  <a:srgbClr val="000080"/>
                </a:solidFill>
              </a:rPr>
              <a:t> </a:t>
            </a:r>
            <a:endParaRPr lang="en-US" sz="1800" b="1" i="0" dirty="0">
              <a:solidFill>
                <a:srgbClr val="000080"/>
              </a:solidFill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5399940" y="5799454"/>
            <a:ext cx="20185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800" i="0" dirty="0">
                <a:solidFill>
                  <a:srgbClr val="000080"/>
                </a:solidFill>
              </a:rPr>
              <a:t>Endereço Internet</a:t>
            </a:r>
          </a:p>
        </p:txBody>
      </p:sp>
      <p:sp>
        <p:nvSpPr>
          <p:cNvPr id="29" name="CaixaDeTexto 28"/>
          <p:cNvSpPr txBox="1"/>
          <p:nvPr/>
        </p:nvSpPr>
        <p:spPr>
          <a:xfrm>
            <a:off x="1375966" y="5879013"/>
            <a:ext cx="27639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800" b="1" i="0" dirty="0">
                <a:solidFill>
                  <a:srgbClr val="000080"/>
                </a:solidFill>
              </a:rPr>
              <a:t> Conjunto de ITENS DE INFORMAÇÃO (</a:t>
            </a:r>
            <a:r>
              <a:rPr lang="pt-BR" sz="1800" b="1" i="1" dirty="0" err="1">
                <a:solidFill>
                  <a:srgbClr val="000080"/>
                </a:solidFill>
              </a:rPr>
              <a:t>I</a:t>
            </a:r>
            <a:r>
              <a:rPr lang="pt-BR" sz="1800" b="1" dirty="0" err="1">
                <a:solidFill>
                  <a:srgbClr val="000080"/>
                </a:solidFill>
              </a:rPr>
              <a:t>s</a:t>
            </a:r>
            <a:r>
              <a:rPr lang="pt-BR" sz="1800" b="1" i="1" dirty="0">
                <a:solidFill>
                  <a:srgbClr val="000080"/>
                </a:solidFill>
              </a:rPr>
              <a:t>)</a:t>
            </a:r>
            <a:endParaRPr lang="pt-BR" sz="1800" b="1" i="0" dirty="0">
              <a:solidFill>
                <a:srgbClr val="000080"/>
              </a:solidFill>
            </a:endParaRPr>
          </a:p>
        </p:txBody>
      </p:sp>
      <p:sp>
        <p:nvSpPr>
          <p:cNvPr id="30" name="Texto explicativo retangular com cantos arredondados 16"/>
          <p:cNvSpPr>
            <a:spLocks noChangeArrowheads="1"/>
          </p:cNvSpPr>
          <p:nvPr/>
        </p:nvSpPr>
        <p:spPr bwMode="auto">
          <a:xfrm>
            <a:off x="899591" y="4008546"/>
            <a:ext cx="2057975" cy="720081"/>
          </a:xfrm>
          <a:prstGeom prst="wedgeRoundRectCallout">
            <a:avLst>
              <a:gd name="adj1" fmla="val 40505"/>
              <a:gd name="adj2" fmla="val 80400"/>
              <a:gd name="adj3" fmla="val 16667"/>
            </a:avLst>
          </a:prstGeom>
          <a:solidFill>
            <a:srgbClr val="FFCC66"/>
          </a:solidFill>
          <a:ln w="15875">
            <a:solidFill>
              <a:srgbClr val="FF9900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000" b="1" i="0" dirty="0">
                <a:solidFill>
                  <a:srgbClr val="000080"/>
                </a:solidFill>
              </a:rPr>
              <a:t>ITEM DE INFORMAÇÃO</a:t>
            </a:r>
          </a:p>
        </p:txBody>
      </p:sp>
      <p:sp>
        <p:nvSpPr>
          <p:cNvPr id="9" name="CaixaDeTexto 8"/>
          <p:cNvSpPr txBox="1"/>
          <p:nvPr/>
        </p:nvSpPr>
        <p:spPr>
          <a:xfrm>
            <a:off x="2721633" y="5144365"/>
            <a:ext cx="2487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800" b="1" i="1" dirty="0">
                <a:solidFill>
                  <a:srgbClr val="002060"/>
                </a:solidFill>
              </a:rPr>
              <a:t>I</a:t>
            </a:r>
          </a:p>
        </p:txBody>
      </p:sp>
      <p:sp>
        <p:nvSpPr>
          <p:cNvPr id="31" name="CaixaDeTexto 30"/>
          <p:cNvSpPr txBox="1"/>
          <p:nvPr/>
        </p:nvSpPr>
        <p:spPr>
          <a:xfrm>
            <a:off x="5539828" y="5135073"/>
            <a:ext cx="10903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800" b="1" i="1" dirty="0">
                <a:solidFill>
                  <a:srgbClr val="C00000"/>
                </a:solidFill>
              </a:rPr>
              <a:t>E</a:t>
            </a:r>
            <a:r>
              <a:rPr lang="pt-BR" sz="1800" b="1" i="1" dirty="0">
                <a:solidFill>
                  <a:srgbClr val="002060"/>
                </a:solidFill>
              </a:rPr>
              <a:t> / </a:t>
            </a:r>
            <a:r>
              <a:rPr lang="pt-BR" sz="1800" b="1" i="1" dirty="0">
                <a:solidFill>
                  <a:srgbClr val="00B050"/>
                </a:solidFill>
              </a:rPr>
              <a:t>T </a:t>
            </a:r>
            <a:r>
              <a:rPr lang="pt-BR" sz="1800" b="1" dirty="0">
                <a:solidFill>
                  <a:srgbClr val="000080"/>
                </a:solidFill>
              </a:rPr>
              <a:t>= IBI</a:t>
            </a:r>
            <a:endParaRPr lang="pt-BR" sz="1800" b="1" dirty="0">
              <a:solidFill>
                <a:srgbClr val="00B050"/>
              </a:solidFill>
            </a:endParaRPr>
          </a:p>
        </p:txBody>
      </p:sp>
      <p:sp>
        <p:nvSpPr>
          <p:cNvPr id="20" name="CaixaDeTexto 19">
            <a:extLst>
              <a:ext uri="{FF2B5EF4-FFF2-40B4-BE49-F238E27FC236}">
                <a16:creationId xmlns:a16="http://schemas.microsoft.com/office/drawing/2014/main" id="{59113712-BA89-4719-ABF0-EE38332BA14F}"/>
              </a:ext>
            </a:extLst>
          </p:cNvPr>
          <p:cNvSpPr txBox="1"/>
          <p:nvPr/>
        </p:nvSpPr>
        <p:spPr>
          <a:xfrm>
            <a:off x="5148064" y="3927246"/>
            <a:ext cx="12633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800" b="1" i="1" dirty="0">
                <a:solidFill>
                  <a:srgbClr val="002060"/>
                </a:solidFill>
              </a:rPr>
              <a:t> </a:t>
            </a:r>
            <a:r>
              <a:rPr lang="pt-BR" sz="1800" b="1" i="1" dirty="0">
                <a:solidFill>
                  <a:srgbClr val="00B050"/>
                </a:solidFill>
              </a:rPr>
              <a:t>T </a:t>
            </a:r>
            <a:r>
              <a:rPr lang="pt-BR" sz="1800" i="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(Sufixo)</a:t>
            </a:r>
          </a:p>
        </p:txBody>
      </p:sp>
      <p:sp>
        <p:nvSpPr>
          <p:cNvPr id="32" name="CaixaDeTexto 31">
            <a:extLst>
              <a:ext uri="{FF2B5EF4-FFF2-40B4-BE49-F238E27FC236}">
                <a16:creationId xmlns:a16="http://schemas.microsoft.com/office/drawing/2014/main" id="{9A675283-0999-4D51-8601-473AB02E1BFD}"/>
              </a:ext>
            </a:extLst>
          </p:cNvPr>
          <p:cNvSpPr txBox="1"/>
          <p:nvPr/>
        </p:nvSpPr>
        <p:spPr>
          <a:xfrm>
            <a:off x="6737056" y="5418340"/>
            <a:ext cx="1291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800" b="1" i="1" dirty="0">
                <a:solidFill>
                  <a:srgbClr val="C00000"/>
                </a:solidFill>
              </a:rPr>
              <a:t>E </a:t>
            </a:r>
            <a:r>
              <a:rPr lang="pt-BR" sz="1800" i="0" dirty="0">
                <a:solidFill>
                  <a:srgbClr val="C00000"/>
                </a:solidFill>
              </a:rPr>
              <a:t>(Prefixo)</a:t>
            </a:r>
          </a:p>
        </p:txBody>
      </p:sp>
      <p:sp>
        <p:nvSpPr>
          <p:cNvPr id="33" name="CaixaDeTexto 32">
            <a:extLst>
              <a:ext uri="{FF2B5EF4-FFF2-40B4-BE49-F238E27FC236}">
                <a16:creationId xmlns:a16="http://schemas.microsoft.com/office/drawing/2014/main" id="{68A299A7-F46B-4F3E-AEFA-07AAAA91410D}"/>
              </a:ext>
            </a:extLst>
          </p:cNvPr>
          <p:cNvSpPr txBox="1"/>
          <p:nvPr/>
        </p:nvSpPr>
        <p:spPr>
          <a:xfrm>
            <a:off x="4270836" y="4719334"/>
            <a:ext cx="8772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800" i="0" dirty="0">
                <a:solidFill>
                  <a:srgbClr val="000080"/>
                </a:solidFill>
              </a:rPr>
              <a:t>Tempo</a:t>
            </a:r>
          </a:p>
        </p:txBody>
      </p:sp>
      <p:sp>
        <p:nvSpPr>
          <p:cNvPr id="34" name="Rectangle 2">
            <a:extLst>
              <a:ext uri="{FF2B5EF4-FFF2-40B4-BE49-F238E27FC236}">
                <a16:creationId xmlns:a16="http://schemas.microsoft.com/office/drawing/2014/main" id="{76C678CC-D78E-4CEF-864B-54EF2285DD0D}"/>
              </a:ext>
            </a:extLst>
          </p:cNvPr>
          <p:cNvSpPr txBox="1">
            <a:spLocks noChangeArrowheads="1"/>
          </p:cNvSpPr>
          <p:nvPr/>
        </p:nvSpPr>
        <p:spPr>
          <a:xfrm>
            <a:off x="1889193" y="548679"/>
            <a:ext cx="5365615" cy="1237509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Geração de IBI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(1/8)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Princípio de identificação por IBI </a:t>
            </a:r>
            <a:r>
              <a:rPr lang="pt-BR" sz="20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Aspectos semânticos</a:t>
            </a:r>
            <a:endParaRPr lang="pt-BR" sz="20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36" name="Rectangle 10">
            <a:extLst>
              <a:ext uri="{FF2B5EF4-FFF2-40B4-BE49-F238E27FC236}">
                <a16:creationId xmlns:a16="http://schemas.microsoft.com/office/drawing/2014/main" id="{BEFB33E1-6692-48B8-9DBB-8C0C7E5A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7" name="Rectangle 9">
            <a:extLst>
              <a:ext uri="{FF2B5EF4-FFF2-40B4-BE49-F238E27FC236}">
                <a16:creationId xmlns:a16="http://schemas.microsoft.com/office/drawing/2014/main" id="{CFE67FEF-AA1C-4B39-9A4B-EA3E7F6342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38" name="CaixaDeTexto 37">
            <a:extLst>
              <a:ext uri="{FF2B5EF4-FFF2-40B4-BE49-F238E27FC236}">
                <a16:creationId xmlns:a16="http://schemas.microsoft.com/office/drawing/2014/main" id="{5EDF1E25-DCA9-46BA-997B-0E14137113A4}"/>
              </a:ext>
            </a:extLst>
          </p:cNvPr>
          <p:cNvSpPr txBox="1"/>
          <p:nvPr/>
        </p:nvSpPr>
        <p:spPr>
          <a:xfrm>
            <a:off x="4988085" y="6095037"/>
            <a:ext cx="31470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800" b="1" i="0" dirty="0">
                <a:solidFill>
                  <a:srgbClr val="000080"/>
                </a:solidFill>
              </a:rPr>
              <a:t>Conjunto de rótulos (</a:t>
            </a:r>
            <a:r>
              <a:rPr lang="en-US" sz="1800" b="1" i="1" dirty="0">
                <a:solidFill>
                  <a:srgbClr val="C00000"/>
                </a:solidFill>
              </a:rPr>
              <a:t>E </a:t>
            </a:r>
            <a:r>
              <a:rPr lang="en-US" sz="1800" b="1" dirty="0">
                <a:solidFill>
                  <a:srgbClr val="002060"/>
                </a:solidFill>
              </a:rPr>
              <a:t>/ </a:t>
            </a:r>
            <a:r>
              <a:rPr lang="en-US" sz="1800" b="1" i="1" dirty="0">
                <a:solidFill>
                  <a:srgbClr val="00B050"/>
                </a:solidFill>
              </a:rPr>
              <a:t>T</a:t>
            </a:r>
            <a:r>
              <a:rPr lang="pt-BR" sz="1800" b="1" i="0" dirty="0">
                <a:solidFill>
                  <a:srgbClr val="000080"/>
                </a:solidFill>
              </a:rPr>
              <a:t>)</a:t>
            </a:r>
            <a:r>
              <a:rPr lang="pt-BR" sz="1800" i="0" dirty="0">
                <a:solidFill>
                  <a:srgbClr val="000080"/>
                </a:solidFill>
              </a:rPr>
              <a:t> </a:t>
            </a:r>
          </a:p>
        </p:txBody>
      </p:sp>
      <p:sp>
        <p:nvSpPr>
          <p:cNvPr id="27" name="Arco 26">
            <a:extLst>
              <a:ext uri="{FF2B5EF4-FFF2-40B4-BE49-F238E27FC236}">
                <a16:creationId xmlns:a16="http://schemas.microsoft.com/office/drawing/2014/main" id="{94E5370A-E1EE-42C8-8B11-B3D8F00EE35B}"/>
              </a:ext>
            </a:extLst>
          </p:cNvPr>
          <p:cNvSpPr/>
          <p:nvPr/>
        </p:nvSpPr>
        <p:spPr bwMode="auto">
          <a:xfrm>
            <a:off x="3176814" y="3635310"/>
            <a:ext cx="2790372" cy="947559"/>
          </a:xfrm>
          <a:prstGeom prst="arc">
            <a:avLst>
              <a:gd name="adj1" fmla="val 11432963"/>
              <a:gd name="adj2" fmla="val 21078636"/>
            </a:avLst>
          </a:prstGeom>
          <a:noFill/>
          <a:ln w="28575" cap="flat" cmpd="sng" algn="ctr">
            <a:solidFill>
              <a:srgbClr val="000080"/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600" b="0" i="1" u="none" strike="noStrike" cap="none" normalizeH="0" baseline="0">
              <a:ln>
                <a:noFill/>
              </a:ln>
              <a:solidFill>
                <a:srgbClr val="002060"/>
              </a:solidFill>
              <a:effectLst/>
              <a:latin typeface="Arial" charset="0"/>
            </a:endParaRPr>
          </a:p>
        </p:txBody>
      </p:sp>
      <p:sp>
        <p:nvSpPr>
          <p:cNvPr id="35" name="CaixaDeTexto 34">
            <a:extLst>
              <a:ext uri="{FF2B5EF4-FFF2-40B4-BE49-F238E27FC236}">
                <a16:creationId xmlns:a16="http://schemas.microsoft.com/office/drawing/2014/main" id="{A1699420-FA5F-42A7-B10F-241C8205E161}"/>
              </a:ext>
            </a:extLst>
          </p:cNvPr>
          <p:cNvSpPr txBox="1"/>
          <p:nvPr/>
        </p:nvSpPr>
        <p:spPr>
          <a:xfrm>
            <a:off x="2949601" y="3163192"/>
            <a:ext cx="32447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000" b="1" i="1" dirty="0">
                <a:solidFill>
                  <a:srgbClr val="002060"/>
                </a:solidFill>
              </a:rPr>
              <a:t>Sistema de Identificação</a:t>
            </a:r>
            <a:endParaRPr lang="en-GB" sz="2000" b="1" i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797157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D506EAEC-EEC5-405C-9AB2-D30E113520F0}"/>
              </a:ext>
            </a:extLst>
          </p:cNvPr>
          <p:cNvSpPr txBox="1">
            <a:spLocks noChangeArrowheads="1"/>
          </p:cNvSpPr>
          <p:nvPr/>
        </p:nvSpPr>
        <p:spPr>
          <a:xfrm>
            <a:off x="1222609" y="548680"/>
            <a:ext cx="6698783" cy="90010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Geração de IBI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(2/8)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Definição e exemplo de dois tipos de rótulo </a:t>
            </a:r>
            <a:r>
              <a:rPr lang="pt-BR" sz="20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Aspectos sintáxicos</a:t>
            </a:r>
            <a:endParaRPr lang="pt-BR" sz="2000" i="0" dirty="0">
              <a:solidFill>
                <a:srgbClr val="002060"/>
              </a:solidFill>
              <a:latin typeface="Calibri"/>
            </a:endParaRPr>
          </a:p>
        </p:txBody>
      </p:sp>
      <p:graphicFrame>
        <p:nvGraphicFramePr>
          <p:cNvPr id="40" name="Tabela 6">
            <a:extLst>
              <a:ext uri="{FF2B5EF4-FFF2-40B4-BE49-F238E27FC236}">
                <a16:creationId xmlns:a16="http://schemas.microsoft.com/office/drawing/2014/main" id="{4C32EEBA-D28D-46D3-B832-67F4325ABD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7484076"/>
              </p:ext>
            </p:extLst>
          </p:nvPr>
        </p:nvGraphicFramePr>
        <p:xfrm>
          <a:off x="539552" y="2189192"/>
          <a:ext cx="8071998" cy="36880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859530">
                  <a:extLst>
                    <a:ext uri="{9D8B030D-6E8A-4147-A177-3AD203B41FA5}">
                      <a16:colId xmlns:a16="http://schemas.microsoft.com/office/drawing/2014/main" val="36223016"/>
                    </a:ext>
                  </a:extLst>
                </a:gridCol>
                <a:gridCol w="288032">
                  <a:extLst>
                    <a:ext uri="{9D8B030D-6E8A-4147-A177-3AD203B41FA5}">
                      <a16:colId xmlns:a16="http://schemas.microsoft.com/office/drawing/2014/main" val="2942741435"/>
                    </a:ext>
                  </a:extLst>
                </a:gridCol>
                <a:gridCol w="3924436">
                  <a:extLst>
                    <a:ext uri="{9D8B030D-6E8A-4147-A177-3AD203B41FA5}">
                      <a16:colId xmlns:a16="http://schemas.microsoft.com/office/drawing/2014/main" val="2028391567"/>
                    </a:ext>
                  </a:extLst>
                </a:gridCol>
              </a:tblGrid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pt-BR" sz="2400" b="1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Rótulo longo (Tipo 1)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i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16369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pt-BR" sz="2000" b="1" i="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prefixo</a:t>
                      </a:r>
                      <a:endParaRPr lang="pt-BR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r>
                        <a:rPr lang="pt-BR" dirty="0">
                          <a:solidFill>
                            <a:srgbClr val="002060"/>
                          </a:solidFill>
                        </a:rPr>
                        <a:t>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2000" b="1" i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sufixo</a:t>
                      </a:r>
                      <a:endParaRPr lang="pt-BR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20495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pt-BR" sz="2000" b="1" i="0" dirty="0" err="1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endereço_internet</a:t>
                      </a:r>
                      <a:r>
                        <a:rPr lang="pt-BR" sz="2000" b="1" i="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pt-BR" sz="20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endParaRPr lang="pt-BR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2000" b="1" i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tempo</a:t>
                      </a:r>
                      <a:endParaRPr lang="pt-BR" i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62571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b="1" i="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domínio / servidor </a:t>
                      </a:r>
                      <a:endParaRPr lang="pt-BR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endParaRPr lang="pt-BR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2000" b="1" i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ano /</a:t>
                      </a:r>
                      <a:r>
                        <a:rPr lang="pt-BR" sz="2000" b="1" i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pt-BR" sz="2000" b="1" i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data_e_hora</a:t>
                      </a:r>
                      <a:endParaRPr lang="pt-BR" i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82740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pt-BR" sz="2000" b="1" i="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sid.inpe.br / mtc-m16d </a:t>
                      </a:r>
                      <a:endParaRPr kumimoji="0" lang="pt-BR" sz="20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b="1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endParaRPr lang="pt-BR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2000" b="1" i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2021 / 04.17.04.17</a:t>
                      </a:r>
                      <a:endParaRPr lang="pt-BR" sz="2000" i="0" kern="120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08151"/>
                  </a:ext>
                </a:extLst>
              </a:tr>
              <a:tr h="335424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400" b="1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Rótulo compactado (Tipo 2)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2000" i="0" kern="120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6390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pt-BR" sz="2000" b="1" i="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prefixo</a:t>
                      </a:r>
                      <a:endParaRPr lang="pt-BR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r>
                        <a:rPr lang="pt-BR" dirty="0">
                          <a:solidFill>
                            <a:srgbClr val="002060"/>
                          </a:solidFill>
                        </a:rPr>
                        <a:t>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2000" b="1" i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sufixo</a:t>
                      </a:r>
                      <a:endParaRPr lang="pt-BR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88519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pt-BR" sz="2000" b="1" i="0" dirty="0" err="1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endereço_internet_codificado</a:t>
                      </a:r>
                      <a:endParaRPr lang="pt-BR" sz="20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1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endParaRPr lang="pt-BR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2000" b="1" i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tempo_codificado</a:t>
                      </a:r>
                      <a:endParaRPr lang="pt-BR" sz="2000" i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81432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pt-BR" sz="2000" b="1" i="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8JMKD3MGPDW34R</a:t>
                      </a:r>
                      <a:endParaRPr lang="pt-BR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b="1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endParaRPr kumimoji="0" lang="pt-B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2000" b="1" i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44GP9H5</a:t>
                      </a:r>
                      <a:endParaRPr lang="pt-BR" i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1444466"/>
                  </a:ext>
                </a:extLst>
              </a:tr>
            </a:tbl>
          </a:graphicData>
        </a:graphic>
      </p:graphicFrame>
      <p:sp>
        <p:nvSpPr>
          <p:cNvPr id="44" name="Texto explicativo retangular com cantos arredondados 16">
            <a:extLst>
              <a:ext uri="{FF2B5EF4-FFF2-40B4-BE49-F238E27FC236}">
                <a16:creationId xmlns:a16="http://schemas.microsoft.com/office/drawing/2014/main" id="{3B1D4F33-BCE0-44B8-9B3B-AEF1F4138A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06265" y="3711721"/>
            <a:ext cx="1298183" cy="365351"/>
          </a:xfrm>
          <a:prstGeom prst="wedgeRoundRectCallout">
            <a:avLst>
              <a:gd name="adj1" fmla="val -68831"/>
              <a:gd name="adj2" fmla="val 31753"/>
              <a:gd name="adj3" fmla="val 16667"/>
            </a:avLst>
          </a:prstGeom>
          <a:solidFill>
            <a:srgbClr val="FFCC66"/>
          </a:solidFill>
          <a:ln w="9525">
            <a:solidFill>
              <a:srgbClr val="FF9900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n-US" sz="2000" i="0" dirty="0" err="1">
                <a:solidFill>
                  <a:srgbClr val="000080"/>
                </a:solidFill>
              </a:rPr>
              <a:t>exemplo</a:t>
            </a:r>
            <a:endParaRPr lang="en-US" sz="1800" i="0" dirty="0">
              <a:solidFill>
                <a:srgbClr val="000080"/>
              </a:solidFill>
            </a:endParaRPr>
          </a:p>
        </p:txBody>
      </p:sp>
      <p:sp>
        <p:nvSpPr>
          <p:cNvPr id="53" name="Texto explicativo retangular com cantos arredondados 16">
            <a:extLst>
              <a:ext uri="{FF2B5EF4-FFF2-40B4-BE49-F238E27FC236}">
                <a16:creationId xmlns:a16="http://schemas.microsoft.com/office/drawing/2014/main" id="{1D6548BA-9982-44AB-B85E-C178EF42FB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06265" y="5373216"/>
            <a:ext cx="1298183" cy="365351"/>
          </a:xfrm>
          <a:prstGeom prst="wedgeRoundRectCallout">
            <a:avLst>
              <a:gd name="adj1" fmla="val -68831"/>
              <a:gd name="adj2" fmla="val 31753"/>
              <a:gd name="adj3" fmla="val 16667"/>
            </a:avLst>
          </a:prstGeom>
          <a:solidFill>
            <a:srgbClr val="FFCC66"/>
          </a:solidFill>
          <a:ln w="9525">
            <a:solidFill>
              <a:srgbClr val="FF9900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n-US" sz="2000" i="0" dirty="0" err="1">
                <a:solidFill>
                  <a:srgbClr val="000080"/>
                </a:solidFill>
              </a:rPr>
              <a:t>exemplo</a:t>
            </a:r>
            <a:endParaRPr lang="en-US" sz="1800" i="0" dirty="0">
              <a:solidFill>
                <a:srgbClr val="000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316685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aixaDeTexto 11">
            <a:extLst>
              <a:ext uri="{FF2B5EF4-FFF2-40B4-BE49-F238E27FC236}">
                <a16:creationId xmlns:a16="http://schemas.microsoft.com/office/drawing/2014/main" id="{62DDC5D1-3DB4-4931-8280-2DA6FBCE1F6D}"/>
              </a:ext>
            </a:extLst>
          </p:cNvPr>
          <p:cNvSpPr txBox="1"/>
          <p:nvPr/>
        </p:nvSpPr>
        <p:spPr>
          <a:xfrm>
            <a:off x="539552" y="5110152"/>
            <a:ext cx="8071998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pt-BR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Foi criado para atender o usuário final;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pt-BR" sz="2000" b="1" i="0" u="none" strike="noStrike" kern="1200" cap="none" spc="0" normalizeH="0" baseline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Ajuda a URL a ser breve nas citações bibliográficas;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pt-BR" sz="2000" b="1" i="0" dirty="0">
                <a:solidFill>
                  <a:srgbClr val="002060"/>
                </a:solidFill>
              </a:rPr>
              <a:t>Ajuda</a:t>
            </a:r>
            <a:r>
              <a:rPr kumimoji="0" lang="pt-BR" sz="2000" b="1" i="0" u="none" strike="noStrike" kern="1200" cap="none" spc="0" normalizeH="0" baseline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 a encurtar expressões de busca. </a:t>
            </a:r>
          </a:p>
        </p:txBody>
      </p:sp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D506EAEC-EEC5-405C-9AB2-D30E113520F0}"/>
              </a:ext>
            </a:extLst>
          </p:cNvPr>
          <p:cNvSpPr txBox="1">
            <a:spLocks noChangeArrowheads="1"/>
          </p:cNvSpPr>
          <p:nvPr/>
        </p:nvSpPr>
        <p:spPr>
          <a:xfrm>
            <a:off x="681528" y="548680"/>
            <a:ext cx="7780943" cy="90010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Geração de IBI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(3/8)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Respectivas razões de ser de cada tipo de rótulo</a:t>
            </a:r>
            <a:endParaRPr lang="pt-BR" sz="2400" i="0" dirty="0">
              <a:solidFill>
                <a:srgbClr val="002060"/>
              </a:solidFill>
              <a:latin typeface="Calibri"/>
            </a:endParaRPr>
          </a:p>
        </p:txBody>
      </p:sp>
      <p:graphicFrame>
        <p:nvGraphicFramePr>
          <p:cNvPr id="40" name="Tabela 6">
            <a:extLst>
              <a:ext uri="{FF2B5EF4-FFF2-40B4-BE49-F238E27FC236}">
                <a16:creationId xmlns:a16="http://schemas.microsoft.com/office/drawing/2014/main" id="{4C32EEBA-D28D-46D3-B832-67F4325ABD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1159851"/>
              </p:ext>
            </p:extLst>
          </p:nvPr>
        </p:nvGraphicFramePr>
        <p:xfrm>
          <a:off x="539552" y="1595968"/>
          <a:ext cx="8071998" cy="8534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859530">
                  <a:extLst>
                    <a:ext uri="{9D8B030D-6E8A-4147-A177-3AD203B41FA5}">
                      <a16:colId xmlns:a16="http://schemas.microsoft.com/office/drawing/2014/main" val="36223016"/>
                    </a:ext>
                  </a:extLst>
                </a:gridCol>
                <a:gridCol w="288032">
                  <a:extLst>
                    <a:ext uri="{9D8B030D-6E8A-4147-A177-3AD203B41FA5}">
                      <a16:colId xmlns:a16="http://schemas.microsoft.com/office/drawing/2014/main" val="2942741435"/>
                    </a:ext>
                  </a:extLst>
                </a:gridCol>
                <a:gridCol w="3924436">
                  <a:extLst>
                    <a:ext uri="{9D8B030D-6E8A-4147-A177-3AD203B41FA5}">
                      <a16:colId xmlns:a16="http://schemas.microsoft.com/office/drawing/2014/main" val="2028391567"/>
                    </a:ext>
                  </a:extLst>
                </a:gridCol>
              </a:tblGrid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pt-BR" sz="2400" b="1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Rótulo longo (Tipo 1)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i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16369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pt-BR" sz="2000" b="1" i="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sid.inpe.br / mtc-m16d </a:t>
                      </a:r>
                      <a:endParaRPr kumimoji="0" lang="pt-BR" sz="20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b="1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endParaRPr lang="pt-BR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2000" b="1" i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2021 / 04.17.04.17</a:t>
                      </a:r>
                      <a:endParaRPr lang="pt-BR" sz="2000" i="0" kern="120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2049511"/>
                  </a:ext>
                </a:extLst>
              </a:tr>
            </a:tbl>
          </a:graphicData>
        </a:graphic>
      </p:graphicFrame>
      <p:sp>
        <p:nvSpPr>
          <p:cNvPr id="44" name="Texto explicativo retangular com cantos arredondados 16">
            <a:extLst>
              <a:ext uri="{FF2B5EF4-FFF2-40B4-BE49-F238E27FC236}">
                <a16:creationId xmlns:a16="http://schemas.microsoft.com/office/drawing/2014/main" id="{3B1D4F33-BCE0-44B8-9B3B-AEF1F4138A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06265" y="1988840"/>
            <a:ext cx="1298183" cy="365351"/>
          </a:xfrm>
          <a:prstGeom prst="wedgeRoundRectCallout">
            <a:avLst>
              <a:gd name="adj1" fmla="val -68831"/>
              <a:gd name="adj2" fmla="val 31753"/>
              <a:gd name="adj3" fmla="val 16667"/>
            </a:avLst>
          </a:prstGeom>
          <a:solidFill>
            <a:srgbClr val="FFCC66"/>
          </a:solidFill>
          <a:ln w="9525">
            <a:solidFill>
              <a:srgbClr val="FF9900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n-US" sz="2000" i="0" dirty="0" err="1">
                <a:solidFill>
                  <a:srgbClr val="000080"/>
                </a:solidFill>
              </a:rPr>
              <a:t>exemplo</a:t>
            </a:r>
            <a:endParaRPr lang="en-US" sz="1800" i="0" dirty="0">
              <a:solidFill>
                <a:srgbClr val="000080"/>
              </a:solidFill>
            </a:endParaRPr>
          </a:p>
        </p:txBody>
      </p:sp>
      <p:graphicFrame>
        <p:nvGraphicFramePr>
          <p:cNvPr id="8" name="Tabela 6">
            <a:extLst>
              <a:ext uri="{FF2B5EF4-FFF2-40B4-BE49-F238E27FC236}">
                <a16:creationId xmlns:a16="http://schemas.microsoft.com/office/drawing/2014/main" id="{81A835F7-C77D-4D16-A8F5-A4ADD17D57C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8087340"/>
              </p:ext>
            </p:extLst>
          </p:nvPr>
        </p:nvGraphicFramePr>
        <p:xfrm>
          <a:off x="539552" y="4231744"/>
          <a:ext cx="8071998" cy="8534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859530">
                  <a:extLst>
                    <a:ext uri="{9D8B030D-6E8A-4147-A177-3AD203B41FA5}">
                      <a16:colId xmlns:a16="http://schemas.microsoft.com/office/drawing/2014/main" val="36223016"/>
                    </a:ext>
                  </a:extLst>
                </a:gridCol>
                <a:gridCol w="288032">
                  <a:extLst>
                    <a:ext uri="{9D8B030D-6E8A-4147-A177-3AD203B41FA5}">
                      <a16:colId xmlns:a16="http://schemas.microsoft.com/office/drawing/2014/main" val="2942741435"/>
                    </a:ext>
                  </a:extLst>
                </a:gridCol>
                <a:gridCol w="3924436">
                  <a:extLst>
                    <a:ext uri="{9D8B030D-6E8A-4147-A177-3AD203B41FA5}">
                      <a16:colId xmlns:a16="http://schemas.microsoft.com/office/drawing/2014/main" val="2028391567"/>
                    </a:ext>
                  </a:extLst>
                </a:gridCol>
              </a:tblGrid>
              <a:tr h="335424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400" b="1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Rótulo compactado (Tipo 2)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2000" i="0" kern="120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6390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pt-BR" sz="2000" b="1" i="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8JMKD3MGPDW34R</a:t>
                      </a:r>
                      <a:endParaRPr lang="pt-BR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b="1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endParaRPr kumimoji="0" lang="pt-B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2000" b="1" i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44GP9H5</a:t>
                      </a:r>
                      <a:endParaRPr lang="pt-BR" i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8851980"/>
                  </a:ext>
                </a:extLst>
              </a:tr>
            </a:tbl>
          </a:graphicData>
        </a:graphic>
      </p:graphicFrame>
      <p:sp>
        <p:nvSpPr>
          <p:cNvPr id="11" name="CaixaDeTexto 10">
            <a:extLst>
              <a:ext uri="{FF2B5EF4-FFF2-40B4-BE49-F238E27FC236}">
                <a16:creationId xmlns:a16="http://schemas.microsoft.com/office/drawing/2014/main" id="{AFFD0091-5935-409F-A1AB-F518C5D943C1}"/>
              </a:ext>
            </a:extLst>
          </p:cNvPr>
          <p:cNvSpPr txBox="1"/>
          <p:nvPr/>
        </p:nvSpPr>
        <p:spPr>
          <a:xfrm>
            <a:off x="539552" y="2498120"/>
            <a:ext cx="8071998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pt-BR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Foi criado para atender o analista de sistema;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pt-BR" sz="2000" b="1" i="0" u="none" strike="noStrike" kern="1200" cap="none" spc="0" normalizeH="0" baseline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Serve para ter uma leitura direta do endereço Internet do ARQUIVO que gerou o IBI e da data de geração;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pt-BR" sz="2000" b="1" i="0" u="none" strike="noStrike" kern="1200" cap="none" spc="0" normalizeH="0" baseline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Serve de caminho padrão para o armazenamento do ITEM DE INFORMAÇÃO em sistema de arquivo de servidor. </a:t>
            </a:r>
          </a:p>
        </p:txBody>
      </p:sp>
      <p:sp>
        <p:nvSpPr>
          <p:cNvPr id="53" name="Texto explicativo retangular com cantos arredondados 16">
            <a:extLst>
              <a:ext uri="{FF2B5EF4-FFF2-40B4-BE49-F238E27FC236}">
                <a16:creationId xmlns:a16="http://schemas.microsoft.com/office/drawing/2014/main" id="{1D6548BA-9982-44AB-B85E-C178EF42FB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06265" y="4608000"/>
            <a:ext cx="1298183" cy="365351"/>
          </a:xfrm>
          <a:prstGeom prst="wedgeRoundRectCallout">
            <a:avLst>
              <a:gd name="adj1" fmla="val -68831"/>
              <a:gd name="adj2" fmla="val 31753"/>
              <a:gd name="adj3" fmla="val 16667"/>
            </a:avLst>
          </a:prstGeom>
          <a:solidFill>
            <a:srgbClr val="FFCC66"/>
          </a:solidFill>
          <a:ln w="9525">
            <a:solidFill>
              <a:srgbClr val="FF9900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n-US" sz="2000" i="0" dirty="0" err="1">
                <a:solidFill>
                  <a:srgbClr val="000080"/>
                </a:solidFill>
              </a:rPr>
              <a:t>exemplo</a:t>
            </a:r>
            <a:endParaRPr lang="en-US" sz="1800" i="0" dirty="0">
              <a:solidFill>
                <a:srgbClr val="000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36021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>
            <a:extLst>
              <a:ext uri="{FF2B5EF4-FFF2-40B4-BE49-F238E27FC236}">
                <a16:creationId xmlns:a16="http://schemas.microsoft.com/office/drawing/2014/main" id="{0B4C405F-5A57-406F-826A-C009655F22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9816" y="1862826"/>
            <a:ext cx="7884368" cy="3798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0" bIns="0"/>
          <a:lstStyle/>
          <a:p>
            <a:pPr marL="0" lvl="1">
              <a:spcBef>
                <a:spcPts val="0"/>
              </a:spcBef>
            </a:pPr>
            <a:r>
              <a:rPr lang="pt-BR" sz="2400" b="1" i="0" dirty="0">
                <a:solidFill>
                  <a:srgbClr val="002060"/>
                </a:solidFill>
              </a:rPr>
              <a:t>Resumo</a:t>
            </a:r>
            <a:endParaRPr lang="pt-BR" sz="2400" i="0" dirty="0">
              <a:solidFill>
                <a:srgbClr val="002060"/>
              </a:solidFill>
            </a:endParaRPr>
          </a:p>
          <a:p>
            <a:pPr marL="0" lvl="1" algn="just">
              <a:spcBef>
                <a:spcPts val="0"/>
              </a:spcBef>
            </a:pPr>
            <a:endParaRPr lang="pt-BR" sz="2000" i="0" dirty="0">
              <a:solidFill>
                <a:srgbClr val="006FBA"/>
              </a:solidFill>
            </a:endParaRPr>
          </a:p>
          <a:p>
            <a:pPr marL="0" lvl="1" algn="just">
              <a:spcBef>
                <a:spcPts val="0"/>
              </a:spcBef>
            </a:pPr>
            <a:r>
              <a:rPr lang="pt-BR" sz="2000" i="0" dirty="0">
                <a:solidFill>
                  <a:srgbClr val="002060"/>
                </a:solidFill>
              </a:rPr>
              <a:t>A REDE IBI é uma Rede de Informação que dá suporte de atribuição de </a:t>
            </a:r>
            <a:r>
              <a:rPr lang="pt-BR" sz="2000" b="1" i="0" dirty="0">
                <a:solidFill>
                  <a:srgbClr val="002060"/>
                </a:solidFill>
              </a:rPr>
              <a:t>identificação</a:t>
            </a:r>
            <a:r>
              <a:rPr lang="pt-BR" sz="2000" i="0" dirty="0">
                <a:solidFill>
                  <a:srgbClr val="002060"/>
                </a:solidFill>
              </a:rPr>
              <a:t> para ITENS DE INFORMAÇÃO a ela associados, assim como para a localização de tais itens por meio da </a:t>
            </a:r>
            <a:r>
              <a:rPr lang="pt-BR" sz="2000" b="1" i="0" dirty="0">
                <a:solidFill>
                  <a:srgbClr val="002060"/>
                </a:solidFill>
              </a:rPr>
              <a:t>resolução</a:t>
            </a:r>
            <a:r>
              <a:rPr lang="pt-BR" sz="2000" i="0" dirty="0">
                <a:solidFill>
                  <a:srgbClr val="002060"/>
                </a:solidFill>
              </a:rPr>
              <a:t> dos Identificadores IBI que tenham sido a eles atribuídos. Durante o presente roteiro de demonstração uma série de vínculos (URL) serão ativados de forma a mostrar a </a:t>
            </a:r>
            <a:r>
              <a:rPr lang="pt-BR" sz="2000" b="1" i="0" dirty="0">
                <a:solidFill>
                  <a:srgbClr val="002060"/>
                </a:solidFill>
              </a:rPr>
              <a:t>importância</a:t>
            </a:r>
            <a:r>
              <a:rPr lang="pt-BR" sz="2000" i="0" dirty="0">
                <a:solidFill>
                  <a:srgbClr val="002060"/>
                </a:solidFill>
              </a:rPr>
              <a:t> dos vínculos persistentes na navegação entre ITENS DE INFORMAÇÃO e, sendo o caso, também destacando o uso do IDENTIFICADOR IBI e, muito importante, a simplicidade de funcionamento da REDE IBI.</a:t>
            </a:r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6D62A063-E9AE-4C40-971A-39E4222E68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8" name="Rectangle 9">
            <a:extLst>
              <a:ext uri="{FF2B5EF4-FFF2-40B4-BE49-F238E27FC236}">
                <a16:creationId xmlns:a16="http://schemas.microsoft.com/office/drawing/2014/main" id="{5C144D74-AC10-4B20-A713-1134D5F982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</p:spTree>
    <p:extLst>
      <p:ext uri="{BB962C8B-B14F-4D97-AF65-F5344CB8AC3E}">
        <p14:creationId xmlns:p14="http://schemas.microsoft.com/office/powerpoint/2010/main" val="47813792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aixaDeTexto 16">
            <a:extLst>
              <a:ext uri="{FF2B5EF4-FFF2-40B4-BE49-F238E27FC236}">
                <a16:creationId xmlns:a16="http://schemas.microsoft.com/office/drawing/2014/main" id="{6D28AD0C-1C93-4710-8375-C571AC7CEE93}"/>
              </a:ext>
            </a:extLst>
          </p:cNvPr>
          <p:cNvSpPr txBox="1"/>
          <p:nvPr/>
        </p:nvSpPr>
        <p:spPr>
          <a:xfrm>
            <a:off x="1907704" y="3532946"/>
            <a:ext cx="532859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pt-BR" sz="2000" b="1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pt-BR" sz="2000" b="1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urlib.net</a:t>
            </a:r>
            <a:r>
              <a:rPr kumimoji="0" lang="pt-BR" sz="2000" b="1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pt-BR" sz="2000" b="1" i="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8JMKD3MGP7W</a:t>
            </a:r>
            <a:r>
              <a:rPr kumimoji="0" lang="pt-BR" sz="2000" b="1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pt-BR" sz="2000" b="1" i="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38N29FH</a:t>
            </a:r>
            <a:endParaRPr lang="pt-BR" sz="2000" b="1" i="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68F0489B-448F-47A0-A336-48C5571C6C32}"/>
              </a:ext>
            </a:extLst>
          </p:cNvPr>
          <p:cNvSpPr txBox="1"/>
          <p:nvPr/>
        </p:nvSpPr>
        <p:spPr>
          <a:xfrm>
            <a:off x="1077592" y="2269321"/>
            <a:ext cx="6988817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pt-BR" sz="2000" b="1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charset="0"/>
                <a:ea typeface="+mn-ea"/>
                <a:cs typeface="+mn-cs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pt-BR" sz="2000" b="1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urlib.net</a:t>
            </a:r>
            <a:r>
              <a:rPr kumimoji="0" lang="pt-BR" sz="2000" b="1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charset="0"/>
                <a:ea typeface="+mn-ea"/>
                <a:cs typeface="+mn-cs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pt-BR" sz="2000" b="1" i="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sid.inpe.br/mtc-m19</a:t>
            </a:r>
            <a:r>
              <a:rPr kumimoji="0" lang="pt-BR" sz="2000" b="1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charset="0"/>
                <a:ea typeface="+mn-ea"/>
                <a:cs typeface="+mn-cs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pt-BR" sz="2000" b="1" i="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2010/12.03.13.37</a:t>
            </a:r>
            <a:endParaRPr lang="pt-BR" sz="2000" b="1" i="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10">
            <a:extLst>
              <a:ext uri="{FF2B5EF4-FFF2-40B4-BE49-F238E27FC236}">
                <a16:creationId xmlns:a16="http://schemas.microsoft.com/office/drawing/2014/main" id="{E9B57F6D-5F47-4376-8040-75A611BBC2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11" name="Rectangle 9">
            <a:extLst>
              <a:ext uri="{FF2B5EF4-FFF2-40B4-BE49-F238E27FC236}">
                <a16:creationId xmlns:a16="http://schemas.microsoft.com/office/drawing/2014/main" id="{85F32896-2511-47BA-856F-6B694888E0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EBCE4E90-B6AA-451C-AA62-9F3D67D835C2}"/>
              </a:ext>
            </a:extLst>
          </p:cNvPr>
          <p:cNvSpPr txBox="1">
            <a:spLocks noChangeArrowheads="1"/>
          </p:cNvSpPr>
          <p:nvPr/>
        </p:nvSpPr>
        <p:spPr>
          <a:xfrm>
            <a:off x="1014355" y="548679"/>
            <a:ext cx="7115290" cy="1338407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Geração de IBI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(4/8)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Exemplo de dois </a:t>
            </a:r>
            <a:r>
              <a:rPr lang="pt-BR" sz="2400" b="1" i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URLs</a:t>
            </a:r>
            <a:r>
              <a:rPr 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persistentes </a:t>
            </a:r>
            <a:r>
              <a:rPr lang="pt-BR" sz="2400" b="1" i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apontanto</a:t>
            </a:r>
            <a:r>
              <a:rPr 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para o mesmo ITEM DE INFORMAÇÃO </a:t>
            </a: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9" name="Chave Esquerda 8">
            <a:extLst>
              <a:ext uri="{FF2B5EF4-FFF2-40B4-BE49-F238E27FC236}">
                <a16:creationId xmlns:a16="http://schemas.microsoft.com/office/drawing/2014/main" id="{2E5AFF8F-7AC9-453B-BC78-811C687AEDC1}"/>
              </a:ext>
            </a:extLst>
          </p:cNvPr>
          <p:cNvSpPr/>
          <p:nvPr/>
        </p:nvSpPr>
        <p:spPr bwMode="auto">
          <a:xfrm rot="16200000" flipV="1">
            <a:off x="5327848" y="510820"/>
            <a:ext cx="216000" cy="4464000"/>
          </a:xfrm>
          <a:prstGeom prst="leftBrace">
            <a:avLst>
              <a:gd name="adj1" fmla="val 41225"/>
              <a:gd name="adj2" fmla="val 49235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12" name="Chave Esquerda 11">
            <a:extLst>
              <a:ext uri="{FF2B5EF4-FFF2-40B4-BE49-F238E27FC236}">
                <a16:creationId xmlns:a16="http://schemas.microsoft.com/office/drawing/2014/main" id="{31CB40F4-91C2-46C7-8306-9A787D42F3E9}"/>
              </a:ext>
            </a:extLst>
          </p:cNvPr>
          <p:cNvSpPr/>
          <p:nvPr/>
        </p:nvSpPr>
        <p:spPr bwMode="auto">
          <a:xfrm rot="16200000" flipV="1">
            <a:off x="5328280" y="2368030"/>
            <a:ext cx="216000" cy="3240000"/>
          </a:xfrm>
          <a:prstGeom prst="leftBrace">
            <a:avLst>
              <a:gd name="adj1" fmla="val 41225"/>
              <a:gd name="adj2" fmla="val 49235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13" name="Texto explicativo retangular com cantos arredondados 11">
            <a:extLst>
              <a:ext uri="{FF2B5EF4-FFF2-40B4-BE49-F238E27FC236}">
                <a16:creationId xmlns:a16="http://schemas.microsoft.com/office/drawing/2014/main" id="{AF48E3A1-3B8A-40A3-A4E7-CEF1DCFF0D2A}"/>
              </a:ext>
            </a:extLst>
          </p:cNvPr>
          <p:cNvSpPr/>
          <p:nvPr/>
        </p:nvSpPr>
        <p:spPr bwMode="auto">
          <a:xfrm>
            <a:off x="6118151" y="2895109"/>
            <a:ext cx="1406177" cy="432000"/>
          </a:xfrm>
          <a:prstGeom prst="wedgeRoundRectCallout">
            <a:avLst>
              <a:gd name="adj1" fmla="val -92941"/>
              <a:gd name="adj2" fmla="val -52393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b="1" i="0" dirty="0">
                <a:solidFill>
                  <a:srgbClr val="002060"/>
                </a:solidFill>
              </a:rPr>
              <a:t>IBI longo</a:t>
            </a:r>
          </a:p>
        </p:txBody>
      </p:sp>
      <p:sp>
        <p:nvSpPr>
          <p:cNvPr id="14" name="Texto explicativo retangular com cantos arredondados 11">
            <a:extLst>
              <a:ext uri="{FF2B5EF4-FFF2-40B4-BE49-F238E27FC236}">
                <a16:creationId xmlns:a16="http://schemas.microsoft.com/office/drawing/2014/main" id="{1AF835C3-6D6A-41B4-99AA-1F4CEFE15762}"/>
              </a:ext>
            </a:extLst>
          </p:cNvPr>
          <p:cNvSpPr/>
          <p:nvPr/>
        </p:nvSpPr>
        <p:spPr bwMode="auto">
          <a:xfrm>
            <a:off x="6098918" y="4149128"/>
            <a:ext cx="2145490" cy="432000"/>
          </a:xfrm>
          <a:prstGeom prst="wedgeRoundRectCallout">
            <a:avLst>
              <a:gd name="adj1" fmla="val -76636"/>
              <a:gd name="adj2" fmla="val -47312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b="1" i="0" dirty="0">
                <a:solidFill>
                  <a:srgbClr val="002060"/>
                </a:solidFill>
              </a:rPr>
              <a:t>IBI compactado</a:t>
            </a:r>
          </a:p>
        </p:txBody>
      </p:sp>
      <p:pic>
        <p:nvPicPr>
          <p:cNvPr id="15" name="Imagem 14">
            <a:extLst>
              <a:ext uri="{FF2B5EF4-FFF2-40B4-BE49-F238E27FC236}">
                <a16:creationId xmlns:a16="http://schemas.microsoft.com/office/drawing/2014/main" id="{27C941BB-D1F1-49B1-AE61-D20CDB3DD25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4558" y="2348863"/>
            <a:ext cx="114300" cy="114300"/>
          </a:xfrm>
          <a:prstGeom prst="rect">
            <a:avLst/>
          </a:prstGeom>
        </p:spPr>
      </p:pic>
      <p:pic>
        <p:nvPicPr>
          <p:cNvPr id="16" name="Imagem 15">
            <a:extLst>
              <a:ext uri="{FF2B5EF4-FFF2-40B4-BE49-F238E27FC236}">
                <a16:creationId xmlns:a16="http://schemas.microsoft.com/office/drawing/2014/main" id="{90AFA481-EA1F-459C-BC7E-95CD72564C2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7363" y="3543181"/>
            <a:ext cx="114300" cy="114300"/>
          </a:xfrm>
          <a:prstGeom prst="rect">
            <a:avLst/>
          </a:prstGeom>
        </p:spPr>
      </p:pic>
      <p:sp>
        <p:nvSpPr>
          <p:cNvPr id="18" name="CaixaDeTexto 17">
            <a:extLst>
              <a:ext uri="{FF2B5EF4-FFF2-40B4-BE49-F238E27FC236}">
                <a16:creationId xmlns:a16="http://schemas.microsoft.com/office/drawing/2014/main" id="{5FB1A6FB-D0F2-4838-94C4-DADE1BC98CDD}"/>
              </a:ext>
            </a:extLst>
          </p:cNvPr>
          <p:cNvSpPr txBox="1"/>
          <p:nvPr/>
        </p:nvSpPr>
        <p:spPr>
          <a:xfrm>
            <a:off x="495029" y="4861609"/>
            <a:ext cx="815394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b="1" i="0" dirty="0">
                <a:solidFill>
                  <a:srgbClr val="002060"/>
                </a:solidFill>
              </a:rPr>
              <a:t>NOTA: </a:t>
            </a:r>
            <a:r>
              <a:rPr lang="en-US" sz="2000" i="0" dirty="0">
                <a:solidFill>
                  <a:srgbClr val="002060"/>
                </a:solidFill>
              </a:rPr>
              <a:t>Neste </a:t>
            </a:r>
            <a:r>
              <a:rPr lang="en-US" sz="2000" i="0" dirty="0" err="1">
                <a:solidFill>
                  <a:srgbClr val="002060"/>
                </a:solidFill>
              </a:rPr>
              <a:t>caso</a:t>
            </a:r>
            <a:r>
              <a:rPr lang="en-US" sz="2000" i="0" dirty="0">
                <a:solidFill>
                  <a:srgbClr val="002060"/>
                </a:solidFill>
              </a:rPr>
              <a:t>, </a:t>
            </a:r>
            <a:r>
              <a:rPr lang="en-US" sz="2000" b="1" i="0" dirty="0" err="1">
                <a:solidFill>
                  <a:srgbClr val="002060"/>
                </a:solidFill>
              </a:rPr>
              <a:t>dois</a:t>
            </a:r>
            <a:r>
              <a:rPr lang="en-US" sz="2000" b="1" i="0" dirty="0">
                <a:solidFill>
                  <a:srgbClr val="002060"/>
                </a:solidFill>
              </a:rPr>
              <a:t> IBIs</a:t>
            </a:r>
            <a:r>
              <a:rPr lang="en-US" sz="2000" i="0" dirty="0">
                <a:solidFill>
                  <a:srgbClr val="002060"/>
                </a:solidFill>
              </a:rPr>
              <a:t>, o </a:t>
            </a:r>
            <a:r>
              <a:rPr lang="en-US" sz="2000" i="0" dirty="0" err="1">
                <a:solidFill>
                  <a:srgbClr val="002060"/>
                </a:solidFill>
              </a:rPr>
              <a:t>longo</a:t>
            </a:r>
            <a:r>
              <a:rPr lang="en-US" sz="2000" i="0" dirty="0">
                <a:solidFill>
                  <a:srgbClr val="002060"/>
                </a:solidFill>
              </a:rPr>
              <a:t> e o </a:t>
            </a:r>
            <a:r>
              <a:rPr lang="en-US" sz="2000" i="0" dirty="0" err="1">
                <a:solidFill>
                  <a:srgbClr val="002060"/>
                </a:solidFill>
              </a:rPr>
              <a:t>compactado</a:t>
            </a:r>
            <a:r>
              <a:rPr lang="en-US" sz="2000" i="0" dirty="0">
                <a:solidFill>
                  <a:srgbClr val="002060"/>
                </a:solidFill>
              </a:rPr>
              <a:t>, </a:t>
            </a:r>
            <a:r>
              <a:rPr lang="en-US" sz="2000" i="0" dirty="0" err="1">
                <a:solidFill>
                  <a:srgbClr val="002060"/>
                </a:solidFill>
              </a:rPr>
              <a:t>foram</a:t>
            </a:r>
            <a:r>
              <a:rPr lang="en-US" sz="2000" i="0" dirty="0">
                <a:solidFill>
                  <a:srgbClr val="002060"/>
                </a:solidFill>
              </a:rPr>
              <a:t> </a:t>
            </a:r>
            <a:r>
              <a:rPr lang="en-US" sz="2000" i="0" dirty="0" err="1">
                <a:solidFill>
                  <a:srgbClr val="002060"/>
                </a:solidFill>
              </a:rPr>
              <a:t>gerados</a:t>
            </a:r>
            <a:r>
              <a:rPr lang="en-US" sz="2000" i="0" dirty="0">
                <a:solidFill>
                  <a:srgbClr val="002060"/>
                </a:solidFill>
              </a:rPr>
              <a:t> </a:t>
            </a:r>
            <a:r>
              <a:rPr lang="en-US" sz="2000" i="0" dirty="0" err="1">
                <a:solidFill>
                  <a:srgbClr val="002060"/>
                </a:solidFill>
              </a:rPr>
              <a:t>pelo</a:t>
            </a:r>
            <a:r>
              <a:rPr lang="en-US" sz="2000" i="0" dirty="0">
                <a:solidFill>
                  <a:srgbClr val="002060"/>
                </a:solidFill>
              </a:rPr>
              <a:t> </a:t>
            </a:r>
            <a:r>
              <a:rPr lang="en-US" sz="2000" b="1" i="0" dirty="0" err="1">
                <a:solidFill>
                  <a:srgbClr val="002060"/>
                </a:solidFill>
              </a:rPr>
              <a:t>mesmo</a:t>
            </a:r>
            <a:r>
              <a:rPr lang="en-US" sz="2000" b="1" i="0" dirty="0">
                <a:solidFill>
                  <a:srgbClr val="002060"/>
                </a:solidFill>
              </a:rPr>
              <a:t> ARQUIVO</a:t>
            </a:r>
            <a:r>
              <a:rPr lang="en-US" sz="2000" i="0" dirty="0">
                <a:solidFill>
                  <a:srgbClr val="002060"/>
                </a:solidFill>
              </a:rPr>
              <a:t> que, </a:t>
            </a:r>
            <a:r>
              <a:rPr lang="en-US" sz="2000" i="0" dirty="0" err="1">
                <a:solidFill>
                  <a:srgbClr val="002060"/>
                </a:solidFill>
              </a:rPr>
              <a:t>desta</a:t>
            </a:r>
            <a:r>
              <a:rPr lang="en-US" sz="2000" i="0" dirty="0">
                <a:solidFill>
                  <a:srgbClr val="002060"/>
                </a:solidFill>
              </a:rPr>
              <a:t> forma, </a:t>
            </a:r>
            <a:r>
              <a:rPr lang="en-US" sz="2000" i="0" dirty="0" err="1">
                <a:solidFill>
                  <a:srgbClr val="002060"/>
                </a:solidFill>
              </a:rPr>
              <a:t>gerou</a:t>
            </a:r>
            <a:r>
              <a:rPr lang="en-US" sz="2000" i="0" dirty="0">
                <a:solidFill>
                  <a:srgbClr val="002060"/>
                </a:solidFill>
              </a:rPr>
              <a:t> </a:t>
            </a:r>
            <a:r>
              <a:rPr lang="en-US" sz="2000" i="0" dirty="0" err="1">
                <a:solidFill>
                  <a:srgbClr val="002060"/>
                </a:solidFill>
              </a:rPr>
              <a:t>simultâneamente</a:t>
            </a:r>
            <a:r>
              <a:rPr lang="en-US" sz="2000" i="0" dirty="0">
                <a:solidFill>
                  <a:srgbClr val="002060"/>
                </a:solidFill>
              </a:rPr>
              <a:t> </a:t>
            </a:r>
            <a:r>
              <a:rPr lang="en-US" sz="2000" i="0" dirty="0" err="1">
                <a:solidFill>
                  <a:srgbClr val="002060"/>
                </a:solidFill>
              </a:rPr>
              <a:t>essas</a:t>
            </a:r>
            <a:r>
              <a:rPr lang="en-US" sz="2000" i="0" dirty="0">
                <a:solidFill>
                  <a:srgbClr val="002060"/>
                </a:solidFill>
              </a:rPr>
              <a:t> </a:t>
            </a:r>
            <a:r>
              <a:rPr lang="en-US" sz="2000" i="0" dirty="0" err="1">
                <a:solidFill>
                  <a:srgbClr val="002060"/>
                </a:solidFill>
              </a:rPr>
              <a:t>duas</a:t>
            </a:r>
            <a:r>
              <a:rPr lang="en-US" sz="2000" i="0" dirty="0">
                <a:solidFill>
                  <a:srgbClr val="002060"/>
                </a:solidFill>
              </a:rPr>
              <a:t> </a:t>
            </a:r>
            <a:r>
              <a:rPr lang="en-US" sz="2000" i="0" dirty="0" err="1">
                <a:solidFill>
                  <a:srgbClr val="002060"/>
                </a:solidFill>
              </a:rPr>
              <a:t>identidades</a:t>
            </a:r>
            <a:r>
              <a:rPr lang="en-US" sz="2000" i="0" dirty="0">
                <a:solidFill>
                  <a:srgbClr val="002060"/>
                </a:solidFill>
              </a:rPr>
              <a:t> para um </a:t>
            </a:r>
            <a:r>
              <a:rPr lang="en-US" sz="2000" b="1" i="0" dirty="0">
                <a:solidFill>
                  <a:srgbClr val="002060"/>
                </a:solidFill>
              </a:rPr>
              <a:t>ITEM DE INFORMAÇÃO </a:t>
            </a:r>
            <a:r>
              <a:rPr lang="en-US" sz="2000" b="1" i="0" dirty="0" err="1">
                <a:solidFill>
                  <a:srgbClr val="002060"/>
                </a:solidFill>
              </a:rPr>
              <a:t>único</a:t>
            </a:r>
            <a:r>
              <a:rPr lang="en-US" sz="2000" i="0" dirty="0">
                <a:solidFill>
                  <a:srgbClr val="002060"/>
                </a:solidFill>
              </a:rPr>
              <a:t>.</a:t>
            </a:r>
            <a:endParaRPr lang="pt-BR" sz="2000" b="1" i="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299048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D506EAEC-EEC5-405C-9AB2-D30E113520F0}"/>
              </a:ext>
            </a:extLst>
          </p:cNvPr>
          <p:cNvSpPr txBox="1">
            <a:spLocks noChangeArrowheads="1"/>
          </p:cNvSpPr>
          <p:nvPr/>
        </p:nvSpPr>
        <p:spPr>
          <a:xfrm>
            <a:off x="681528" y="548680"/>
            <a:ext cx="7780943" cy="90010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Geração de IBI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(5/8)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Duplicação do sistema de identificação</a:t>
            </a:r>
            <a:endParaRPr lang="pt-BR" sz="2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36" name="CaixaDeTexto 35">
            <a:extLst>
              <a:ext uri="{FF2B5EF4-FFF2-40B4-BE49-F238E27FC236}">
                <a16:creationId xmlns:a16="http://schemas.microsoft.com/office/drawing/2014/main" id="{149C9270-EB3D-49F2-AC9A-69444B874E92}"/>
              </a:ext>
            </a:extLst>
          </p:cNvPr>
          <p:cNvSpPr txBox="1"/>
          <p:nvPr/>
        </p:nvSpPr>
        <p:spPr>
          <a:xfrm>
            <a:off x="251520" y="1556792"/>
            <a:ext cx="864096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000" i="0" dirty="0">
                <a:solidFill>
                  <a:srgbClr val="002060"/>
                </a:solidFill>
              </a:rPr>
              <a:t>A Rede IBI convive com </a:t>
            </a:r>
            <a:r>
              <a:rPr lang="pt-BR" sz="2000" b="1" i="0" dirty="0">
                <a:solidFill>
                  <a:srgbClr val="002060"/>
                </a:solidFill>
              </a:rPr>
              <a:t>dois</a:t>
            </a:r>
            <a:r>
              <a:rPr lang="pt-BR" sz="2000" i="0" dirty="0">
                <a:solidFill>
                  <a:srgbClr val="002060"/>
                </a:solidFill>
              </a:rPr>
              <a:t> Sistemas de Identificação</a:t>
            </a:r>
          </a:p>
        </p:txBody>
      </p:sp>
      <p:grpSp>
        <p:nvGrpSpPr>
          <p:cNvPr id="4" name="Agrupar 3">
            <a:extLst>
              <a:ext uri="{FF2B5EF4-FFF2-40B4-BE49-F238E27FC236}">
                <a16:creationId xmlns:a16="http://schemas.microsoft.com/office/drawing/2014/main" id="{4DB2C8C7-1EC0-4A5D-9AC4-634431C9D287}"/>
              </a:ext>
            </a:extLst>
          </p:cNvPr>
          <p:cNvGrpSpPr/>
          <p:nvPr/>
        </p:nvGrpSpPr>
        <p:grpSpPr>
          <a:xfrm>
            <a:off x="179512" y="1994608"/>
            <a:ext cx="8712968" cy="3234592"/>
            <a:chOff x="179512" y="2420888"/>
            <a:chExt cx="8712968" cy="3234592"/>
          </a:xfrm>
        </p:grpSpPr>
        <p:sp>
          <p:nvSpPr>
            <p:cNvPr id="17" name="Elipse 16">
              <a:extLst>
                <a:ext uri="{FF2B5EF4-FFF2-40B4-BE49-F238E27FC236}">
                  <a16:creationId xmlns:a16="http://schemas.microsoft.com/office/drawing/2014/main" id="{B3C13B8C-6E06-408C-A884-9CB9FC8EBAAE}"/>
                </a:ext>
              </a:extLst>
            </p:cNvPr>
            <p:cNvSpPr/>
            <p:nvPr/>
          </p:nvSpPr>
          <p:spPr bwMode="auto">
            <a:xfrm rot="1380000">
              <a:off x="830594" y="3134749"/>
              <a:ext cx="1440160" cy="1800200"/>
            </a:xfrm>
            <a:prstGeom prst="ellipse">
              <a:avLst/>
            </a:prstGeom>
            <a:solidFill>
              <a:srgbClr val="FFEB97"/>
            </a:solidFill>
            <a:ln w="9525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endParaRPr lang="en-GB" i="0" dirty="0">
                <a:solidFill>
                  <a:srgbClr val="002060"/>
                </a:solidFill>
              </a:endParaRPr>
            </a:p>
          </p:txBody>
        </p:sp>
        <p:sp>
          <p:nvSpPr>
            <p:cNvPr id="18" name="Elipse 17">
              <a:extLst>
                <a:ext uri="{FF2B5EF4-FFF2-40B4-BE49-F238E27FC236}">
                  <a16:creationId xmlns:a16="http://schemas.microsoft.com/office/drawing/2014/main" id="{01ED0DCA-C489-47D7-BAF2-8ABCF9363E96}"/>
                </a:ext>
              </a:extLst>
            </p:cNvPr>
            <p:cNvSpPr/>
            <p:nvPr/>
          </p:nvSpPr>
          <p:spPr bwMode="auto">
            <a:xfrm rot="1380000">
              <a:off x="3782922" y="3134749"/>
              <a:ext cx="1440160" cy="1800200"/>
            </a:xfrm>
            <a:prstGeom prst="ellipse">
              <a:avLst/>
            </a:prstGeom>
            <a:solidFill>
              <a:srgbClr val="FFEB97"/>
            </a:solidFill>
            <a:ln w="9525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endParaRPr lang="en-GB" i="0" dirty="0">
                <a:solidFill>
                  <a:srgbClr val="002060"/>
                </a:solidFill>
              </a:endParaRPr>
            </a:p>
          </p:txBody>
        </p:sp>
        <p:sp>
          <p:nvSpPr>
            <p:cNvPr id="19" name="Arco 18">
              <a:extLst>
                <a:ext uri="{FF2B5EF4-FFF2-40B4-BE49-F238E27FC236}">
                  <a16:creationId xmlns:a16="http://schemas.microsoft.com/office/drawing/2014/main" id="{E6ED4BC9-2334-4906-BE3F-2C89817EBAE2}"/>
                </a:ext>
              </a:extLst>
            </p:cNvPr>
            <p:cNvSpPr/>
            <p:nvPr/>
          </p:nvSpPr>
          <p:spPr bwMode="auto">
            <a:xfrm>
              <a:off x="2133161" y="2921835"/>
              <a:ext cx="1872208" cy="947559"/>
            </a:xfrm>
            <a:prstGeom prst="arc">
              <a:avLst>
                <a:gd name="adj1" fmla="val 11432963"/>
                <a:gd name="adj2" fmla="val 21078636"/>
              </a:avLst>
            </a:prstGeom>
            <a:noFill/>
            <a:ln w="28575" cap="flat" cmpd="sng" algn="ctr">
              <a:solidFill>
                <a:srgbClr val="000080"/>
              </a:solidFill>
              <a:prstDash val="solid"/>
              <a:round/>
              <a:headEnd type="triangle" w="lg" len="lg"/>
              <a:tailEnd type="none" w="lg" len="lg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1600" b="0" i="1" u="none" strike="noStrike" cap="none" normalizeH="0" baseline="0">
                <a:ln>
                  <a:noFill/>
                </a:ln>
                <a:solidFill>
                  <a:srgbClr val="002060"/>
                </a:solidFill>
                <a:effectLst/>
                <a:latin typeface="Arial" charset="0"/>
              </a:endParaRPr>
            </a:p>
          </p:txBody>
        </p:sp>
        <p:grpSp>
          <p:nvGrpSpPr>
            <p:cNvPr id="20" name="Agrupar 19">
              <a:extLst>
                <a:ext uri="{FF2B5EF4-FFF2-40B4-BE49-F238E27FC236}">
                  <a16:creationId xmlns:a16="http://schemas.microsoft.com/office/drawing/2014/main" id="{D9562D55-9022-41A0-B352-4BB0B2066621}"/>
                </a:ext>
              </a:extLst>
            </p:cNvPr>
            <p:cNvGrpSpPr/>
            <p:nvPr/>
          </p:nvGrpSpPr>
          <p:grpSpPr>
            <a:xfrm>
              <a:off x="1619377" y="3424986"/>
              <a:ext cx="3096344" cy="1111270"/>
              <a:chOff x="2987824" y="4077072"/>
              <a:chExt cx="3096344" cy="1111270"/>
            </a:xfrm>
          </p:grpSpPr>
          <p:sp>
            <p:nvSpPr>
              <p:cNvPr id="32" name="Arco 31">
                <a:extLst>
                  <a:ext uri="{FF2B5EF4-FFF2-40B4-BE49-F238E27FC236}">
                    <a16:creationId xmlns:a16="http://schemas.microsoft.com/office/drawing/2014/main" id="{1967CB3B-B84A-419D-8729-264DFE2D452B}"/>
                  </a:ext>
                </a:extLst>
              </p:cNvPr>
              <p:cNvSpPr/>
              <p:nvPr/>
            </p:nvSpPr>
            <p:spPr bwMode="auto">
              <a:xfrm>
                <a:off x="2987824" y="4077072"/>
                <a:ext cx="3096344" cy="1111270"/>
              </a:xfrm>
              <a:prstGeom prst="arc">
                <a:avLst>
                  <a:gd name="adj1" fmla="val 11327159"/>
                  <a:gd name="adj2" fmla="val 20982511"/>
                </a:avLst>
              </a:prstGeom>
              <a:noFill/>
              <a:ln w="12700" cap="rnd" cmpd="sng" algn="ctr">
                <a:solidFill>
                  <a:srgbClr val="000080"/>
                </a:solidFill>
                <a:prstDash val="solid"/>
                <a:round/>
                <a:headEnd type="oval" w="med" len="med"/>
                <a:tailEnd type="oval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GB" sz="1600" b="0" i="1" u="none" strike="noStrike" cap="none" normalizeH="0" baseline="0">
                  <a:ln>
                    <a:noFill/>
                  </a:ln>
                  <a:solidFill>
                    <a:srgbClr val="002060"/>
                  </a:solidFill>
                  <a:effectLst/>
                  <a:latin typeface="Arial" charset="0"/>
                </a:endParaRPr>
              </a:p>
            </p:txBody>
          </p:sp>
          <p:cxnSp>
            <p:nvCxnSpPr>
              <p:cNvPr id="33" name="Conector de Seta Reta 32">
                <a:extLst>
                  <a:ext uri="{FF2B5EF4-FFF2-40B4-BE49-F238E27FC236}">
                    <a16:creationId xmlns:a16="http://schemas.microsoft.com/office/drawing/2014/main" id="{A2941D2F-7631-409F-B448-A59ACBD39CE1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H="1">
                <a:off x="4536000" y="4077072"/>
                <a:ext cx="72000" cy="0"/>
              </a:xfrm>
              <a:prstGeom prst="straightConnector1">
                <a:avLst/>
              </a:prstGeom>
              <a:noFill/>
              <a:ln w="9525" cap="flat" cmpd="sng" algn="ctr">
                <a:solidFill>
                  <a:srgbClr val="002060"/>
                </a:solidFill>
                <a:prstDash val="solid"/>
                <a:round/>
                <a:headEnd type="none" w="med" len="med"/>
                <a:tailEnd type="stealth" w="lg" len="lg"/>
              </a:ln>
              <a:effectLst/>
            </p:spPr>
          </p:cxnSp>
        </p:grpSp>
        <p:grpSp>
          <p:nvGrpSpPr>
            <p:cNvPr id="21" name="Agrupar 20">
              <a:extLst>
                <a:ext uri="{FF2B5EF4-FFF2-40B4-BE49-F238E27FC236}">
                  <a16:creationId xmlns:a16="http://schemas.microsoft.com/office/drawing/2014/main" id="{44FEBB35-F073-4FF4-8598-BCAB00B9BE15}"/>
                </a:ext>
              </a:extLst>
            </p:cNvPr>
            <p:cNvGrpSpPr/>
            <p:nvPr/>
          </p:nvGrpSpPr>
          <p:grpSpPr>
            <a:xfrm flipV="1">
              <a:off x="1269065" y="3713923"/>
              <a:ext cx="3293502" cy="1111270"/>
              <a:chOff x="2987824" y="3937802"/>
              <a:chExt cx="3096344" cy="1111270"/>
            </a:xfrm>
          </p:grpSpPr>
          <p:sp>
            <p:nvSpPr>
              <p:cNvPr id="30" name="Arco 29">
                <a:extLst>
                  <a:ext uri="{FF2B5EF4-FFF2-40B4-BE49-F238E27FC236}">
                    <a16:creationId xmlns:a16="http://schemas.microsoft.com/office/drawing/2014/main" id="{8CEB3C42-5019-467E-9DB7-AF2235B71CB9}"/>
                  </a:ext>
                </a:extLst>
              </p:cNvPr>
              <p:cNvSpPr/>
              <p:nvPr/>
            </p:nvSpPr>
            <p:spPr bwMode="auto">
              <a:xfrm>
                <a:off x="2987824" y="3937802"/>
                <a:ext cx="3096344" cy="1111270"/>
              </a:xfrm>
              <a:prstGeom prst="arc">
                <a:avLst>
                  <a:gd name="adj1" fmla="val 11327159"/>
                  <a:gd name="adj2" fmla="val 20982511"/>
                </a:avLst>
              </a:prstGeom>
              <a:noFill/>
              <a:ln w="12700" cap="rnd" cmpd="sng" algn="ctr">
                <a:solidFill>
                  <a:srgbClr val="000080"/>
                </a:solidFill>
                <a:prstDash val="solid"/>
                <a:round/>
                <a:headEnd type="oval" w="med" len="med"/>
                <a:tailEnd type="oval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GB" sz="1600" b="0" i="1" u="none" strike="noStrike" cap="none" normalizeH="0" baseline="0">
                  <a:ln>
                    <a:noFill/>
                  </a:ln>
                  <a:solidFill>
                    <a:srgbClr val="002060"/>
                  </a:solidFill>
                  <a:effectLst/>
                  <a:latin typeface="Arial" charset="0"/>
                </a:endParaRPr>
              </a:p>
            </p:txBody>
          </p:sp>
          <p:cxnSp>
            <p:nvCxnSpPr>
              <p:cNvPr id="31" name="Conector de Seta Reta 30">
                <a:extLst>
                  <a:ext uri="{FF2B5EF4-FFF2-40B4-BE49-F238E27FC236}">
                    <a16:creationId xmlns:a16="http://schemas.microsoft.com/office/drawing/2014/main" id="{6C2ED1B4-7EED-431C-B4E7-D0640E5A9CEF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H="1">
                <a:off x="4536000" y="3940880"/>
                <a:ext cx="72000" cy="0"/>
              </a:xfrm>
              <a:prstGeom prst="straightConnector1">
                <a:avLst/>
              </a:prstGeom>
              <a:noFill/>
              <a:ln w="9525" cap="flat" cmpd="sng" algn="ctr">
                <a:solidFill>
                  <a:srgbClr val="002060"/>
                </a:solidFill>
                <a:prstDash val="solid"/>
                <a:round/>
                <a:headEnd type="none" w="med" len="med"/>
                <a:tailEnd type="stealth" w="lg" len="lg"/>
              </a:ln>
              <a:effectLst/>
            </p:spPr>
          </p:cxnSp>
        </p:grpSp>
        <p:sp>
          <p:nvSpPr>
            <p:cNvPr id="22" name="Texto explicativo retangular com cantos arredondados 11">
              <a:extLst>
                <a:ext uri="{FF2B5EF4-FFF2-40B4-BE49-F238E27FC236}">
                  <a16:creationId xmlns:a16="http://schemas.microsoft.com/office/drawing/2014/main" id="{B930CE0F-7290-4EA4-A515-6444544F6CD2}"/>
                </a:ext>
              </a:extLst>
            </p:cNvPr>
            <p:cNvSpPr/>
            <p:nvPr/>
          </p:nvSpPr>
          <p:spPr bwMode="auto">
            <a:xfrm>
              <a:off x="4283968" y="5104110"/>
              <a:ext cx="2029070" cy="540000"/>
            </a:xfrm>
            <a:prstGeom prst="wedgeRoundRectCallout">
              <a:avLst>
                <a:gd name="adj1" fmla="val -37688"/>
                <a:gd name="adj2" fmla="val -89440"/>
                <a:gd name="adj3" fmla="val 16667"/>
              </a:avLst>
            </a:prstGeom>
            <a:solidFill>
              <a:srgbClr val="FFCC66"/>
            </a:solidFill>
            <a:ln w="9525">
              <a:noFill/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endParaRPr lang="pt-BR" dirty="0">
                <a:solidFill>
                  <a:srgbClr val="000080"/>
                </a:solidFill>
              </a:endParaRPr>
            </a:p>
            <a:p>
              <a:pPr algn="ctr"/>
              <a:r>
                <a:rPr lang="pt-BR" dirty="0">
                  <a:solidFill>
                    <a:srgbClr val="002060"/>
                  </a:solidFill>
                </a:rPr>
                <a:t>Conjunto de ITENS DE INFORMAÇÃO</a:t>
              </a:r>
              <a:endParaRPr lang="pt-BR" sz="1800" i="0" dirty="0">
                <a:solidFill>
                  <a:srgbClr val="002060"/>
                </a:solidFill>
              </a:endParaRPr>
            </a:p>
            <a:p>
              <a:pPr algn="ctr"/>
              <a:endParaRPr lang="pt-BR" sz="1800" i="0" dirty="0">
                <a:solidFill>
                  <a:srgbClr val="000080"/>
                </a:solidFill>
              </a:endParaRPr>
            </a:p>
          </p:txBody>
        </p:sp>
        <p:sp>
          <p:nvSpPr>
            <p:cNvPr id="23" name="Texto explicativo retangular com cantos arredondados 11">
              <a:extLst>
                <a:ext uri="{FF2B5EF4-FFF2-40B4-BE49-F238E27FC236}">
                  <a16:creationId xmlns:a16="http://schemas.microsoft.com/office/drawing/2014/main" id="{736C9ECF-4AC5-414A-84FD-804A37F654D3}"/>
                </a:ext>
              </a:extLst>
            </p:cNvPr>
            <p:cNvSpPr/>
            <p:nvPr/>
          </p:nvSpPr>
          <p:spPr bwMode="auto">
            <a:xfrm>
              <a:off x="6701105" y="5085184"/>
              <a:ext cx="1831335" cy="540000"/>
            </a:xfrm>
            <a:prstGeom prst="wedgeRoundRectCallout">
              <a:avLst>
                <a:gd name="adj1" fmla="val 3346"/>
                <a:gd name="adj2" fmla="val -89576"/>
                <a:gd name="adj3" fmla="val 16667"/>
              </a:avLst>
            </a:prstGeom>
            <a:solidFill>
              <a:srgbClr val="FFCC66"/>
            </a:solidFill>
            <a:ln w="9525">
              <a:noFill/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r>
                <a:rPr lang="pt-BR" dirty="0">
                  <a:solidFill>
                    <a:srgbClr val="000080"/>
                  </a:solidFill>
                </a:rPr>
                <a:t>Conjunto de rótulos do </a:t>
              </a:r>
              <a:r>
                <a:rPr lang="pt-BR" b="1" dirty="0">
                  <a:solidFill>
                    <a:srgbClr val="000080"/>
                  </a:solidFill>
                </a:rPr>
                <a:t>Tipo 2</a:t>
              </a:r>
              <a:endParaRPr lang="pt-BR" sz="1800" b="1" i="0" dirty="0">
                <a:solidFill>
                  <a:srgbClr val="000080"/>
                </a:solidFill>
              </a:endParaRPr>
            </a:p>
          </p:txBody>
        </p:sp>
        <p:sp>
          <p:nvSpPr>
            <p:cNvPr id="28" name="CaixaDeTexto 27">
              <a:extLst>
                <a:ext uri="{FF2B5EF4-FFF2-40B4-BE49-F238E27FC236}">
                  <a16:creationId xmlns:a16="http://schemas.microsoft.com/office/drawing/2014/main" id="{801CC63F-41DC-4638-BB48-1AEF1803A185}"/>
                </a:ext>
              </a:extLst>
            </p:cNvPr>
            <p:cNvSpPr txBox="1"/>
            <p:nvPr/>
          </p:nvSpPr>
          <p:spPr>
            <a:xfrm>
              <a:off x="1187624" y="2420888"/>
              <a:ext cx="338746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2000" b="1" dirty="0">
                  <a:solidFill>
                    <a:srgbClr val="002060"/>
                  </a:solidFill>
                </a:rPr>
                <a:t>Sistema de Identificação 1</a:t>
              </a:r>
              <a:endParaRPr lang="en-GB" sz="2000" b="1" dirty="0">
                <a:solidFill>
                  <a:srgbClr val="002060"/>
                </a:solidFill>
              </a:endParaRPr>
            </a:p>
          </p:txBody>
        </p:sp>
        <p:sp>
          <p:nvSpPr>
            <p:cNvPr id="34" name="Elipse 33">
              <a:extLst>
                <a:ext uri="{FF2B5EF4-FFF2-40B4-BE49-F238E27FC236}">
                  <a16:creationId xmlns:a16="http://schemas.microsoft.com/office/drawing/2014/main" id="{8FA974B2-B487-4E4A-94BC-17493F34E6C8}"/>
                </a:ext>
              </a:extLst>
            </p:cNvPr>
            <p:cNvSpPr/>
            <p:nvPr/>
          </p:nvSpPr>
          <p:spPr bwMode="auto">
            <a:xfrm rot="1380000">
              <a:off x="6873246" y="3142931"/>
              <a:ext cx="1440160" cy="1800200"/>
            </a:xfrm>
            <a:prstGeom prst="ellipse">
              <a:avLst/>
            </a:prstGeom>
            <a:solidFill>
              <a:srgbClr val="FFEB97"/>
            </a:solidFill>
            <a:ln w="9525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endParaRPr lang="en-GB" i="0" dirty="0">
                <a:solidFill>
                  <a:srgbClr val="002060"/>
                </a:solidFill>
              </a:endParaRPr>
            </a:p>
          </p:txBody>
        </p:sp>
        <p:grpSp>
          <p:nvGrpSpPr>
            <p:cNvPr id="41" name="Agrupar 40">
              <a:extLst>
                <a:ext uri="{FF2B5EF4-FFF2-40B4-BE49-F238E27FC236}">
                  <a16:creationId xmlns:a16="http://schemas.microsoft.com/office/drawing/2014/main" id="{D4CE618A-5F09-4234-8803-CAB4BD6F4D7A}"/>
                </a:ext>
              </a:extLst>
            </p:cNvPr>
            <p:cNvGrpSpPr/>
            <p:nvPr/>
          </p:nvGrpSpPr>
          <p:grpSpPr>
            <a:xfrm flipV="1">
              <a:off x="4394103" y="2935961"/>
              <a:ext cx="3387787" cy="1111270"/>
              <a:chOff x="2987824" y="3937802"/>
              <a:chExt cx="3096344" cy="1111270"/>
            </a:xfrm>
          </p:grpSpPr>
          <p:sp>
            <p:nvSpPr>
              <p:cNvPr id="42" name="Arco 41">
                <a:extLst>
                  <a:ext uri="{FF2B5EF4-FFF2-40B4-BE49-F238E27FC236}">
                    <a16:creationId xmlns:a16="http://schemas.microsoft.com/office/drawing/2014/main" id="{86BE2A4B-BB69-484F-BB65-6F9EAE83028F}"/>
                  </a:ext>
                </a:extLst>
              </p:cNvPr>
              <p:cNvSpPr/>
              <p:nvPr/>
            </p:nvSpPr>
            <p:spPr bwMode="auto">
              <a:xfrm>
                <a:off x="2987824" y="3937802"/>
                <a:ext cx="3096344" cy="1111270"/>
              </a:xfrm>
              <a:prstGeom prst="arc">
                <a:avLst>
                  <a:gd name="adj1" fmla="val 11327159"/>
                  <a:gd name="adj2" fmla="val 20982511"/>
                </a:avLst>
              </a:prstGeom>
              <a:noFill/>
              <a:ln w="12700" cap="rnd" cmpd="sng" algn="ctr">
                <a:solidFill>
                  <a:srgbClr val="000080"/>
                </a:solidFill>
                <a:prstDash val="solid"/>
                <a:round/>
                <a:headEnd type="oval" w="med" len="med"/>
                <a:tailEnd type="oval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GB" sz="1600" b="0" i="1" u="none" strike="noStrike" cap="none" normalizeH="0" baseline="0">
                  <a:ln>
                    <a:noFill/>
                  </a:ln>
                  <a:solidFill>
                    <a:srgbClr val="002060"/>
                  </a:solidFill>
                  <a:effectLst/>
                  <a:latin typeface="Arial" charset="0"/>
                </a:endParaRPr>
              </a:p>
            </p:txBody>
          </p:sp>
          <p:cxnSp>
            <p:nvCxnSpPr>
              <p:cNvPr id="43" name="Conector de Seta Reta 42">
                <a:extLst>
                  <a:ext uri="{FF2B5EF4-FFF2-40B4-BE49-F238E27FC236}">
                    <a16:creationId xmlns:a16="http://schemas.microsoft.com/office/drawing/2014/main" id="{AA43D8C0-4030-4E65-9550-1B50AE384220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4536000" y="3940880"/>
                <a:ext cx="72000" cy="0"/>
              </a:xfrm>
              <a:prstGeom prst="straightConnector1">
                <a:avLst/>
              </a:prstGeom>
              <a:noFill/>
              <a:ln w="9525" cap="flat" cmpd="sng" algn="ctr">
                <a:solidFill>
                  <a:srgbClr val="002060"/>
                </a:solidFill>
                <a:prstDash val="solid"/>
                <a:round/>
                <a:headEnd type="none" w="med" len="med"/>
                <a:tailEnd type="stealth" w="lg" len="lg"/>
              </a:ln>
              <a:effectLst/>
            </p:spPr>
          </p:cxnSp>
        </p:grpSp>
        <p:grpSp>
          <p:nvGrpSpPr>
            <p:cNvPr id="45" name="Agrupar 44">
              <a:extLst>
                <a:ext uri="{FF2B5EF4-FFF2-40B4-BE49-F238E27FC236}">
                  <a16:creationId xmlns:a16="http://schemas.microsoft.com/office/drawing/2014/main" id="{751FB9AF-BEB4-4E75-BD88-0D1B76B1F84E}"/>
                </a:ext>
              </a:extLst>
            </p:cNvPr>
            <p:cNvGrpSpPr/>
            <p:nvPr/>
          </p:nvGrpSpPr>
          <p:grpSpPr>
            <a:xfrm flipV="1">
              <a:off x="4178810" y="3725620"/>
              <a:ext cx="3608890" cy="1111270"/>
              <a:chOff x="2987824" y="3937802"/>
              <a:chExt cx="3096344" cy="1111270"/>
            </a:xfrm>
          </p:grpSpPr>
          <p:sp>
            <p:nvSpPr>
              <p:cNvPr id="46" name="Arco 45">
                <a:extLst>
                  <a:ext uri="{FF2B5EF4-FFF2-40B4-BE49-F238E27FC236}">
                    <a16:creationId xmlns:a16="http://schemas.microsoft.com/office/drawing/2014/main" id="{EA666024-A836-4538-98FA-222C0DDD4791}"/>
                  </a:ext>
                </a:extLst>
              </p:cNvPr>
              <p:cNvSpPr/>
              <p:nvPr/>
            </p:nvSpPr>
            <p:spPr bwMode="auto">
              <a:xfrm>
                <a:off x="2987824" y="3937802"/>
                <a:ext cx="3096344" cy="1111270"/>
              </a:xfrm>
              <a:prstGeom prst="arc">
                <a:avLst>
                  <a:gd name="adj1" fmla="val 11327159"/>
                  <a:gd name="adj2" fmla="val 20982511"/>
                </a:avLst>
              </a:prstGeom>
              <a:noFill/>
              <a:ln w="12700" cap="rnd" cmpd="sng" algn="ctr">
                <a:solidFill>
                  <a:srgbClr val="000080"/>
                </a:solidFill>
                <a:prstDash val="solid"/>
                <a:round/>
                <a:headEnd type="oval" w="med" len="med"/>
                <a:tailEnd type="oval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GB" sz="1600" b="0" i="1" u="none" strike="noStrike" cap="none" normalizeH="0" baseline="0">
                  <a:ln>
                    <a:noFill/>
                  </a:ln>
                  <a:solidFill>
                    <a:srgbClr val="002060"/>
                  </a:solidFill>
                  <a:effectLst/>
                  <a:latin typeface="Arial" charset="0"/>
                </a:endParaRPr>
              </a:p>
            </p:txBody>
          </p:sp>
          <p:cxnSp>
            <p:nvCxnSpPr>
              <p:cNvPr id="47" name="Conector de Seta Reta 46">
                <a:extLst>
                  <a:ext uri="{FF2B5EF4-FFF2-40B4-BE49-F238E27FC236}">
                    <a16:creationId xmlns:a16="http://schemas.microsoft.com/office/drawing/2014/main" id="{DFAF73E1-36EA-48CC-ADAA-7AB3BF860640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4536000" y="3940880"/>
                <a:ext cx="72000" cy="0"/>
              </a:xfrm>
              <a:prstGeom prst="straightConnector1">
                <a:avLst/>
              </a:prstGeom>
              <a:noFill/>
              <a:ln w="9525" cap="flat" cmpd="sng" algn="ctr">
                <a:solidFill>
                  <a:srgbClr val="002060"/>
                </a:solidFill>
                <a:prstDash val="solid"/>
                <a:round/>
                <a:headEnd type="none" w="med" len="med"/>
                <a:tailEnd type="stealth" w="lg" len="lg"/>
              </a:ln>
              <a:effectLst/>
            </p:spPr>
          </p:cxnSp>
        </p:grpSp>
        <p:sp>
          <p:nvSpPr>
            <p:cNvPr id="51" name="Arco 50">
              <a:extLst>
                <a:ext uri="{FF2B5EF4-FFF2-40B4-BE49-F238E27FC236}">
                  <a16:creationId xmlns:a16="http://schemas.microsoft.com/office/drawing/2014/main" id="{646E3DE1-D28C-49E6-9ED4-33239B91599D}"/>
                </a:ext>
              </a:extLst>
            </p:cNvPr>
            <p:cNvSpPr/>
            <p:nvPr/>
          </p:nvSpPr>
          <p:spPr bwMode="auto">
            <a:xfrm>
              <a:off x="5220072" y="2921835"/>
              <a:ext cx="1872208" cy="947559"/>
            </a:xfrm>
            <a:prstGeom prst="arc">
              <a:avLst>
                <a:gd name="adj1" fmla="val 11432963"/>
                <a:gd name="adj2" fmla="val 21078636"/>
              </a:avLst>
            </a:prstGeom>
            <a:noFill/>
            <a:ln w="28575" cap="flat" cmpd="sng" algn="ctr">
              <a:solidFill>
                <a:srgbClr val="000080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1600" b="0" i="1" u="none" strike="noStrike" cap="none" normalizeH="0" baseline="0">
                <a:ln>
                  <a:noFill/>
                </a:ln>
                <a:solidFill>
                  <a:srgbClr val="002060"/>
                </a:solidFill>
                <a:effectLst/>
                <a:latin typeface="Arial" charset="0"/>
              </a:endParaRPr>
            </a:p>
          </p:txBody>
        </p:sp>
        <p:sp>
          <p:nvSpPr>
            <p:cNvPr id="52" name="CaixaDeTexto 51">
              <a:extLst>
                <a:ext uri="{FF2B5EF4-FFF2-40B4-BE49-F238E27FC236}">
                  <a16:creationId xmlns:a16="http://schemas.microsoft.com/office/drawing/2014/main" id="{EAD5355D-8666-4B8C-B90C-B83152025E63}"/>
                </a:ext>
              </a:extLst>
            </p:cNvPr>
            <p:cNvSpPr txBox="1"/>
            <p:nvPr/>
          </p:nvSpPr>
          <p:spPr>
            <a:xfrm>
              <a:off x="4788024" y="2421989"/>
              <a:ext cx="338746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2000" b="1" i="1" dirty="0">
                  <a:solidFill>
                    <a:srgbClr val="002060"/>
                  </a:solidFill>
                </a:rPr>
                <a:t>Sistema de Identificação 2</a:t>
              </a:r>
              <a:endParaRPr lang="en-GB" sz="2000" b="1" i="1" dirty="0">
                <a:solidFill>
                  <a:srgbClr val="002060"/>
                </a:solidFill>
              </a:endParaRPr>
            </a:p>
          </p:txBody>
        </p:sp>
        <p:sp>
          <p:nvSpPr>
            <p:cNvPr id="24" name="CaixaDeTexto 23">
              <a:extLst>
                <a:ext uri="{FF2B5EF4-FFF2-40B4-BE49-F238E27FC236}">
                  <a16:creationId xmlns:a16="http://schemas.microsoft.com/office/drawing/2014/main" id="{70FAD8A6-4B8C-4873-95CF-530F779C46C9}"/>
                </a:ext>
              </a:extLst>
            </p:cNvPr>
            <p:cNvSpPr txBox="1"/>
            <p:nvPr/>
          </p:nvSpPr>
          <p:spPr>
            <a:xfrm>
              <a:off x="4470308" y="3356992"/>
              <a:ext cx="3177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dirty="0">
                  <a:solidFill>
                    <a:srgbClr val="000080"/>
                  </a:solidFill>
                </a:rPr>
                <a:t>A</a:t>
              </a:r>
              <a:endParaRPr lang="en-GB" dirty="0">
                <a:solidFill>
                  <a:srgbClr val="000080"/>
                </a:solidFill>
              </a:endParaRPr>
            </a:p>
          </p:txBody>
        </p:sp>
        <p:sp>
          <p:nvSpPr>
            <p:cNvPr id="25" name="CaixaDeTexto 24">
              <a:extLst>
                <a:ext uri="{FF2B5EF4-FFF2-40B4-BE49-F238E27FC236}">
                  <a16:creationId xmlns:a16="http://schemas.microsoft.com/office/drawing/2014/main" id="{9BA5E5FE-4BC1-435F-A383-BE931E423C69}"/>
                </a:ext>
              </a:extLst>
            </p:cNvPr>
            <p:cNvSpPr txBox="1"/>
            <p:nvPr/>
          </p:nvSpPr>
          <p:spPr>
            <a:xfrm>
              <a:off x="4334308" y="4139788"/>
              <a:ext cx="30970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dirty="0">
                  <a:solidFill>
                    <a:srgbClr val="000080"/>
                  </a:solidFill>
                </a:rPr>
                <a:t>B</a:t>
              </a:r>
              <a:endParaRPr lang="en-GB" dirty="0">
                <a:solidFill>
                  <a:srgbClr val="000080"/>
                </a:solidFill>
              </a:endParaRPr>
            </a:p>
          </p:txBody>
        </p:sp>
        <p:sp>
          <p:nvSpPr>
            <p:cNvPr id="26" name="CaixaDeTexto 25">
              <a:extLst>
                <a:ext uri="{FF2B5EF4-FFF2-40B4-BE49-F238E27FC236}">
                  <a16:creationId xmlns:a16="http://schemas.microsoft.com/office/drawing/2014/main" id="{6102004E-6AEC-4165-A250-55755660913C}"/>
                </a:ext>
              </a:extLst>
            </p:cNvPr>
            <p:cNvSpPr txBox="1"/>
            <p:nvPr/>
          </p:nvSpPr>
          <p:spPr>
            <a:xfrm>
              <a:off x="7133153" y="3378478"/>
              <a:ext cx="175932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dirty="0">
                  <a:solidFill>
                    <a:srgbClr val="002060"/>
                  </a:solidFill>
                </a:rPr>
                <a:t>Identificador de</a:t>
              </a:r>
              <a:r>
                <a:rPr lang="pt-BR" i="1" dirty="0">
                  <a:solidFill>
                    <a:srgbClr val="002060"/>
                  </a:solidFill>
                </a:rPr>
                <a:t> A</a:t>
              </a:r>
              <a:endParaRPr lang="en-GB" i="1" dirty="0">
                <a:solidFill>
                  <a:srgbClr val="002060"/>
                </a:solidFill>
              </a:endParaRPr>
            </a:p>
          </p:txBody>
        </p:sp>
        <p:sp>
          <p:nvSpPr>
            <p:cNvPr id="27" name="CaixaDeTexto 26">
              <a:extLst>
                <a:ext uri="{FF2B5EF4-FFF2-40B4-BE49-F238E27FC236}">
                  <a16:creationId xmlns:a16="http://schemas.microsoft.com/office/drawing/2014/main" id="{8211D697-36F6-457E-82E2-9A4AD2ED7F24}"/>
                </a:ext>
              </a:extLst>
            </p:cNvPr>
            <p:cNvSpPr txBox="1"/>
            <p:nvPr/>
          </p:nvSpPr>
          <p:spPr>
            <a:xfrm>
              <a:off x="7039215" y="4170566"/>
              <a:ext cx="178125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i="1" dirty="0">
                  <a:solidFill>
                    <a:srgbClr val="000080"/>
                  </a:solidFill>
                </a:rPr>
                <a:t>Identificador de B</a:t>
              </a:r>
              <a:endParaRPr lang="en-GB" i="1" dirty="0">
                <a:solidFill>
                  <a:srgbClr val="000080"/>
                </a:solidFill>
              </a:endParaRPr>
            </a:p>
          </p:txBody>
        </p:sp>
        <p:sp>
          <p:nvSpPr>
            <p:cNvPr id="35" name="CaixaDeTexto 34">
              <a:extLst>
                <a:ext uri="{FF2B5EF4-FFF2-40B4-BE49-F238E27FC236}">
                  <a16:creationId xmlns:a16="http://schemas.microsoft.com/office/drawing/2014/main" id="{85B8EEF6-8A61-441E-9709-6A78B2615DCC}"/>
                </a:ext>
              </a:extLst>
            </p:cNvPr>
            <p:cNvSpPr txBox="1"/>
            <p:nvPr/>
          </p:nvSpPr>
          <p:spPr>
            <a:xfrm>
              <a:off x="273450" y="3356992"/>
              <a:ext cx="1831335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dirty="0">
                  <a:solidFill>
                    <a:srgbClr val="002060"/>
                  </a:solidFill>
                </a:rPr>
                <a:t>Identificador de</a:t>
              </a:r>
              <a:r>
                <a:rPr lang="pt-BR" i="1" dirty="0">
                  <a:solidFill>
                    <a:srgbClr val="002060"/>
                  </a:solidFill>
                </a:rPr>
                <a:t> A</a:t>
              </a:r>
              <a:endParaRPr lang="en-GB" i="1" dirty="0">
                <a:solidFill>
                  <a:srgbClr val="002060"/>
                </a:solidFill>
              </a:endParaRPr>
            </a:p>
          </p:txBody>
        </p:sp>
        <p:sp>
          <p:nvSpPr>
            <p:cNvPr id="37" name="CaixaDeTexto 36">
              <a:extLst>
                <a:ext uri="{FF2B5EF4-FFF2-40B4-BE49-F238E27FC236}">
                  <a16:creationId xmlns:a16="http://schemas.microsoft.com/office/drawing/2014/main" id="{1B1130FB-37DA-4F46-8E94-E383A0C5316B}"/>
                </a:ext>
              </a:extLst>
            </p:cNvPr>
            <p:cNvSpPr txBox="1"/>
            <p:nvPr/>
          </p:nvSpPr>
          <p:spPr>
            <a:xfrm>
              <a:off x="179512" y="4149080"/>
              <a:ext cx="178125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i="1" dirty="0">
                  <a:solidFill>
                    <a:srgbClr val="000080"/>
                  </a:solidFill>
                </a:rPr>
                <a:t>Identificador de B</a:t>
              </a:r>
              <a:endParaRPr lang="en-GB" i="1" dirty="0">
                <a:solidFill>
                  <a:srgbClr val="000080"/>
                </a:solidFill>
              </a:endParaRPr>
            </a:p>
          </p:txBody>
        </p:sp>
        <p:sp>
          <p:nvSpPr>
            <p:cNvPr id="38" name="Texto explicativo retangular com cantos arredondados 11">
              <a:extLst>
                <a:ext uri="{FF2B5EF4-FFF2-40B4-BE49-F238E27FC236}">
                  <a16:creationId xmlns:a16="http://schemas.microsoft.com/office/drawing/2014/main" id="{1A7ECBE7-3F9C-425D-953A-0AD6900C5898}"/>
                </a:ext>
              </a:extLst>
            </p:cNvPr>
            <p:cNvSpPr/>
            <p:nvPr/>
          </p:nvSpPr>
          <p:spPr bwMode="auto">
            <a:xfrm>
              <a:off x="1331639" y="5115480"/>
              <a:ext cx="1907921" cy="540000"/>
            </a:xfrm>
            <a:prstGeom prst="wedgeRoundRectCallout">
              <a:avLst>
                <a:gd name="adj1" fmla="val -39061"/>
                <a:gd name="adj2" fmla="val -87257"/>
                <a:gd name="adj3" fmla="val 16667"/>
              </a:avLst>
            </a:prstGeom>
            <a:solidFill>
              <a:srgbClr val="FFCC66"/>
            </a:solidFill>
            <a:ln w="9525">
              <a:noFill/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r>
                <a:rPr lang="pt-BR" dirty="0">
                  <a:solidFill>
                    <a:srgbClr val="000080"/>
                  </a:solidFill>
                </a:rPr>
                <a:t>Conjunto de rótulos do </a:t>
              </a:r>
              <a:r>
                <a:rPr lang="pt-BR" b="1" dirty="0">
                  <a:solidFill>
                    <a:srgbClr val="000080"/>
                  </a:solidFill>
                </a:rPr>
                <a:t>Tipo 1</a:t>
              </a:r>
              <a:endParaRPr lang="pt-BR" sz="1800" b="1" i="0" dirty="0">
                <a:solidFill>
                  <a:srgbClr val="000080"/>
                </a:solidFill>
              </a:endParaRPr>
            </a:p>
          </p:txBody>
        </p:sp>
      </p:grpSp>
      <p:sp>
        <p:nvSpPr>
          <p:cNvPr id="40" name="Texto explicativo retangular com cantos arredondados 11">
            <a:extLst>
              <a:ext uri="{FF2B5EF4-FFF2-40B4-BE49-F238E27FC236}">
                <a16:creationId xmlns:a16="http://schemas.microsoft.com/office/drawing/2014/main" id="{F5FD5A0E-336C-48A8-8DAE-9520E850ECE2}"/>
              </a:ext>
            </a:extLst>
          </p:cNvPr>
          <p:cNvSpPr/>
          <p:nvPr/>
        </p:nvSpPr>
        <p:spPr bwMode="auto">
          <a:xfrm>
            <a:off x="417995" y="5373216"/>
            <a:ext cx="8282959" cy="963758"/>
          </a:xfrm>
          <a:prstGeom prst="wedgeRoundRectCallout">
            <a:avLst>
              <a:gd name="adj1" fmla="val 5195"/>
              <a:gd name="adj2" fmla="val -18644"/>
              <a:gd name="adj3" fmla="val 16667"/>
            </a:avLst>
          </a:prstGeom>
          <a:solidFill>
            <a:srgbClr val="FFD14F"/>
          </a:solidFill>
          <a:ln w="15875">
            <a:solidFill>
              <a:srgbClr val="FFCC99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just"/>
            <a:r>
              <a:rPr lang="pt-BR" sz="1800" b="1" i="0" dirty="0">
                <a:solidFill>
                  <a:srgbClr val="002060"/>
                </a:solidFill>
              </a:rPr>
              <a:t>NOTA: </a:t>
            </a:r>
            <a:r>
              <a:rPr lang="pt-BR" sz="1800" i="0" dirty="0">
                <a:solidFill>
                  <a:srgbClr val="002060"/>
                </a:solidFill>
              </a:rPr>
              <a:t>A convivência entre dois Sistemas de Identificação é possível porque, por construção, não existe a possibilidade que qualquer rótulo de um sistema possa ser idêntico a um rótulo do outro sistema. </a:t>
            </a:r>
          </a:p>
        </p:txBody>
      </p:sp>
    </p:spTree>
    <p:extLst>
      <p:ext uri="{BB962C8B-B14F-4D97-AF65-F5344CB8AC3E}">
        <p14:creationId xmlns:p14="http://schemas.microsoft.com/office/powerpoint/2010/main" val="329816773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1578D8DA-CB36-464E-9033-D22559046C00}"/>
              </a:ext>
            </a:extLst>
          </p:cNvPr>
          <p:cNvSpPr txBox="1"/>
          <p:nvPr/>
        </p:nvSpPr>
        <p:spPr>
          <a:xfrm>
            <a:off x="1187624" y="2761385"/>
            <a:ext cx="6768752" cy="181588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l"/>
            <a:endParaRPr lang="pt-BR" i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pt-BR" sz="2000" i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serverAddress</a:t>
            </a:r>
            <a:r>
              <a:rPr lang="pt-BR" sz="2000" i="0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  <a:r>
              <a:rPr lang="pt-BR" sz="2000" i="0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mtc-m16d.sid.inpe.br</a:t>
            </a:r>
            <a:r>
              <a:rPr lang="pt-BR" i="0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2000" i="0" dirty="0">
                <a:latin typeface="Courier New" panose="02070309020205020404" pitchFamily="49" charset="0"/>
                <a:cs typeface="Courier New" panose="02070309020205020404" pitchFamily="49" charset="0"/>
              </a:rPr>
              <a:t>806}</a:t>
            </a:r>
          </a:p>
          <a:p>
            <a:pPr algn="l"/>
            <a:endParaRPr lang="pt-BR" sz="2000" i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pt-BR" sz="2000" i="0" dirty="0">
                <a:latin typeface="Courier New" panose="02070309020205020404" pitchFamily="49" charset="0"/>
                <a:cs typeface="Courier New" panose="02070309020205020404" pitchFamily="49" charset="0"/>
              </a:rPr>
              <a:t>rep  </a:t>
            </a:r>
            <a:r>
              <a:rPr lang="pt-BR" sz="2000" b="1" i="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sid.inpe.br/mtc-m16d</a:t>
            </a:r>
            <a:r>
              <a:rPr lang="pt-BR" sz="2000" b="1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pt-BR" sz="2000" b="1" i="0" dirty="0">
                <a:solidFill>
                  <a:schemeClr val="accent5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2021/04.17.04.17</a:t>
            </a:r>
          </a:p>
          <a:p>
            <a:pPr algn="l"/>
            <a:r>
              <a:rPr lang="pt-BR" sz="2000" i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ibip</a:t>
            </a:r>
            <a:r>
              <a:rPr lang="pt-BR" sz="2000" i="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2000" b="1" i="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8JMKD3MGPDW34R</a:t>
            </a:r>
            <a:r>
              <a:rPr lang="pt-BR" sz="2000" b="1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pt-BR" sz="2000" b="1" i="0" dirty="0">
                <a:solidFill>
                  <a:schemeClr val="accent5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44GP9H5</a:t>
            </a:r>
          </a:p>
          <a:p>
            <a:pPr algn="l"/>
            <a:endParaRPr lang="pt-BR" i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Texto explicativo retangular com cantos arredondados 11">
            <a:extLst>
              <a:ext uri="{FF2B5EF4-FFF2-40B4-BE49-F238E27FC236}">
                <a16:creationId xmlns:a16="http://schemas.microsoft.com/office/drawing/2014/main" id="{359912C9-6341-4B53-B418-828C4E363F50}"/>
              </a:ext>
            </a:extLst>
          </p:cNvPr>
          <p:cNvSpPr/>
          <p:nvPr/>
        </p:nvSpPr>
        <p:spPr bwMode="auto">
          <a:xfrm>
            <a:off x="6300192" y="2517246"/>
            <a:ext cx="2592288" cy="432000"/>
          </a:xfrm>
          <a:prstGeom prst="wedgeRoundRectCallout">
            <a:avLst>
              <a:gd name="adj1" fmla="val -80221"/>
              <a:gd name="adj2" fmla="val 69549"/>
              <a:gd name="adj3" fmla="val 16667"/>
            </a:avLst>
          </a:prstGeom>
          <a:solidFill>
            <a:srgbClr val="FFFFCC"/>
          </a:solidFill>
          <a:ln w="15875">
            <a:solidFill>
              <a:srgbClr val="FFCC99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en-US" sz="2000" b="1" i="0" dirty="0">
                <a:solidFill>
                  <a:srgbClr val="002060"/>
                </a:solidFill>
              </a:rPr>
              <a:t>ARQUIVO </a:t>
            </a:r>
            <a:r>
              <a:rPr lang="en-US" sz="2000" b="1" i="0" dirty="0" err="1">
                <a:solidFill>
                  <a:srgbClr val="002060"/>
                </a:solidFill>
              </a:rPr>
              <a:t>gerador</a:t>
            </a:r>
            <a:endParaRPr lang="pt-BR" sz="2000" b="1" i="0" dirty="0">
              <a:solidFill>
                <a:srgbClr val="002060"/>
              </a:solidFill>
            </a:endParaRPr>
          </a:p>
        </p:txBody>
      </p:sp>
      <p:sp>
        <p:nvSpPr>
          <p:cNvPr id="10" name="Texto explicativo retangular com cantos arredondados 11">
            <a:extLst>
              <a:ext uri="{FF2B5EF4-FFF2-40B4-BE49-F238E27FC236}">
                <a16:creationId xmlns:a16="http://schemas.microsoft.com/office/drawing/2014/main" id="{59CB329E-5DE6-4851-A997-E49DA6F3D6CE}"/>
              </a:ext>
            </a:extLst>
          </p:cNvPr>
          <p:cNvSpPr/>
          <p:nvPr/>
        </p:nvSpPr>
        <p:spPr bwMode="auto">
          <a:xfrm>
            <a:off x="1432377" y="5426623"/>
            <a:ext cx="6279246" cy="738681"/>
          </a:xfrm>
          <a:prstGeom prst="wedgeRoundRectCallout">
            <a:avLst>
              <a:gd name="adj1" fmla="val 5195"/>
              <a:gd name="adj2" fmla="val -18644"/>
              <a:gd name="adj3" fmla="val 16667"/>
            </a:avLst>
          </a:prstGeom>
          <a:solidFill>
            <a:srgbClr val="F2B800"/>
          </a:solidFill>
          <a:ln w="1587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b="1" i="0" dirty="0">
                <a:solidFill>
                  <a:srgbClr val="002060"/>
                </a:solidFill>
              </a:rPr>
              <a:t>NOTA:</a:t>
            </a:r>
            <a:r>
              <a:rPr lang="pt-BR" sz="1800" i="0" dirty="0">
                <a:solidFill>
                  <a:srgbClr val="002060"/>
                </a:solidFill>
              </a:rPr>
              <a:t> Não há necessidade de cadastramento de prefixos, uma vez que eles já que são herdados da Internet. </a:t>
            </a:r>
          </a:p>
        </p:txBody>
      </p:sp>
      <p:sp>
        <p:nvSpPr>
          <p:cNvPr id="12" name="Chave Esquerda 11">
            <a:extLst>
              <a:ext uri="{FF2B5EF4-FFF2-40B4-BE49-F238E27FC236}">
                <a16:creationId xmlns:a16="http://schemas.microsoft.com/office/drawing/2014/main" id="{0C8B76B6-AEF2-4CD0-9591-930F90B165F4}"/>
              </a:ext>
            </a:extLst>
          </p:cNvPr>
          <p:cNvSpPr/>
          <p:nvPr/>
        </p:nvSpPr>
        <p:spPr bwMode="auto">
          <a:xfrm rot="5400000">
            <a:off x="4769736" y="751201"/>
            <a:ext cx="216000" cy="5652000"/>
          </a:xfrm>
          <a:prstGeom prst="leftBrace">
            <a:avLst>
              <a:gd name="adj1" fmla="val 41225"/>
              <a:gd name="adj2" fmla="val 49235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13" name="Chave Esquerda 12">
            <a:extLst>
              <a:ext uri="{FF2B5EF4-FFF2-40B4-BE49-F238E27FC236}">
                <a16:creationId xmlns:a16="http://schemas.microsoft.com/office/drawing/2014/main" id="{00AF4C66-416A-4224-9065-32B7846D4028}"/>
              </a:ext>
            </a:extLst>
          </p:cNvPr>
          <p:cNvSpPr/>
          <p:nvPr/>
        </p:nvSpPr>
        <p:spPr bwMode="auto">
          <a:xfrm rot="16200000" flipV="1">
            <a:off x="3618040" y="2679413"/>
            <a:ext cx="216000" cy="3348000"/>
          </a:xfrm>
          <a:prstGeom prst="leftBrace">
            <a:avLst>
              <a:gd name="adj1" fmla="val 41225"/>
              <a:gd name="adj2" fmla="val 49235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14" name="Texto explicativo retangular com cantos arredondados 11">
            <a:extLst>
              <a:ext uri="{FF2B5EF4-FFF2-40B4-BE49-F238E27FC236}">
                <a16:creationId xmlns:a16="http://schemas.microsoft.com/office/drawing/2014/main" id="{4B06AC7E-C9F8-4EAB-8B05-3B0B18D128F0}"/>
              </a:ext>
            </a:extLst>
          </p:cNvPr>
          <p:cNvSpPr/>
          <p:nvPr/>
        </p:nvSpPr>
        <p:spPr bwMode="auto">
          <a:xfrm>
            <a:off x="3203848" y="2474295"/>
            <a:ext cx="1368152" cy="432000"/>
          </a:xfrm>
          <a:prstGeom prst="wedgeRoundRectCallout">
            <a:avLst>
              <a:gd name="adj1" fmla="val 69567"/>
              <a:gd name="adj2" fmla="val 163661"/>
              <a:gd name="adj3" fmla="val 16667"/>
            </a:avLst>
          </a:prstGeom>
          <a:solidFill>
            <a:srgbClr val="FFFFCC"/>
          </a:solidFill>
          <a:ln w="15875">
            <a:solidFill>
              <a:srgbClr val="FFCC99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b="1" i="0" dirty="0">
                <a:solidFill>
                  <a:srgbClr val="002060"/>
                </a:solidFill>
              </a:rPr>
              <a:t>IBI longo</a:t>
            </a:r>
          </a:p>
        </p:txBody>
      </p:sp>
      <p:sp>
        <p:nvSpPr>
          <p:cNvPr id="15" name="Texto explicativo retangular com cantos arredondados 11">
            <a:extLst>
              <a:ext uri="{FF2B5EF4-FFF2-40B4-BE49-F238E27FC236}">
                <a16:creationId xmlns:a16="http://schemas.microsoft.com/office/drawing/2014/main" id="{71C0946A-943E-43D5-8391-8E4D5DB31007}"/>
              </a:ext>
            </a:extLst>
          </p:cNvPr>
          <p:cNvSpPr/>
          <p:nvPr/>
        </p:nvSpPr>
        <p:spPr bwMode="auto">
          <a:xfrm>
            <a:off x="794068" y="4641373"/>
            <a:ext cx="2193756" cy="432000"/>
          </a:xfrm>
          <a:prstGeom prst="wedgeRoundRectCallout">
            <a:avLst>
              <a:gd name="adj1" fmla="val 82442"/>
              <a:gd name="adj2" fmla="val -78578"/>
              <a:gd name="adj3" fmla="val 16667"/>
            </a:avLst>
          </a:prstGeom>
          <a:solidFill>
            <a:srgbClr val="FFFFCC"/>
          </a:solidFill>
          <a:ln w="15875">
            <a:solidFill>
              <a:srgbClr val="FFCC99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b="1" i="0" dirty="0">
                <a:solidFill>
                  <a:srgbClr val="002060"/>
                </a:solidFill>
              </a:rPr>
              <a:t>IBI compactado</a:t>
            </a:r>
          </a:p>
        </p:txBody>
      </p:sp>
      <p:sp>
        <p:nvSpPr>
          <p:cNvPr id="16" name="Rectangle 2">
            <a:extLst>
              <a:ext uri="{FF2B5EF4-FFF2-40B4-BE49-F238E27FC236}">
                <a16:creationId xmlns:a16="http://schemas.microsoft.com/office/drawing/2014/main" id="{27951F5E-DBB5-4FCC-8FB4-FF355498BFC8}"/>
              </a:ext>
            </a:extLst>
          </p:cNvPr>
          <p:cNvSpPr txBox="1">
            <a:spLocks noChangeArrowheads="1"/>
          </p:cNvSpPr>
          <p:nvPr/>
        </p:nvSpPr>
        <p:spPr>
          <a:xfrm>
            <a:off x="366283" y="548680"/>
            <a:ext cx="8411434" cy="954107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Geração de IBI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(6/8)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Exemplo de geração de um par de </a:t>
            </a:r>
            <a:r>
              <a:rPr lang="pt-BR" sz="2400" b="1" i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IBIs</a:t>
            </a:r>
            <a:r>
              <a:rPr 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por um ARQUIVO  </a:t>
            </a: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17" name="CaixaDeTexto 16">
            <a:extLst>
              <a:ext uri="{FF2B5EF4-FFF2-40B4-BE49-F238E27FC236}">
                <a16:creationId xmlns:a16="http://schemas.microsoft.com/office/drawing/2014/main" id="{3F9827C8-D6E2-4061-B28C-4AFCACEED727}"/>
              </a:ext>
            </a:extLst>
          </p:cNvPr>
          <p:cNvSpPr txBox="1"/>
          <p:nvPr/>
        </p:nvSpPr>
        <p:spPr>
          <a:xfrm>
            <a:off x="690319" y="1610199"/>
            <a:ext cx="776336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pt-BR" sz="2000" i="0" dirty="0">
                <a:solidFill>
                  <a:srgbClr val="002060"/>
                </a:solidFill>
              </a:rPr>
              <a:t>    O par é formado por: 	um </a:t>
            </a:r>
            <a:r>
              <a:rPr lang="pt-BR" sz="2000" b="1" i="0" dirty="0">
                <a:solidFill>
                  <a:srgbClr val="002060"/>
                </a:solidFill>
              </a:rPr>
              <a:t>IBI longo</a:t>
            </a:r>
            <a:r>
              <a:rPr lang="pt-BR" sz="2000" i="0" dirty="0">
                <a:solidFill>
                  <a:srgbClr val="002060"/>
                </a:solidFill>
              </a:rPr>
              <a:t> (rótulo do tipo 1) e</a:t>
            </a:r>
          </a:p>
          <a:p>
            <a:pPr algn="l"/>
            <a:r>
              <a:rPr lang="pt-BR" sz="2000" i="0" dirty="0">
                <a:solidFill>
                  <a:srgbClr val="002060"/>
                </a:solidFill>
              </a:rPr>
              <a:t>			um </a:t>
            </a:r>
            <a:r>
              <a:rPr lang="pt-BR" sz="2000" b="1" i="0" dirty="0">
                <a:solidFill>
                  <a:srgbClr val="002060"/>
                </a:solidFill>
              </a:rPr>
              <a:t>IBI compactado </a:t>
            </a:r>
            <a:r>
              <a:rPr lang="pt-BR" sz="2000" i="0" dirty="0">
                <a:solidFill>
                  <a:srgbClr val="002060"/>
                </a:solidFill>
              </a:rPr>
              <a:t>(rótulo do tipo 2)</a:t>
            </a:r>
          </a:p>
        </p:txBody>
      </p:sp>
    </p:spTree>
    <p:extLst>
      <p:ext uri="{BB962C8B-B14F-4D97-AF65-F5344CB8AC3E}">
        <p14:creationId xmlns:p14="http://schemas.microsoft.com/office/powerpoint/2010/main" val="126542862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 explicativo retangular com cantos arredondados 11">
            <a:extLst>
              <a:ext uri="{FF2B5EF4-FFF2-40B4-BE49-F238E27FC236}">
                <a16:creationId xmlns:a16="http://schemas.microsoft.com/office/drawing/2014/main" id="{337CC840-4C76-4BCA-BEF6-FDF2B6F9DD5C}"/>
              </a:ext>
            </a:extLst>
          </p:cNvPr>
          <p:cNvSpPr/>
          <p:nvPr/>
        </p:nvSpPr>
        <p:spPr bwMode="auto">
          <a:xfrm>
            <a:off x="611560" y="2544409"/>
            <a:ext cx="2448272" cy="792000"/>
          </a:xfrm>
          <a:prstGeom prst="wedgeRoundRectCallout">
            <a:avLst>
              <a:gd name="adj1" fmla="val 41818"/>
              <a:gd name="adj2" fmla="val 86338"/>
              <a:gd name="adj3" fmla="val 16667"/>
            </a:avLst>
          </a:prstGeom>
          <a:solidFill>
            <a:srgbClr val="FFFFCC"/>
          </a:solidFill>
          <a:ln w="15875">
            <a:solidFill>
              <a:srgbClr val="FFCC99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b="1" i="0" dirty="0">
                <a:solidFill>
                  <a:srgbClr val="002060"/>
                </a:solidFill>
              </a:rPr>
              <a:t>ARQUIVO</a:t>
            </a:r>
          </a:p>
          <a:p>
            <a:pPr algn="ctr"/>
            <a:r>
              <a:rPr lang="pt-BR" sz="1800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mtc-m16d.sid.inpe.br</a:t>
            </a:r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3185B8D9-066F-474D-B9D6-3799133502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4D4F9561-2568-4299-A7BB-79DABDD072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C87D55B4-8A36-46F4-A404-2FADF19DF776}"/>
              </a:ext>
            </a:extLst>
          </p:cNvPr>
          <p:cNvSpPr txBox="1">
            <a:spLocks noChangeArrowheads="1"/>
          </p:cNvSpPr>
          <p:nvPr/>
        </p:nvSpPr>
        <p:spPr>
          <a:xfrm>
            <a:off x="434916" y="548680"/>
            <a:ext cx="8274169" cy="954107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Geração de IBI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(7/8)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Geração em tempo real de pares de </a:t>
            </a:r>
            <a:r>
              <a:rPr lang="pt-BR" sz="2400" b="1" i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IBIs</a:t>
            </a:r>
            <a:r>
              <a:rPr 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por ARQUIVOS </a:t>
            </a: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grpSp>
        <p:nvGrpSpPr>
          <p:cNvPr id="9" name="Agrupar 8">
            <a:extLst>
              <a:ext uri="{FF2B5EF4-FFF2-40B4-BE49-F238E27FC236}">
                <a16:creationId xmlns:a16="http://schemas.microsoft.com/office/drawing/2014/main" id="{DF8E3AF4-90C4-4879-98B1-7B498E51EACD}"/>
              </a:ext>
            </a:extLst>
          </p:cNvPr>
          <p:cNvGrpSpPr/>
          <p:nvPr/>
        </p:nvGrpSpPr>
        <p:grpSpPr>
          <a:xfrm>
            <a:off x="2693914" y="3533378"/>
            <a:ext cx="3756173" cy="1047750"/>
            <a:chOff x="2843808" y="3314825"/>
            <a:chExt cx="3756173" cy="1047750"/>
          </a:xfrm>
        </p:grpSpPr>
        <p:grpSp>
          <p:nvGrpSpPr>
            <p:cNvPr id="2" name="Agrupar 1">
              <a:extLst>
                <a:ext uri="{FF2B5EF4-FFF2-40B4-BE49-F238E27FC236}">
                  <a16:creationId xmlns:a16="http://schemas.microsoft.com/office/drawing/2014/main" id="{DAB4473D-0403-4FFD-82D4-653ADA1AC725}"/>
                </a:ext>
              </a:extLst>
            </p:cNvPr>
            <p:cNvGrpSpPr/>
            <p:nvPr/>
          </p:nvGrpSpPr>
          <p:grpSpPr>
            <a:xfrm>
              <a:off x="2843808" y="3314825"/>
              <a:ext cx="737196" cy="1047750"/>
              <a:chOff x="6870897" y="2261007"/>
              <a:chExt cx="737196" cy="1047750"/>
            </a:xfrm>
          </p:grpSpPr>
          <p:sp>
            <p:nvSpPr>
              <p:cNvPr id="11" name="Cubo 10">
                <a:extLst>
                  <a:ext uri="{FF2B5EF4-FFF2-40B4-BE49-F238E27FC236}">
                    <a16:creationId xmlns:a16="http://schemas.microsoft.com/office/drawing/2014/main" id="{64ECFDC6-E8A5-44DA-A2F4-DC21433E4EE5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6876256" y="2261007"/>
                <a:ext cx="731837" cy="1047750"/>
              </a:xfrm>
              <a:prstGeom prst="cube">
                <a:avLst>
                  <a:gd name="adj" fmla="val 40432"/>
                </a:avLst>
              </a:prstGeom>
              <a:solidFill>
                <a:sysClr val="windowText" lastClr="000000">
                  <a:lumMod val="75000"/>
                  <a:lumOff val="25000"/>
                </a:sysClr>
              </a:solidFill>
              <a:ln w="9525">
                <a:solidFill>
                  <a:sysClr val="windowText" lastClr="000000">
                    <a:lumMod val="50000"/>
                    <a:lumOff val="50000"/>
                  </a:sysClr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marL="0" marR="0" lvl="0" indent="0" algn="l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pt-BR" sz="1800" b="0" i="0" u="none" strike="noStrike" kern="0" cap="none" spc="0" normalizeH="0" baseline="0">
                    <a:ln>
                      <a:noFill/>
                    </a:ln>
                    <a:solidFill>
                      <a:srgbClr val="003050"/>
                    </a:solidFill>
                    <a:effectLst/>
                    <a:uLnTx/>
                    <a:uFillTx/>
                    <a:latin typeface="Calibri"/>
                  </a:rPr>
                  <a:t>                                                                                                                                                 </a:t>
                </a:r>
              </a:p>
            </p:txBody>
          </p:sp>
          <p:sp>
            <p:nvSpPr>
              <p:cNvPr id="3" name="CaixaDeTexto 2">
                <a:extLst>
                  <a:ext uri="{FF2B5EF4-FFF2-40B4-BE49-F238E27FC236}">
                    <a16:creationId xmlns:a16="http://schemas.microsoft.com/office/drawing/2014/main" id="{16957B5A-D9AD-4F48-8C3F-ABBEB259497C}"/>
                  </a:ext>
                </a:extLst>
              </p:cNvPr>
              <p:cNvSpPr txBox="1"/>
              <p:nvPr/>
            </p:nvSpPr>
            <p:spPr>
              <a:xfrm>
                <a:off x="6870897" y="2588677"/>
                <a:ext cx="512614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pt-BR" sz="2000" i="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hlinkClick r:id="rId3">
                      <a:extLst>
                        <a:ext uri="{A12FA001-AC4F-418D-AE19-62706E023703}">
                          <ahyp:hlinkClr xmlns:ahyp="http://schemas.microsoft.com/office/drawing/2018/hyperlinkcolor" val="tx"/>
                        </a:ext>
                      </a:extLst>
                    </a:hlinkClick>
                  </a:rPr>
                  <a:t>XX</a:t>
                </a:r>
                <a:endParaRPr lang="pt-BR" sz="2000" i="0" dirty="0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</p:grpSp>
        <p:grpSp>
          <p:nvGrpSpPr>
            <p:cNvPr id="7" name="Agrupar 6">
              <a:extLst>
                <a:ext uri="{FF2B5EF4-FFF2-40B4-BE49-F238E27FC236}">
                  <a16:creationId xmlns:a16="http://schemas.microsoft.com/office/drawing/2014/main" id="{903EF912-1933-4796-B6BC-6511DB4951D8}"/>
                </a:ext>
              </a:extLst>
            </p:cNvPr>
            <p:cNvGrpSpPr/>
            <p:nvPr/>
          </p:nvGrpSpPr>
          <p:grpSpPr>
            <a:xfrm>
              <a:off x="5868144" y="3314825"/>
              <a:ext cx="731837" cy="1047750"/>
              <a:chOff x="4200203" y="4071414"/>
              <a:chExt cx="731837" cy="1047750"/>
            </a:xfrm>
          </p:grpSpPr>
          <p:sp>
            <p:nvSpPr>
              <p:cNvPr id="13" name="Cubo 12">
                <a:extLst>
                  <a:ext uri="{FF2B5EF4-FFF2-40B4-BE49-F238E27FC236}">
                    <a16:creationId xmlns:a16="http://schemas.microsoft.com/office/drawing/2014/main" id="{49EDEE38-621A-4D0F-9CFA-298F997E2B75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4200203" y="4071414"/>
                <a:ext cx="731837" cy="1047750"/>
              </a:xfrm>
              <a:prstGeom prst="cube">
                <a:avLst>
                  <a:gd name="adj" fmla="val 40432"/>
                </a:avLst>
              </a:prstGeom>
              <a:solidFill>
                <a:sysClr val="windowText" lastClr="000000">
                  <a:lumMod val="75000"/>
                  <a:lumOff val="25000"/>
                </a:sysClr>
              </a:solidFill>
              <a:ln w="9525">
                <a:solidFill>
                  <a:sysClr val="windowText" lastClr="000000">
                    <a:lumMod val="50000"/>
                    <a:lumOff val="50000"/>
                  </a:sysClr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marL="0" marR="0" lvl="0" indent="0" algn="l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pt-BR" sz="1800" b="0" i="0" u="none" strike="noStrike" kern="0" cap="none" spc="0" normalizeH="0" baseline="0">
                    <a:ln>
                      <a:noFill/>
                    </a:ln>
                    <a:solidFill>
                      <a:srgbClr val="003050"/>
                    </a:solidFill>
                    <a:effectLst/>
                    <a:uLnTx/>
                    <a:uFillTx/>
                    <a:latin typeface="Calibri"/>
                  </a:rPr>
                  <a:t>                                                                                                                                                 </a:t>
                </a:r>
              </a:p>
            </p:txBody>
          </p:sp>
          <p:sp>
            <p:nvSpPr>
              <p:cNvPr id="8" name="CaixaDeTexto 7">
                <a:extLst>
                  <a:ext uri="{FF2B5EF4-FFF2-40B4-BE49-F238E27FC236}">
                    <a16:creationId xmlns:a16="http://schemas.microsoft.com/office/drawing/2014/main" id="{FB11D156-10FC-4111-87A3-E8779FC35B7F}"/>
                  </a:ext>
                </a:extLst>
              </p:cNvPr>
              <p:cNvSpPr txBox="1"/>
              <p:nvPr/>
            </p:nvSpPr>
            <p:spPr>
              <a:xfrm>
                <a:off x="4200203" y="4399084"/>
                <a:ext cx="371797" cy="70788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>
                <a:spAutoFit/>
              </a:bodyPr>
              <a:lstStyle/>
              <a:p>
                <a:r>
                  <a:rPr lang="pt-BR" sz="2000" i="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hlinkClick r:id="rId4">
                      <a:extLst>
                        <a:ext uri="{A12FA001-AC4F-418D-AE19-62706E023703}">
                          <ahyp:hlinkClr xmlns:ahyp="http://schemas.microsoft.com/office/drawing/2018/hyperlinkcolor" val="tx"/>
                        </a:ext>
                      </a:extLst>
                    </a:hlinkClick>
                  </a:rPr>
                  <a:t>XX</a:t>
                </a:r>
                <a:endParaRPr lang="pt-BR" sz="2000" i="0" dirty="0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</p:grpSp>
      </p:grpSp>
      <p:sp>
        <p:nvSpPr>
          <p:cNvPr id="17" name="Texto explicativo retangular com cantos arredondados 11">
            <a:extLst>
              <a:ext uri="{FF2B5EF4-FFF2-40B4-BE49-F238E27FC236}">
                <a16:creationId xmlns:a16="http://schemas.microsoft.com/office/drawing/2014/main" id="{FF671329-67B6-47E6-BEE9-E32B13787A8A}"/>
              </a:ext>
            </a:extLst>
          </p:cNvPr>
          <p:cNvSpPr/>
          <p:nvPr/>
        </p:nvSpPr>
        <p:spPr bwMode="auto">
          <a:xfrm>
            <a:off x="1076433" y="4908798"/>
            <a:ext cx="7386038" cy="1184498"/>
          </a:xfrm>
          <a:prstGeom prst="wedgeRoundRectCallout">
            <a:avLst>
              <a:gd name="adj1" fmla="val 5195"/>
              <a:gd name="adj2" fmla="val -18644"/>
              <a:gd name="adj3" fmla="val 16667"/>
            </a:avLst>
          </a:prstGeom>
          <a:solidFill>
            <a:srgbClr val="F2B800"/>
          </a:solidFill>
          <a:ln w="1587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b="1" i="0" dirty="0">
                <a:solidFill>
                  <a:srgbClr val="002060"/>
                </a:solidFill>
              </a:rPr>
              <a:t>NOTA: </a:t>
            </a:r>
            <a:r>
              <a:rPr lang="pt-BR" sz="1800" i="0" dirty="0">
                <a:solidFill>
                  <a:srgbClr val="002060"/>
                </a:solidFill>
              </a:rPr>
              <a:t>A geração de um par de </a:t>
            </a:r>
            <a:r>
              <a:rPr lang="pt-BR" sz="1800" i="0" dirty="0" err="1">
                <a:solidFill>
                  <a:srgbClr val="002060"/>
                </a:solidFill>
              </a:rPr>
              <a:t>IBIs</a:t>
            </a:r>
            <a:r>
              <a:rPr lang="pt-BR" sz="1800" i="0" dirty="0">
                <a:solidFill>
                  <a:srgbClr val="002060"/>
                </a:solidFill>
              </a:rPr>
              <a:t> para um único ITEM DE INFORMAÇÃO é deixado unicamente por conta de cada ARQUIVO previamente homologado pela entidade de governança da REDE IBI.</a:t>
            </a:r>
          </a:p>
        </p:txBody>
      </p:sp>
      <p:sp>
        <p:nvSpPr>
          <p:cNvPr id="19" name="Texto explicativo retangular com cantos arredondados 11">
            <a:extLst>
              <a:ext uri="{FF2B5EF4-FFF2-40B4-BE49-F238E27FC236}">
                <a16:creationId xmlns:a16="http://schemas.microsoft.com/office/drawing/2014/main" id="{68A99C0F-E82D-492A-BA52-8E30B839D3AA}"/>
              </a:ext>
            </a:extLst>
          </p:cNvPr>
          <p:cNvSpPr/>
          <p:nvPr/>
        </p:nvSpPr>
        <p:spPr bwMode="auto">
          <a:xfrm>
            <a:off x="3635896" y="2544409"/>
            <a:ext cx="2448272" cy="792000"/>
          </a:xfrm>
          <a:prstGeom prst="wedgeRoundRectCallout">
            <a:avLst>
              <a:gd name="adj1" fmla="val 41818"/>
              <a:gd name="adj2" fmla="val 86338"/>
              <a:gd name="adj3" fmla="val 16667"/>
            </a:avLst>
          </a:prstGeom>
          <a:solidFill>
            <a:srgbClr val="FFFFCC"/>
          </a:solidFill>
          <a:ln w="15875">
            <a:solidFill>
              <a:srgbClr val="FFCC99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b="1" i="0" dirty="0">
                <a:solidFill>
                  <a:srgbClr val="002060"/>
                </a:solidFill>
              </a:rPr>
              <a:t>ARQUIVO</a:t>
            </a:r>
          </a:p>
          <a:p>
            <a:pPr algn="ctr"/>
            <a:r>
              <a:rPr lang="pt-BR" sz="1800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md-m09b.sid.inpe.br</a:t>
            </a:r>
          </a:p>
        </p:txBody>
      </p:sp>
      <p:sp>
        <p:nvSpPr>
          <p:cNvPr id="20" name="Texto explicativo retangular com cantos arredondados 11">
            <a:extLst>
              <a:ext uri="{FF2B5EF4-FFF2-40B4-BE49-F238E27FC236}">
                <a16:creationId xmlns:a16="http://schemas.microsoft.com/office/drawing/2014/main" id="{F5607F40-A763-43CA-AE51-AE230DAB4E89}"/>
              </a:ext>
            </a:extLst>
          </p:cNvPr>
          <p:cNvSpPr/>
          <p:nvPr/>
        </p:nvSpPr>
        <p:spPr bwMode="auto">
          <a:xfrm>
            <a:off x="1979712" y="1771098"/>
            <a:ext cx="5184576" cy="433766"/>
          </a:xfrm>
          <a:prstGeom prst="wedgeRoundRectCallout">
            <a:avLst>
              <a:gd name="adj1" fmla="val -32710"/>
              <a:gd name="adj2" fmla="val -4662"/>
              <a:gd name="adj3" fmla="val 16667"/>
            </a:avLst>
          </a:prstGeom>
          <a:solidFill>
            <a:srgbClr val="FFCC66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dirty="0">
                <a:solidFill>
                  <a:srgbClr val="000080"/>
                </a:solidFill>
              </a:rPr>
              <a:t>Ativar a geração clicando no desenho do ARQUIVO</a:t>
            </a:r>
            <a:endParaRPr lang="pt-BR" sz="1800" b="1" i="0" dirty="0">
              <a:solidFill>
                <a:srgbClr val="000080"/>
              </a:solidFill>
            </a:endParaRPr>
          </a:p>
        </p:txBody>
      </p:sp>
      <p:pic>
        <p:nvPicPr>
          <p:cNvPr id="21" name="Imagem 20">
            <a:extLst>
              <a:ext uri="{FF2B5EF4-FFF2-40B4-BE49-F238E27FC236}">
                <a16:creationId xmlns:a16="http://schemas.microsoft.com/office/drawing/2014/main" id="{15CECBA0-9B2C-43B1-AA1C-29615F6EAD0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2309" y="4105703"/>
            <a:ext cx="85062" cy="85062"/>
          </a:xfrm>
          <a:prstGeom prst="rect">
            <a:avLst/>
          </a:prstGeom>
        </p:spPr>
      </p:pic>
      <p:pic>
        <p:nvPicPr>
          <p:cNvPr id="22" name="Imagem 21">
            <a:extLst>
              <a:ext uri="{FF2B5EF4-FFF2-40B4-BE49-F238E27FC236}">
                <a16:creationId xmlns:a16="http://schemas.microsoft.com/office/drawing/2014/main" id="{134F0178-568B-4738-82CE-8C4803A537B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4148" y="4106178"/>
            <a:ext cx="114300" cy="114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83186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>
            <a:extLst>
              <a:ext uri="{FF2B5EF4-FFF2-40B4-BE49-F238E27FC236}">
                <a16:creationId xmlns:a16="http://schemas.microsoft.com/office/drawing/2014/main" id="{D44A6E2B-50FC-498D-8607-B525B77B2B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9CEEDACA-9C0F-4088-A4B4-5AA3780B86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DE36BA3C-E98C-4F9A-9265-0E09B84EAB3A}"/>
              </a:ext>
            </a:extLst>
          </p:cNvPr>
          <p:cNvSpPr txBox="1">
            <a:spLocks noChangeArrowheads="1"/>
          </p:cNvSpPr>
          <p:nvPr/>
        </p:nvSpPr>
        <p:spPr>
          <a:xfrm>
            <a:off x="1790692" y="548680"/>
            <a:ext cx="5562617" cy="954107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Resolução de IBI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(8/8)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Norma ABNT NBR 16066:2012 </a:t>
            </a: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86EE611C-927B-4B14-9DFC-1504AE80BF4B}"/>
              </a:ext>
            </a:extLst>
          </p:cNvPr>
          <p:cNvSpPr txBox="1"/>
          <p:nvPr/>
        </p:nvSpPr>
        <p:spPr>
          <a:xfrm>
            <a:off x="1151620" y="2951947"/>
            <a:ext cx="6840760" cy="954107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Sistema para </a:t>
            </a:r>
            <a:r>
              <a:rPr lang="pt-BR" sz="28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geração</a:t>
            </a:r>
            <a:r>
              <a:rPr kumimoji="0" lang="pt-BR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de Identificador com Base na Internet (IBI)</a:t>
            </a:r>
          </a:p>
        </p:txBody>
      </p:sp>
    </p:spTree>
    <p:extLst>
      <p:ext uri="{BB962C8B-B14F-4D97-AF65-F5344CB8AC3E}">
        <p14:creationId xmlns:p14="http://schemas.microsoft.com/office/powerpoint/2010/main" val="95581244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0E10FCEF-2DC7-41B3-9951-136BCA223C52}"/>
              </a:ext>
            </a:extLst>
          </p:cNvPr>
          <p:cNvSpPr txBox="1"/>
          <p:nvPr/>
        </p:nvSpPr>
        <p:spPr>
          <a:xfrm>
            <a:off x="1732248" y="980728"/>
            <a:ext cx="567950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97100" marR="0" lvl="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pt-BR" sz="4000" b="1" i="0" kern="0" dirty="0">
                <a:solidFill>
                  <a:srgbClr val="002060"/>
                </a:solidFill>
              </a:rPr>
              <a:t>3</a:t>
            </a:r>
            <a:r>
              <a:rPr kumimoji="0" lang="pt-BR" sz="4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. Resolução de IBI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091B801-248C-4C3C-8BA6-B729D29C99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9816" y="1890565"/>
            <a:ext cx="7884368" cy="26185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0" bIns="0"/>
          <a:lstStyle/>
          <a:p>
            <a:pPr marL="0" lvl="1">
              <a:spcBef>
                <a:spcPts val="0"/>
              </a:spcBef>
            </a:pPr>
            <a:r>
              <a:rPr lang="pt-BR" sz="2000" b="1" i="0" dirty="0">
                <a:solidFill>
                  <a:srgbClr val="002060"/>
                </a:solidFill>
              </a:rPr>
              <a:t>Resumo</a:t>
            </a:r>
            <a:endParaRPr lang="pt-BR" sz="2000" i="0" dirty="0">
              <a:solidFill>
                <a:srgbClr val="002060"/>
              </a:solidFill>
            </a:endParaRPr>
          </a:p>
          <a:p>
            <a:pPr marL="0" lvl="1" algn="just">
              <a:spcBef>
                <a:spcPts val="0"/>
              </a:spcBef>
            </a:pPr>
            <a:endParaRPr lang="pt-BR" sz="2000" i="0" dirty="0">
              <a:solidFill>
                <a:srgbClr val="006FBA"/>
              </a:solidFill>
            </a:endParaRPr>
          </a:p>
          <a:p>
            <a:pPr marL="0" lvl="1" algn="just">
              <a:spcBef>
                <a:spcPts val="0"/>
              </a:spcBef>
            </a:pPr>
            <a:r>
              <a:rPr lang="pt-BR" sz="2000" i="0" dirty="0">
                <a:solidFill>
                  <a:srgbClr val="002060"/>
                </a:solidFill>
              </a:rPr>
              <a:t>A REDE IBI dispõe de um Sistema de Resolução </a:t>
            </a:r>
            <a:r>
              <a:rPr lang="pt-BR" sz="2000" b="1" i="0" dirty="0">
                <a:solidFill>
                  <a:srgbClr val="002060"/>
                </a:solidFill>
              </a:rPr>
              <a:t>simples,</a:t>
            </a:r>
            <a:r>
              <a:rPr lang="pt-BR" sz="2000" i="0" dirty="0">
                <a:solidFill>
                  <a:srgbClr val="002060"/>
                </a:solidFill>
              </a:rPr>
              <a:t> cuja eficiência decorre da troca de mensagens curtas entre servidores da Rede. A REDE IBI é formado pelas seguintes entidades funcionais básicas: RESOLVEDOR(es), REPETIDORES e ARQUIVOS, como será ilustrado a seguir.</a:t>
            </a:r>
          </a:p>
        </p:txBody>
      </p:sp>
    </p:spTree>
    <p:extLst>
      <p:ext uri="{BB962C8B-B14F-4D97-AF65-F5344CB8AC3E}">
        <p14:creationId xmlns:p14="http://schemas.microsoft.com/office/powerpoint/2010/main" val="224542301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D506EAEC-EEC5-405C-9AB2-D30E113520F0}"/>
              </a:ext>
            </a:extLst>
          </p:cNvPr>
          <p:cNvSpPr txBox="1">
            <a:spLocks noChangeArrowheads="1"/>
          </p:cNvSpPr>
          <p:nvPr/>
        </p:nvSpPr>
        <p:spPr>
          <a:xfrm>
            <a:off x="681529" y="548679"/>
            <a:ext cx="7780943" cy="961353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Resolução de IBI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(1/7)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Entidades da Rede IBI e a comunicação entre elas</a:t>
            </a: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130" name="Retângulo: Cantos Arredondados 129">
            <a:extLst>
              <a:ext uri="{FF2B5EF4-FFF2-40B4-BE49-F238E27FC236}">
                <a16:creationId xmlns:a16="http://schemas.microsoft.com/office/drawing/2014/main" id="{728220AC-9EDB-4474-84C1-FB0A94AB367D}"/>
              </a:ext>
            </a:extLst>
          </p:cNvPr>
          <p:cNvSpPr/>
          <p:nvPr/>
        </p:nvSpPr>
        <p:spPr>
          <a:xfrm>
            <a:off x="4235924" y="1700069"/>
            <a:ext cx="4589714" cy="632069"/>
          </a:xfrm>
          <a:prstGeom prst="roundRect">
            <a:avLst/>
          </a:prstGeom>
          <a:solidFill>
            <a:srgbClr val="FFFF00"/>
          </a:solidFill>
          <a:ln w="9525" cap="flat" cmpd="sng" algn="ctr">
            <a:solidFill>
              <a:srgbClr val="0F6FC6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0" cap="none" spc="0" normalizeH="0" baseline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0" cap="none" spc="0" normalizeH="0" baseline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 ARQUIVO que contem o IBI retorna a URL do ITEM DE INFORMAÇÃO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0" cap="none" spc="0" normalizeH="0" baseline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12" name="Agrupar 11">
            <a:extLst>
              <a:ext uri="{FF2B5EF4-FFF2-40B4-BE49-F238E27FC236}">
                <a16:creationId xmlns:a16="http://schemas.microsoft.com/office/drawing/2014/main" id="{8B0F78E1-001B-4A67-BB27-5129AE0C3EAB}"/>
              </a:ext>
            </a:extLst>
          </p:cNvPr>
          <p:cNvGrpSpPr/>
          <p:nvPr/>
        </p:nvGrpSpPr>
        <p:grpSpPr>
          <a:xfrm>
            <a:off x="407270" y="5558760"/>
            <a:ext cx="7908990" cy="822568"/>
            <a:chOff x="407270" y="5352030"/>
            <a:chExt cx="7908990" cy="822568"/>
          </a:xfrm>
        </p:grpSpPr>
        <p:sp>
          <p:nvSpPr>
            <p:cNvPr id="83" name="CaixaDeTexto 34">
              <a:extLst>
                <a:ext uri="{FF2B5EF4-FFF2-40B4-BE49-F238E27FC236}">
                  <a16:creationId xmlns:a16="http://schemas.microsoft.com/office/drawing/2014/main" id="{4DB8F30C-71D2-41A4-8E90-A1EDD6755FE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220812" y="5746510"/>
              <a:ext cx="1095448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r>
                <a:rPr lang="pt-BR" b="1" i="0">
                  <a:solidFill>
                    <a:srgbClr val="002060"/>
                  </a:solidFill>
                  <a:latin typeface="Calibri"/>
                </a:rPr>
                <a:t>ARQUIVOs</a:t>
              </a:r>
            </a:p>
          </p:txBody>
        </p:sp>
        <p:sp>
          <p:nvSpPr>
            <p:cNvPr id="96" name="CaixaDeTexto 34">
              <a:extLst>
                <a:ext uri="{FF2B5EF4-FFF2-40B4-BE49-F238E27FC236}">
                  <a16:creationId xmlns:a16="http://schemas.microsoft.com/office/drawing/2014/main" id="{871A0F50-E220-4ADC-BEB8-226F062C6A3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25055" y="5721397"/>
              <a:ext cx="1359113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r>
                <a:rPr lang="pt-BR" b="1" i="0">
                  <a:solidFill>
                    <a:srgbClr val="002060"/>
                  </a:solidFill>
                  <a:latin typeface="Calibri"/>
                </a:rPr>
                <a:t>REPETIDORes</a:t>
              </a:r>
            </a:p>
          </p:txBody>
        </p:sp>
        <p:sp>
          <p:nvSpPr>
            <p:cNvPr id="99" name="CaixaDeTexto 34">
              <a:extLst>
                <a:ext uri="{FF2B5EF4-FFF2-40B4-BE49-F238E27FC236}">
                  <a16:creationId xmlns:a16="http://schemas.microsoft.com/office/drawing/2014/main" id="{605E33C3-42E1-4437-80A6-9F2BAAED07E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7270" y="5589823"/>
              <a:ext cx="1284410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pt-BR" b="1" i="0">
                  <a:solidFill>
                    <a:srgbClr val="000080"/>
                  </a:solidFill>
                  <a:latin typeface="Calibri"/>
                </a:rPr>
                <a:t>NAVEGADOR 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pt-BR" b="1" i="0">
                  <a:solidFill>
                    <a:srgbClr val="000080"/>
                  </a:solidFill>
                  <a:latin typeface="Calibri"/>
                </a:rPr>
                <a:t>do USUÁRIO</a:t>
              </a:r>
              <a:endParaRPr lang="pt-BR" b="1" i="0">
                <a:solidFill>
                  <a:srgbClr val="002060"/>
                </a:solidFill>
                <a:latin typeface="Calibri"/>
              </a:endParaRPr>
            </a:p>
          </p:txBody>
        </p:sp>
        <p:sp>
          <p:nvSpPr>
            <p:cNvPr id="107" name="Retângulo de cantos arredondados 7">
              <a:extLst>
                <a:ext uri="{FF2B5EF4-FFF2-40B4-BE49-F238E27FC236}">
                  <a16:creationId xmlns:a16="http://schemas.microsoft.com/office/drawing/2014/main" id="{932CB80E-0193-4988-AD2A-1928D76595D2}"/>
                </a:ext>
              </a:extLst>
            </p:cNvPr>
            <p:cNvSpPr/>
            <p:nvPr/>
          </p:nvSpPr>
          <p:spPr>
            <a:xfrm>
              <a:off x="2123728" y="5606383"/>
              <a:ext cx="2028326" cy="554147"/>
            </a:xfrm>
            <a:prstGeom prst="round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1" i="0" u="none" strike="noStrike" kern="0" cap="none" spc="0" normalizeH="0" baseline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1800" b="1" i="0" u="none" strike="noStrike" kern="0" cap="none" spc="0" normalizeH="0" baseline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RESOLVERDOR(es) </a:t>
              </a:r>
              <a:r>
                <a:rPr kumimoji="0" lang="pt-BR" sz="1800" b="1" i="0" u="none" strike="noStrike" kern="0" cap="none" spc="0" normalizeH="0" baseline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urlib.net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0" cap="none" spc="0" normalizeH="0" baseline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31" name="Seta para a esquerda 27">
              <a:extLst>
                <a:ext uri="{FF2B5EF4-FFF2-40B4-BE49-F238E27FC236}">
                  <a16:creationId xmlns:a16="http://schemas.microsoft.com/office/drawing/2014/main" id="{B8E0CEEA-ACDB-4F69-82F4-742C1554308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2999969" y="5271947"/>
              <a:ext cx="266565" cy="429224"/>
            </a:xfrm>
            <a:prstGeom prst="leftArrow">
              <a:avLst>
                <a:gd name="adj1" fmla="val 50000"/>
                <a:gd name="adj2" fmla="val 49957"/>
              </a:avLst>
            </a:prstGeom>
            <a:solidFill>
              <a:srgbClr val="002060"/>
            </a:solidFill>
            <a:ln w="9525">
              <a:solidFill>
                <a:srgbClr val="00008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endParaRPr lang="pt-BR" sz="1800" b="1" i="0">
                <a:solidFill>
                  <a:srgbClr val="000080"/>
                </a:solidFill>
                <a:latin typeface="Calibri"/>
              </a:endParaRPr>
            </a:p>
          </p:txBody>
        </p:sp>
        <p:sp>
          <p:nvSpPr>
            <p:cNvPr id="132" name="Seta para a esquerda 27">
              <a:extLst>
                <a:ext uri="{FF2B5EF4-FFF2-40B4-BE49-F238E27FC236}">
                  <a16:creationId xmlns:a16="http://schemas.microsoft.com/office/drawing/2014/main" id="{8F8E82C3-5B9B-4155-BFE8-6AD4FD57457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908914" y="5270701"/>
              <a:ext cx="266565" cy="429224"/>
            </a:xfrm>
            <a:prstGeom prst="leftArrow">
              <a:avLst>
                <a:gd name="adj1" fmla="val 50000"/>
                <a:gd name="adj2" fmla="val 49957"/>
              </a:avLst>
            </a:prstGeom>
            <a:solidFill>
              <a:srgbClr val="002060"/>
            </a:solidFill>
            <a:ln w="9525">
              <a:solidFill>
                <a:srgbClr val="00008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endParaRPr lang="pt-BR" sz="1800" b="1" i="0">
                <a:solidFill>
                  <a:srgbClr val="000080"/>
                </a:solidFill>
                <a:latin typeface="Calibri"/>
              </a:endParaRPr>
            </a:p>
          </p:txBody>
        </p:sp>
        <p:sp>
          <p:nvSpPr>
            <p:cNvPr id="133" name="Seta para a esquerda 27">
              <a:extLst>
                <a:ext uri="{FF2B5EF4-FFF2-40B4-BE49-F238E27FC236}">
                  <a16:creationId xmlns:a16="http://schemas.microsoft.com/office/drawing/2014/main" id="{6F0B631B-8B09-44E5-9319-3037F13058D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7618007" y="5272603"/>
              <a:ext cx="266565" cy="429224"/>
            </a:xfrm>
            <a:prstGeom prst="leftArrow">
              <a:avLst>
                <a:gd name="adj1" fmla="val 50000"/>
                <a:gd name="adj2" fmla="val 49957"/>
              </a:avLst>
            </a:prstGeom>
            <a:solidFill>
              <a:srgbClr val="002060"/>
            </a:solidFill>
            <a:ln w="9525">
              <a:solidFill>
                <a:srgbClr val="00008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endParaRPr lang="pt-BR" sz="1800" b="1" i="0">
                <a:solidFill>
                  <a:srgbClr val="000080"/>
                </a:solidFill>
                <a:latin typeface="Calibri"/>
              </a:endParaRPr>
            </a:p>
          </p:txBody>
        </p:sp>
        <p:sp>
          <p:nvSpPr>
            <p:cNvPr id="134" name="Seta para a esquerda 27">
              <a:extLst>
                <a:ext uri="{FF2B5EF4-FFF2-40B4-BE49-F238E27FC236}">
                  <a16:creationId xmlns:a16="http://schemas.microsoft.com/office/drawing/2014/main" id="{8A126399-60EC-4167-8F53-2CB7E4B7C00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5248446" y="5272040"/>
              <a:ext cx="266565" cy="429224"/>
            </a:xfrm>
            <a:prstGeom prst="leftArrow">
              <a:avLst>
                <a:gd name="adj1" fmla="val 50000"/>
                <a:gd name="adj2" fmla="val 49957"/>
              </a:avLst>
            </a:prstGeom>
            <a:solidFill>
              <a:srgbClr val="002060"/>
            </a:solidFill>
            <a:ln w="9525">
              <a:solidFill>
                <a:srgbClr val="00008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endParaRPr lang="pt-BR" sz="1800" b="1" i="0">
                <a:solidFill>
                  <a:srgbClr val="000080"/>
                </a:solidFill>
                <a:latin typeface="Calibri"/>
              </a:endParaRPr>
            </a:p>
          </p:txBody>
        </p:sp>
      </p:grpSp>
      <p:grpSp>
        <p:nvGrpSpPr>
          <p:cNvPr id="4" name="Agrupar 3">
            <a:extLst>
              <a:ext uri="{FF2B5EF4-FFF2-40B4-BE49-F238E27FC236}">
                <a16:creationId xmlns:a16="http://schemas.microsoft.com/office/drawing/2014/main" id="{A2B9301C-6072-4353-8B1D-69B4FC0A334F}"/>
              </a:ext>
            </a:extLst>
          </p:cNvPr>
          <p:cNvGrpSpPr/>
          <p:nvPr/>
        </p:nvGrpSpPr>
        <p:grpSpPr>
          <a:xfrm>
            <a:off x="658118" y="2533308"/>
            <a:ext cx="7915952" cy="2663222"/>
            <a:chOff x="658118" y="2533308"/>
            <a:chExt cx="7915952" cy="2663222"/>
          </a:xfrm>
        </p:grpSpPr>
        <p:sp>
          <p:nvSpPr>
            <p:cNvPr id="97" name="Elipse 96">
              <a:extLst>
                <a:ext uri="{FF2B5EF4-FFF2-40B4-BE49-F238E27FC236}">
                  <a16:creationId xmlns:a16="http://schemas.microsoft.com/office/drawing/2014/main" id="{6C7024C9-23B3-4248-AA7A-58E3AD2BF4A1}"/>
                </a:ext>
              </a:extLst>
            </p:cNvPr>
            <p:cNvSpPr/>
            <p:nvPr/>
          </p:nvSpPr>
          <p:spPr bwMode="auto">
            <a:xfrm rot="20400000">
              <a:off x="7212489" y="2533308"/>
              <a:ext cx="1361581" cy="2663222"/>
            </a:xfrm>
            <a:prstGeom prst="ellipse">
              <a:avLst/>
            </a:prstGeom>
            <a:noFill/>
            <a:ln w="9525">
              <a:solidFill>
                <a:srgbClr val="000080"/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pt-BR" sz="1800" i="0">
                <a:solidFill>
                  <a:srgbClr val="003050"/>
                </a:solidFill>
                <a:latin typeface="Calibri"/>
              </a:endParaRPr>
            </a:p>
          </p:txBody>
        </p:sp>
        <p:sp>
          <p:nvSpPr>
            <p:cNvPr id="84" name="Cubo 83">
              <a:extLst>
                <a:ext uri="{FF2B5EF4-FFF2-40B4-BE49-F238E27FC236}">
                  <a16:creationId xmlns:a16="http://schemas.microsoft.com/office/drawing/2014/main" id="{87E0E65B-64A6-4DC1-BB0B-BC9DAD42CD7E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790244" y="3278188"/>
              <a:ext cx="731837" cy="1047750"/>
            </a:xfrm>
            <a:prstGeom prst="cube">
              <a:avLst>
                <a:gd name="adj" fmla="val 40432"/>
              </a:avLst>
            </a:prstGeom>
            <a:solidFill>
              <a:sysClr val="windowText" lastClr="000000">
                <a:lumMod val="75000"/>
                <a:lumOff val="25000"/>
              </a:sysClr>
            </a:solidFill>
            <a:ln w="9525">
              <a:solidFill>
                <a:sysClr val="windowText" lastClr="000000">
                  <a:lumMod val="50000"/>
                  <a:lumOff val="50000"/>
                </a:sysClr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1800" b="0" i="0" u="none" strike="noStrike" kern="0" cap="none" spc="0" normalizeH="0" baseline="0">
                  <a:ln>
                    <a:noFill/>
                  </a:ln>
                  <a:solidFill>
                    <a:srgbClr val="003050"/>
                  </a:solidFill>
                  <a:effectLst/>
                  <a:uLnTx/>
                  <a:uFillTx/>
                  <a:latin typeface="Calibri"/>
                </a:rPr>
                <a:t>                                                                                                                                                 </a:t>
              </a:r>
            </a:p>
          </p:txBody>
        </p:sp>
        <p:sp>
          <p:nvSpPr>
            <p:cNvPr id="85" name="Cubo 84">
              <a:extLst>
                <a:ext uri="{FF2B5EF4-FFF2-40B4-BE49-F238E27FC236}">
                  <a16:creationId xmlns:a16="http://schemas.microsoft.com/office/drawing/2014/main" id="{67744EEB-360E-4C6D-8562-B449E06B9DB4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878253" y="3030539"/>
              <a:ext cx="648000" cy="927723"/>
            </a:xfrm>
            <a:prstGeom prst="cube">
              <a:avLst>
                <a:gd name="adj" fmla="val 40432"/>
              </a:avLst>
            </a:prstGeom>
            <a:solidFill>
              <a:sysClr val="windowText" lastClr="000000">
                <a:lumMod val="75000"/>
                <a:lumOff val="25000"/>
              </a:sysClr>
            </a:solidFill>
            <a:ln w="9525">
              <a:solidFill>
                <a:sysClr val="windowText" lastClr="000000">
                  <a:lumMod val="50000"/>
                  <a:lumOff val="50000"/>
                </a:sysClr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0" cap="none" spc="0" normalizeH="0" baseline="0">
                <a:ln>
                  <a:noFill/>
                </a:ln>
                <a:solidFill>
                  <a:srgbClr val="003050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86" name="Cubo 85">
              <a:extLst>
                <a:ext uri="{FF2B5EF4-FFF2-40B4-BE49-F238E27FC236}">
                  <a16:creationId xmlns:a16="http://schemas.microsoft.com/office/drawing/2014/main" id="{CD1785EB-AFEC-47F0-A2EA-B4D212644295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5248158" y="3551659"/>
              <a:ext cx="648000" cy="929130"/>
            </a:xfrm>
            <a:prstGeom prst="cube">
              <a:avLst>
                <a:gd name="adj" fmla="val 40432"/>
              </a:avLst>
            </a:prstGeom>
            <a:solidFill>
              <a:sysClr val="windowText" lastClr="000000">
                <a:lumMod val="75000"/>
                <a:lumOff val="25000"/>
              </a:sysClr>
            </a:solidFill>
            <a:ln w="9525">
              <a:solidFill>
                <a:sysClr val="windowText" lastClr="000000">
                  <a:lumMod val="50000"/>
                  <a:lumOff val="50000"/>
                </a:sysClr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1800" b="0" i="0" u="none" strike="noStrike" kern="0" cap="none" spc="0" normalizeH="0" baseline="0">
                  <a:ln>
                    <a:noFill/>
                  </a:ln>
                  <a:solidFill>
                    <a:srgbClr val="003050"/>
                  </a:solidFill>
                  <a:effectLst/>
                  <a:uLnTx/>
                  <a:uFillTx/>
                  <a:latin typeface="Calibri"/>
                </a:rPr>
                <a:t>                                                                                                                                                                        </a:t>
              </a:r>
            </a:p>
          </p:txBody>
        </p:sp>
        <p:grpSp>
          <p:nvGrpSpPr>
            <p:cNvPr id="87" name="Agrupar 86">
              <a:extLst>
                <a:ext uri="{FF2B5EF4-FFF2-40B4-BE49-F238E27FC236}">
                  <a16:creationId xmlns:a16="http://schemas.microsoft.com/office/drawing/2014/main" id="{761A6429-E938-4575-853D-3652EFAB91A4}"/>
                </a:ext>
              </a:extLst>
            </p:cNvPr>
            <p:cNvGrpSpPr/>
            <p:nvPr/>
          </p:nvGrpSpPr>
          <p:grpSpPr>
            <a:xfrm>
              <a:off x="7220811" y="2759382"/>
              <a:ext cx="1264900" cy="2306221"/>
              <a:chOff x="5356477" y="2351502"/>
              <a:chExt cx="1264900" cy="2306221"/>
            </a:xfrm>
          </p:grpSpPr>
          <p:grpSp>
            <p:nvGrpSpPr>
              <p:cNvPr id="88" name="Agrupar 87">
                <a:extLst>
                  <a:ext uri="{FF2B5EF4-FFF2-40B4-BE49-F238E27FC236}">
                    <a16:creationId xmlns:a16="http://schemas.microsoft.com/office/drawing/2014/main" id="{E7D5A952-6DD5-4231-B4B5-40CAC08FEDCF}"/>
                  </a:ext>
                </a:extLst>
              </p:cNvPr>
              <p:cNvGrpSpPr>
                <a:grpSpLocks noChangeAspect="1"/>
              </p:cNvGrpSpPr>
              <p:nvPr/>
            </p:nvGrpSpPr>
            <p:grpSpPr>
              <a:xfrm>
                <a:off x="5356477" y="2351502"/>
                <a:ext cx="1071415" cy="2067908"/>
                <a:chOff x="6014067" y="1014725"/>
                <a:chExt cx="1714528" cy="3309153"/>
              </a:xfrm>
            </p:grpSpPr>
            <p:sp>
              <p:nvSpPr>
                <p:cNvPr id="93" name="Cubo 92">
                  <a:extLst>
                    <a:ext uri="{FF2B5EF4-FFF2-40B4-BE49-F238E27FC236}">
                      <a16:creationId xmlns:a16="http://schemas.microsoft.com/office/drawing/2014/main" id="{B474436D-9832-407F-A023-3FA85A7E02CE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6602562" y="2969443"/>
                  <a:ext cx="731837" cy="1047750"/>
                </a:xfrm>
                <a:prstGeom prst="cube">
                  <a:avLst>
                    <a:gd name="adj" fmla="val 40432"/>
                  </a:avLst>
                </a:prstGeom>
                <a:solidFill>
                  <a:sysClr val="windowText" lastClr="000000">
                    <a:lumMod val="75000"/>
                    <a:lumOff val="25000"/>
                  </a:sysClr>
                </a:solidFill>
                <a:ln w="9525">
                  <a:solidFill>
                    <a:sysClr val="windowText" lastClr="000000">
                      <a:lumMod val="50000"/>
                      <a:lumOff val="50000"/>
                    </a:sysClr>
                  </a:solidFill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marL="0" marR="0" lvl="0" indent="0" algn="l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pt-BR" sz="1800" b="0" i="0" u="none" strike="noStrike" kern="0" cap="none" spc="0" normalizeH="0" baseline="0">
                    <a:ln>
                      <a:noFill/>
                    </a:ln>
                    <a:solidFill>
                      <a:srgbClr val="003050"/>
                    </a:solidFill>
                    <a:effectLst/>
                    <a:uLnTx/>
                    <a:uFillTx/>
                    <a:latin typeface="Calibri"/>
                  </a:endParaRPr>
                </a:p>
              </p:txBody>
            </p:sp>
            <p:sp>
              <p:nvSpPr>
                <p:cNvPr id="94" name="Cubo 93">
                  <a:extLst>
                    <a:ext uri="{FF2B5EF4-FFF2-40B4-BE49-F238E27FC236}">
                      <a16:creationId xmlns:a16="http://schemas.microsoft.com/office/drawing/2014/main" id="{49C7370B-9391-4810-87AF-11024819A84B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6996757" y="3276128"/>
                  <a:ext cx="731838" cy="1047750"/>
                </a:xfrm>
                <a:prstGeom prst="cube">
                  <a:avLst>
                    <a:gd name="adj" fmla="val 40432"/>
                  </a:avLst>
                </a:prstGeom>
                <a:solidFill>
                  <a:sysClr val="windowText" lastClr="000000">
                    <a:lumMod val="75000"/>
                    <a:lumOff val="25000"/>
                  </a:sysClr>
                </a:solidFill>
                <a:ln w="9525">
                  <a:solidFill>
                    <a:sysClr val="windowText" lastClr="000000">
                      <a:lumMod val="50000"/>
                      <a:lumOff val="50000"/>
                    </a:sysClr>
                  </a:solidFill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marL="0" marR="0" lvl="0" indent="0" algn="l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pt-BR" sz="1800" b="0" i="0" u="none" strike="noStrike" kern="0" cap="none" spc="0" normalizeH="0" baseline="0">
                    <a:ln>
                      <a:noFill/>
                    </a:ln>
                    <a:solidFill>
                      <a:srgbClr val="003050"/>
                    </a:solidFill>
                    <a:effectLst/>
                    <a:uLnTx/>
                    <a:uFillTx/>
                    <a:latin typeface="Calibri"/>
                  </a:endParaRPr>
                </a:p>
              </p:txBody>
            </p:sp>
            <p:sp>
              <p:nvSpPr>
                <p:cNvPr id="95" name="Cubo 94">
                  <a:extLst>
                    <a:ext uri="{FF2B5EF4-FFF2-40B4-BE49-F238E27FC236}">
                      <a16:creationId xmlns:a16="http://schemas.microsoft.com/office/drawing/2014/main" id="{F0A105DE-2574-4A0A-8FDD-78E48ADE0759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6014067" y="1014725"/>
                  <a:ext cx="731838" cy="1049338"/>
                </a:xfrm>
                <a:prstGeom prst="cube">
                  <a:avLst>
                    <a:gd name="adj" fmla="val 40432"/>
                  </a:avLst>
                </a:prstGeom>
                <a:solidFill>
                  <a:sysClr val="windowText" lastClr="000000">
                    <a:lumMod val="75000"/>
                    <a:lumOff val="25000"/>
                  </a:sysClr>
                </a:solidFill>
                <a:ln w="9525">
                  <a:solidFill>
                    <a:sysClr val="windowText" lastClr="000000">
                      <a:lumMod val="50000"/>
                      <a:lumOff val="50000"/>
                    </a:sysClr>
                  </a:solidFill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marL="0" marR="0" lvl="0" indent="0" algn="l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pt-BR" sz="1800" b="0" i="0" u="none" strike="noStrike" kern="0" cap="none" spc="0" normalizeH="0" baseline="0">
                    <a:ln>
                      <a:noFill/>
                    </a:ln>
                    <a:solidFill>
                      <a:srgbClr val="003050"/>
                    </a:solidFill>
                    <a:effectLst/>
                    <a:uLnTx/>
                    <a:uFillTx/>
                    <a:latin typeface="Calibri"/>
                  </a:endParaRPr>
                </a:p>
              </p:txBody>
            </p:sp>
          </p:grpSp>
          <p:grpSp>
            <p:nvGrpSpPr>
              <p:cNvPr id="89" name="Agrupar 88">
                <a:extLst>
                  <a:ext uri="{FF2B5EF4-FFF2-40B4-BE49-F238E27FC236}">
                    <a16:creationId xmlns:a16="http://schemas.microsoft.com/office/drawing/2014/main" id="{36ABED41-71F8-4795-B750-89054B320E87}"/>
                  </a:ext>
                </a:extLst>
              </p:cNvPr>
              <p:cNvGrpSpPr>
                <a:grpSpLocks noChangeAspect="1"/>
              </p:cNvGrpSpPr>
              <p:nvPr/>
            </p:nvGrpSpPr>
            <p:grpSpPr>
              <a:xfrm>
                <a:off x="5610526" y="2540529"/>
                <a:ext cx="1010851" cy="2117194"/>
                <a:chOff x="6996757" y="3276128"/>
                <a:chExt cx="1617610" cy="3388022"/>
              </a:xfrm>
            </p:grpSpPr>
            <p:sp>
              <p:nvSpPr>
                <p:cNvPr id="90" name="Cubo 89">
                  <a:extLst>
                    <a:ext uri="{FF2B5EF4-FFF2-40B4-BE49-F238E27FC236}">
                      <a16:creationId xmlns:a16="http://schemas.microsoft.com/office/drawing/2014/main" id="{1C4F554F-4B7D-4F63-B181-085A43D0C1CF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7882530" y="5616400"/>
                  <a:ext cx="731837" cy="1047750"/>
                </a:xfrm>
                <a:prstGeom prst="cube">
                  <a:avLst>
                    <a:gd name="adj" fmla="val 40432"/>
                  </a:avLst>
                </a:prstGeom>
                <a:solidFill>
                  <a:srgbClr val="0F6FC6">
                    <a:lumMod val="75000"/>
                  </a:srgbClr>
                </a:solidFill>
                <a:ln w="9525">
                  <a:solidFill>
                    <a:sysClr val="windowText" lastClr="000000">
                      <a:lumMod val="50000"/>
                      <a:lumOff val="50000"/>
                    </a:sysClr>
                  </a:solidFill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marL="0" marR="0" lvl="0" indent="0" algn="l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pt-BR" sz="1800" b="0" i="0" u="none" strike="noStrike" kern="0" cap="none" spc="0" normalizeH="0" baseline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</a:endParaRPr>
                </a:p>
              </p:txBody>
            </p:sp>
            <p:sp>
              <p:nvSpPr>
                <p:cNvPr id="91" name="Cubo 90">
                  <a:extLst>
                    <a:ext uri="{FF2B5EF4-FFF2-40B4-BE49-F238E27FC236}">
                      <a16:creationId xmlns:a16="http://schemas.microsoft.com/office/drawing/2014/main" id="{7AAE166A-1E9B-473B-A04A-F1F651B96766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6996757" y="3276128"/>
                  <a:ext cx="731838" cy="1047750"/>
                </a:xfrm>
                <a:prstGeom prst="cube">
                  <a:avLst>
                    <a:gd name="adj" fmla="val 40432"/>
                  </a:avLst>
                </a:prstGeom>
                <a:solidFill>
                  <a:sysClr val="windowText" lastClr="000000">
                    <a:lumMod val="75000"/>
                    <a:lumOff val="25000"/>
                  </a:sysClr>
                </a:solidFill>
                <a:ln w="9525">
                  <a:solidFill>
                    <a:sysClr val="windowText" lastClr="000000">
                      <a:lumMod val="50000"/>
                      <a:lumOff val="50000"/>
                    </a:sysClr>
                  </a:solidFill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marL="0" marR="0" lvl="0" indent="0" algn="l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pt-BR" sz="1800" b="0" i="0" u="none" strike="noStrike" kern="0" cap="none" spc="0" normalizeH="0" baseline="0">
                    <a:ln>
                      <a:noFill/>
                    </a:ln>
                    <a:solidFill>
                      <a:srgbClr val="003050"/>
                    </a:solidFill>
                    <a:effectLst/>
                    <a:uLnTx/>
                    <a:uFillTx/>
                    <a:latin typeface="Calibri"/>
                  </a:endParaRPr>
                </a:p>
              </p:txBody>
            </p:sp>
            <p:sp>
              <p:nvSpPr>
                <p:cNvPr id="92" name="Cubo 91">
                  <a:extLst>
                    <a:ext uri="{FF2B5EF4-FFF2-40B4-BE49-F238E27FC236}">
                      <a16:creationId xmlns:a16="http://schemas.microsoft.com/office/drawing/2014/main" id="{0BC9D3C1-7154-4BC7-A710-247003A0CC21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7368555" y="3603798"/>
                  <a:ext cx="731837" cy="1049338"/>
                </a:xfrm>
                <a:prstGeom prst="cube">
                  <a:avLst>
                    <a:gd name="adj" fmla="val 40432"/>
                  </a:avLst>
                </a:prstGeom>
                <a:solidFill>
                  <a:sysClr val="windowText" lastClr="000000">
                    <a:lumMod val="75000"/>
                    <a:lumOff val="25000"/>
                  </a:sysClr>
                </a:solidFill>
                <a:ln w="9525">
                  <a:solidFill>
                    <a:sysClr val="windowText" lastClr="000000">
                      <a:lumMod val="50000"/>
                      <a:lumOff val="50000"/>
                    </a:sysClr>
                  </a:solidFill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marL="0" marR="0" lvl="0" indent="0" algn="l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pt-BR" sz="1800" b="0" i="0" u="none" strike="noStrike" kern="0" cap="none" spc="0" normalizeH="0" baseline="0">
                    <a:ln>
                      <a:noFill/>
                    </a:ln>
                    <a:solidFill>
                      <a:srgbClr val="003050"/>
                    </a:solidFill>
                    <a:effectLst/>
                    <a:uLnTx/>
                    <a:uFillTx/>
                    <a:latin typeface="Calibri"/>
                  </a:endParaRPr>
                </a:p>
              </p:txBody>
            </p:sp>
          </p:grpSp>
        </p:grpSp>
        <p:sp>
          <p:nvSpPr>
            <p:cNvPr id="98" name="Elipse 97">
              <a:extLst>
                <a:ext uri="{FF2B5EF4-FFF2-40B4-BE49-F238E27FC236}">
                  <a16:creationId xmlns:a16="http://schemas.microsoft.com/office/drawing/2014/main" id="{68D99E50-EE09-4E60-886F-E9B59F4EF91F}"/>
                </a:ext>
              </a:extLst>
            </p:cNvPr>
            <p:cNvSpPr>
              <a:spLocks noChangeAspect="1"/>
            </p:cNvSpPr>
            <p:nvPr/>
          </p:nvSpPr>
          <p:spPr bwMode="auto">
            <a:xfrm rot="20400000">
              <a:off x="4744118" y="2723078"/>
              <a:ext cx="1260000" cy="2030859"/>
            </a:xfrm>
            <a:prstGeom prst="ellipse">
              <a:avLst/>
            </a:prstGeom>
            <a:noFill/>
            <a:ln w="9525">
              <a:solidFill>
                <a:srgbClr val="000080"/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pt-BR" sz="1800" i="0">
                <a:solidFill>
                  <a:srgbClr val="003050"/>
                </a:solidFill>
                <a:latin typeface="Calibri"/>
              </a:endParaRPr>
            </a:p>
          </p:txBody>
        </p:sp>
        <p:grpSp>
          <p:nvGrpSpPr>
            <p:cNvPr id="100" name="Agrupar 99">
              <a:extLst>
                <a:ext uri="{FF2B5EF4-FFF2-40B4-BE49-F238E27FC236}">
                  <a16:creationId xmlns:a16="http://schemas.microsoft.com/office/drawing/2014/main" id="{C804C2D4-EF1C-4C69-AFBC-0C8D4BB995BE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658118" y="3534112"/>
              <a:ext cx="828000" cy="573862"/>
              <a:chOff x="2952750" y="2291852"/>
              <a:chExt cx="3246318" cy="2249899"/>
            </a:xfrm>
          </p:grpSpPr>
          <p:grpSp>
            <p:nvGrpSpPr>
              <p:cNvPr id="101" name="Agrupar 100">
                <a:extLst>
                  <a:ext uri="{FF2B5EF4-FFF2-40B4-BE49-F238E27FC236}">
                    <a16:creationId xmlns:a16="http://schemas.microsoft.com/office/drawing/2014/main" id="{94B4B631-63A8-4882-8F8A-C8BD53E1DB04}"/>
                  </a:ext>
                </a:extLst>
              </p:cNvPr>
              <p:cNvGrpSpPr/>
              <p:nvPr/>
            </p:nvGrpSpPr>
            <p:grpSpPr>
              <a:xfrm>
                <a:off x="3287885" y="2291852"/>
                <a:ext cx="2578400" cy="1614670"/>
                <a:chOff x="166848" y="805413"/>
                <a:chExt cx="2578400" cy="1614670"/>
              </a:xfrm>
            </p:grpSpPr>
            <p:sp>
              <p:nvSpPr>
                <p:cNvPr id="104" name="Retângulo: Cantos Arredondados 103">
                  <a:extLst>
                    <a:ext uri="{FF2B5EF4-FFF2-40B4-BE49-F238E27FC236}">
                      <a16:creationId xmlns:a16="http://schemas.microsoft.com/office/drawing/2014/main" id="{E2952D08-C31F-4D30-8C36-7D586425B33E}"/>
                    </a:ext>
                  </a:extLst>
                </p:cNvPr>
                <p:cNvSpPr/>
                <p:nvPr/>
              </p:nvSpPr>
              <p:spPr bwMode="auto">
                <a:xfrm>
                  <a:off x="166848" y="805413"/>
                  <a:ext cx="2578400" cy="1614670"/>
                </a:xfrm>
                <a:prstGeom prst="roundRect">
                  <a:avLst>
                    <a:gd name="adj" fmla="val 7700"/>
                  </a:avLst>
                </a:prstGeom>
                <a:solidFill>
                  <a:sysClr val="windowText" lastClr="000000">
                    <a:lumMod val="50000"/>
                    <a:lumOff val="50000"/>
                  </a:sysClr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rtlCol="0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pt-BR" sz="1800" b="0" i="0" u="none" strike="noStrike" kern="0" cap="none" spc="0" normalizeH="0" baseline="0">
                    <a:ln>
                      <a:noFill/>
                    </a:ln>
                    <a:solidFill>
                      <a:srgbClr val="003050"/>
                    </a:solidFill>
                    <a:effectLst/>
                    <a:uLnTx/>
                    <a:uFillTx/>
                    <a:latin typeface="Calibri"/>
                  </a:endParaRPr>
                </a:p>
              </p:txBody>
            </p:sp>
            <p:pic>
              <p:nvPicPr>
                <p:cNvPr id="105" name="Imagem 104">
                  <a:extLst>
                    <a:ext uri="{FF2B5EF4-FFF2-40B4-BE49-F238E27FC236}">
                      <a16:creationId xmlns:a16="http://schemas.microsoft.com/office/drawing/2014/main" id="{6A821027-D85A-4786-9B3C-057B774F0CA2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51792" y="900000"/>
                  <a:ext cx="2412000" cy="1362747"/>
                </a:xfrm>
                <a:prstGeom prst="rect">
                  <a:avLst/>
                </a:prstGeom>
              </p:spPr>
            </p:pic>
          </p:grpSp>
          <p:sp>
            <p:nvSpPr>
              <p:cNvPr id="102" name="Trapezoide 101">
                <a:extLst>
                  <a:ext uri="{FF2B5EF4-FFF2-40B4-BE49-F238E27FC236}">
                    <a16:creationId xmlns:a16="http://schemas.microsoft.com/office/drawing/2014/main" id="{4A45AE1D-BD33-4FF5-8E8C-B69E9E46F9F8}"/>
                  </a:ext>
                </a:extLst>
              </p:cNvPr>
              <p:cNvSpPr/>
              <p:nvPr/>
            </p:nvSpPr>
            <p:spPr bwMode="auto">
              <a:xfrm>
                <a:off x="2952750" y="3913168"/>
                <a:ext cx="3246318" cy="575248"/>
              </a:xfrm>
              <a:prstGeom prst="trapezoid">
                <a:avLst>
                  <a:gd name="adj" fmla="val 56663"/>
                </a:avLst>
              </a:prstGeom>
              <a:solidFill>
                <a:sysClr val="windowText" lastClr="000000">
                  <a:lumMod val="75000"/>
                  <a:lumOff val="25000"/>
                </a:sysClr>
              </a:solidFill>
              <a:ln w="9525">
                <a:noFill/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pt-BR" sz="1800" b="0" i="0" u="none" strike="noStrike" kern="0" cap="none" spc="0" normalizeH="0" baseline="0">
                  <a:ln>
                    <a:noFill/>
                  </a:ln>
                  <a:solidFill>
                    <a:srgbClr val="00305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103" name="Retângulo: Cantos Arredondados 102">
                <a:extLst>
                  <a:ext uri="{FF2B5EF4-FFF2-40B4-BE49-F238E27FC236}">
                    <a16:creationId xmlns:a16="http://schemas.microsoft.com/office/drawing/2014/main" id="{1F8F6B05-F7C1-4FA9-BFA2-EE8C70145A35}"/>
                  </a:ext>
                </a:extLst>
              </p:cNvPr>
              <p:cNvSpPr/>
              <p:nvPr/>
            </p:nvSpPr>
            <p:spPr bwMode="auto">
              <a:xfrm>
                <a:off x="2952750" y="4477008"/>
                <a:ext cx="3229586" cy="64743"/>
              </a:xfrm>
              <a:prstGeom prst="roundRect">
                <a:avLst/>
              </a:prstGeom>
              <a:solidFill>
                <a:sysClr val="windowText" lastClr="000000">
                  <a:lumMod val="75000"/>
                  <a:lumOff val="25000"/>
                </a:sysClr>
              </a:solidFill>
              <a:ln w="9525">
                <a:noFill/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pt-BR" sz="1800" b="0" i="0" u="none" strike="noStrike" kern="0" cap="none" spc="0" normalizeH="0" baseline="0">
                  <a:ln>
                    <a:noFill/>
                  </a:ln>
                  <a:solidFill>
                    <a:srgbClr val="00305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</p:grpSp>
        <p:cxnSp>
          <p:nvCxnSpPr>
            <p:cNvPr id="108" name="Conector de Seta Reta 107">
              <a:extLst>
                <a:ext uri="{FF2B5EF4-FFF2-40B4-BE49-F238E27FC236}">
                  <a16:creationId xmlns:a16="http://schemas.microsoft.com/office/drawing/2014/main" id="{77521EDA-5047-4BFE-B34E-C367AEB04B2D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551040" y="3818736"/>
              <a:ext cx="1141337" cy="3365"/>
            </a:xfrm>
            <a:prstGeom prst="straightConnector1">
              <a:avLst/>
            </a:prstGeom>
            <a:noFill/>
            <a:ln w="38100" cap="flat" cmpd="sng" algn="ctr">
              <a:solidFill>
                <a:srgbClr val="FF0000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grpSp>
          <p:nvGrpSpPr>
            <p:cNvPr id="109" name="Agrupar 108">
              <a:extLst>
                <a:ext uri="{FF2B5EF4-FFF2-40B4-BE49-F238E27FC236}">
                  <a16:creationId xmlns:a16="http://schemas.microsoft.com/office/drawing/2014/main" id="{C8357014-E8D5-4A8A-8ED5-731CEE67D3BE}"/>
                </a:ext>
              </a:extLst>
            </p:cNvPr>
            <p:cNvGrpSpPr/>
            <p:nvPr/>
          </p:nvGrpSpPr>
          <p:grpSpPr>
            <a:xfrm>
              <a:off x="3681792" y="3635146"/>
              <a:ext cx="1492260" cy="553419"/>
              <a:chOff x="3743178" y="3587248"/>
              <a:chExt cx="1492260" cy="553419"/>
            </a:xfrm>
          </p:grpSpPr>
          <p:cxnSp>
            <p:nvCxnSpPr>
              <p:cNvPr id="110" name="Conector de Seta Reta 109">
                <a:extLst>
                  <a:ext uri="{FF2B5EF4-FFF2-40B4-BE49-F238E27FC236}">
                    <a16:creationId xmlns:a16="http://schemas.microsoft.com/office/drawing/2014/main" id="{CB269736-43DC-451A-A3C7-32F755EECD87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V="1">
                <a:off x="3751260" y="3587248"/>
                <a:ext cx="1108772" cy="120168"/>
              </a:xfrm>
              <a:prstGeom prst="straightConnector1">
                <a:avLst/>
              </a:prstGeom>
              <a:noFill/>
              <a:ln w="25400" cap="flat" cmpd="sng" algn="ctr">
                <a:solidFill>
                  <a:srgbClr val="FF0000"/>
                </a:solidFill>
                <a:prstDash val="solid"/>
                <a:round/>
                <a:headEnd type="triangle"/>
                <a:tailEnd type="triangle"/>
              </a:ln>
              <a:effectLst/>
            </p:spPr>
          </p:cxnSp>
          <p:cxnSp>
            <p:nvCxnSpPr>
              <p:cNvPr id="111" name="Conector de Seta Reta 110">
                <a:extLst>
                  <a:ext uri="{FF2B5EF4-FFF2-40B4-BE49-F238E27FC236}">
                    <a16:creationId xmlns:a16="http://schemas.microsoft.com/office/drawing/2014/main" id="{346C297B-3B3F-4498-A820-5759A92487BF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3743178" y="3825365"/>
                <a:ext cx="1492260" cy="315302"/>
              </a:xfrm>
              <a:prstGeom prst="straightConnector1">
                <a:avLst/>
              </a:prstGeom>
              <a:noFill/>
              <a:ln w="38100" cap="flat" cmpd="sng" algn="ctr">
                <a:solidFill>
                  <a:srgbClr val="FF0000"/>
                </a:solidFill>
                <a:prstDash val="solid"/>
                <a:round/>
                <a:headEnd type="triangle"/>
                <a:tailEnd type="triangle"/>
              </a:ln>
              <a:effectLst/>
            </p:spPr>
          </p:cxnSp>
        </p:grpSp>
        <p:grpSp>
          <p:nvGrpSpPr>
            <p:cNvPr id="112" name="Agrupar 111">
              <a:extLst>
                <a:ext uri="{FF2B5EF4-FFF2-40B4-BE49-F238E27FC236}">
                  <a16:creationId xmlns:a16="http://schemas.microsoft.com/office/drawing/2014/main" id="{6E202BE5-D67C-4AC7-83AC-593A1471DA82}"/>
                </a:ext>
              </a:extLst>
            </p:cNvPr>
            <p:cNvGrpSpPr/>
            <p:nvPr/>
          </p:nvGrpSpPr>
          <p:grpSpPr>
            <a:xfrm>
              <a:off x="5580000" y="3291962"/>
              <a:ext cx="2391543" cy="1668545"/>
              <a:chOff x="5672432" y="3240000"/>
              <a:chExt cx="2391543" cy="1668545"/>
            </a:xfrm>
          </p:grpSpPr>
          <p:grpSp>
            <p:nvGrpSpPr>
              <p:cNvPr id="113" name="Agrupar 112">
                <a:extLst>
                  <a:ext uri="{FF2B5EF4-FFF2-40B4-BE49-F238E27FC236}">
                    <a16:creationId xmlns:a16="http://schemas.microsoft.com/office/drawing/2014/main" id="{C4257190-B170-4C65-A9CC-845638F335D7}"/>
                  </a:ext>
                </a:extLst>
              </p:cNvPr>
              <p:cNvGrpSpPr/>
              <p:nvPr/>
            </p:nvGrpSpPr>
            <p:grpSpPr>
              <a:xfrm>
                <a:off x="5672432" y="3240000"/>
                <a:ext cx="2059731" cy="412654"/>
                <a:chOff x="5672432" y="3240000"/>
                <a:chExt cx="2059731" cy="412654"/>
              </a:xfrm>
            </p:grpSpPr>
            <p:cxnSp>
              <p:nvCxnSpPr>
                <p:cNvPr id="117" name="Conector de Seta Reta 116">
                  <a:extLst>
                    <a:ext uri="{FF2B5EF4-FFF2-40B4-BE49-F238E27FC236}">
                      <a16:creationId xmlns:a16="http://schemas.microsoft.com/office/drawing/2014/main" id="{196D9A63-DD3C-4AEF-A27D-A284E77553C2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 flipV="1">
                  <a:off x="5673376" y="3240000"/>
                  <a:ext cx="1617317" cy="40232"/>
                </a:xfrm>
                <a:prstGeom prst="straightConnector1">
                  <a:avLst/>
                </a:prstGeom>
                <a:noFill/>
                <a:ln w="25400" cap="flat" cmpd="sng" algn="ctr">
                  <a:solidFill>
                    <a:srgbClr val="FF0000"/>
                  </a:solidFill>
                  <a:prstDash val="solid"/>
                  <a:round/>
                  <a:headEnd type="triangle"/>
                  <a:tailEnd type="triangle"/>
                </a:ln>
                <a:effectLst/>
              </p:spPr>
            </p:cxnSp>
            <p:cxnSp>
              <p:nvCxnSpPr>
                <p:cNvPr id="118" name="Conector de Seta Reta 117">
                  <a:extLst>
                    <a:ext uri="{FF2B5EF4-FFF2-40B4-BE49-F238E27FC236}">
                      <a16:creationId xmlns:a16="http://schemas.microsoft.com/office/drawing/2014/main" id="{3546ED30-21C3-4F9F-BB24-D622FCDEF055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5673376" y="3364580"/>
                  <a:ext cx="1813840" cy="98038"/>
                </a:xfrm>
                <a:prstGeom prst="straightConnector1">
                  <a:avLst/>
                </a:prstGeom>
                <a:noFill/>
                <a:ln w="25400" cap="flat" cmpd="sng" algn="ctr">
                  <a:solidFill>
                    <a:srgbClr val="FF0000"/>
                  </a:solidFill>
                  <a:prstDash val="solid"/>
                  <a:round/>
                  <a:headEnd type="triangle"/>
                  <a:tailEnd type="triangle"/>
                </a:ln>
                <a:effectLst/>
              </p:spPr>
            </p:cxnSp>
            <p:cxnSp>
              <p:nvCxnSpPr>
                <p:cNvPr id="119" name="Conector de Seta Reta 118">
                  <a:extLst>
                    <a:ext uri="{FF2B5EF4-FFF2-40B4-BE49-F238E27FC236}">
                      <a16:creationId xmlns:a16="http://schemas.microsoft.com/office/drawing/2014/main" id="{4DF72611-0ED4-46AA-BF53-424956B2EC9E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5672432" y="3442932"/>
                  <a:ext cx="2059731" cy="209722"/>
                </a:xfrm>
                <a:prstGeom prst="straightConnector1">
                  <a:avLst/>
                </a:prstGeom>
                <a:noFill/>
                <a:ln w="25400" cap="flat" cmpd="sng" algn="ctr">
                  <a:solidFill>
                    <a:srgbClr val="FF0000"/>
                  </a:solidFill>
                  <a:prstDash val="solid"/>
                  <a:round/>
                  <a:headEnd type="triangle"/>
                  <a:tailEnd type="triangle"/>
                </a:ln>
                <a:effectLst/>
              </p:spPr>
            </p:cxnSp>
          </p:grpSp>
          <p:cxnSp>
            <p:nvCxnSpPr>
              <p:cNvPr id="114" name="Conector de Seta Reta 113">
                <a:extLst>
                  <a:ext uri="{FF2B5EF4-FFF2-40B4-BE49-F238E27FC236}">
                    <a16:creationId xmlns:a16="http://schemas.microsoft.com/office/drawing/2014/main" id="{3A18E4A4-EFE3-4719-A71B-814AD47985EE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6033165" y="4005259"/>
                <a:ext cx="1573482" cy="401113"/>
              </a:xfrm>
              <a:prstGeom prst="straightConnector1">
                <a:avLst/>
              </a:prstGeom>
              <a:noFill/>
              <a:ln w="25400" cap="flat" cmpd="sng" algn="ctr">
                <a:solidFill>
                  <a:srgbClr val="FF0000"/>
                </a:solidFill>
                <a:prstDash val="solid"/>
                <a:round/>
                <a:headEnd type="triangle"/>
                <a:tailEnd type="triangle"/>
              </a:ln>
              <a:effectLst/>
            </p:spPr>
          </p:cxnSp>
          <p:cxnSp>
            <p:nvCxnSpPr>
              <p:cNvPr id="115" name="Conector de Seta Reta 114">
                <a:extLst>
                  <a:ext uri="{FF2B5EF4-FFF2-40B4-BE49-F238E27FC236}">
                    <a16:creationId xmlns:a16="http://schemas.microsoft.com/office/drawing/2014/main" id="{D5B60B37-FD4B-4D5A-AC9F-E846CF1A8CA0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6026521" y="4120927"/>
                <a:ext cx="1826460" cy="570891"/>
              </a:xfrm>
              <a:prstGeom prst="straightConnector1">
                <a:avLst/>
              </a:prstGeom>
              <a:noFill/>
              <a:ln w="25400" cap="flat" cmpd="sng" algn="ctr">
                <a:solidFill>
                  <a:srgbClr val="FF0000"/>
                </a:solidFill>
                <a:prstDash val="solid"/>
                <a:round/>
                <a:headEnd type="triangle"/>
                <a:tailEnd type="triangle"/>
              </a:ln>
              <a:effectLst/>
            </p:spPr>
          </p:cxnSp>
          <p:cxnSp>
            <p:nvCxnSpPr>
              <p:cNvPr id="116" name="Conector de Seta Reta 115">
                <a:extLst>
                  <a:ext uri="{FF2B5EF4-FFF2-40B4-BE49-F238E27FC236}">
                    <a16:creationId xmlns:a16="http://schemas.microsoft.com/office/drawing/2014/main" id="{25990082-D97F-4F18-AA49-BD4F97547DBB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6014433" y="4235792"/>
                <a:ext cx="2049542" cy="672753"/>
              </a:xfrm>
              <a:prstGeom prst="straightConnector1">
                <a:avLst/>
              </a:prstGeom>
              <a:noFill/>
              <a:ln w="38100" cap="flat" cmpd="sng" algn="ctr">
                <a:solidFill>
                  <a:srgbClr val="FF0000"/>
                </a:solidFill>
                <a:prstDash val="solid"/>
                <a:round/>
                <a:headEnd type="triangle"/>
                <a:tailEnd type="triangle"/>
              </a:ln>
              <a:effectLst/>
            </p:spPr>
          </p:cxnSp>
        </p:grpSp>
        <p:grpSp>
          <p:nvGrpSpPr>
            <p:cNvPr id="120" name="Agrupar 119">
              <a:extLst>
                <a:ext uri="{FF2B5EF4-FFF2-40B4-BE49-F238E27FC236}">
                  <a16:creationId xmlns:a16="http://schemas.microsoft.com/office/drawing/2014/main" id="{32A3A463-B428-478A-BBA1-7B4626845D08}"/>
                </a:ext>
              </a:extLst>
            </p:cNvPr>
            <p:cNvGrpSpPr/>
            <p:nvPr/>
          </p:nvGrpSpPr>
          <p:grpSpPr>
            <a:xfrm>
              <a:off x="1755814" y="3231906"/>
              <a:ext cx="5293171" cy="1195833"/>
              <a:chOff x="1755814" y="3358621"/>
              <a:chExt cx="5293171" cy="1195833"/>
            </a:xfrm>
          </p:grpSpPr>
          <p:grpSp>
            <p:nvGrpSpPr>
              <p:cNvPr id="121" name="Agrupar 120">
                <a:extLst>
                  <a:ext uri="{FF2B5EF4-FFF2-40B4-BE49-F238E27FC236}">
                    <a16:creationId xmlns:a16="http://schemas.microsoft.com/office/drawing/2014/main" id="{CB03EC21-361B-4E0C-A9E8-8BF20F482915}"/>
                  </a:ext>
                </a:extLst>
              </p:cNvPr>
              <p:cNvGrpSpPr/>
              <p:nvPr/>
            </p:nvGrpSpPr>
            <p:grpSpPr>
              <a:xfrm>
                <a:off x="3843750" y="3358621"/>
                <a:ext cx="780867" cy="1125716"/>
                <a:chOff x="3518423" y="2864193"/>
                <a:chExt cx="780867" cy="1125716"/>
              </a:xfrm>
            </p:grpSpPr>
            <p:sp>
              <p:nvSpPr>
                <p:cNvPr id="128" name="Seta para a direita 26">
                  <a:extLst>
                    <a:ext uri="{FF2B5EF4-FFF2-40B4-BE49-F238E27FC236}">
                      <a16:creationId xmlns:a16="http://schemas.microsoft.com/office/drawing/2014/main" id="{373AAC78-1E60-4B2E-AA55-9B53BCD2617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42052" y="2864193"/>
                  <a:ext cx="757238" cy="576263"/>
                </a:xfrm>
                <a:prstGeom prst="rightArrow">
                  <a:avLst>
                    <a:gd name="adj1" fmla="val 50000"/>
                    <a:gd name="adj2" fmla="val 50062"/>
                  </a:avLst>
                </a:prstGeom>
                <a:solidFill>
                  <a:srgbClr val="FFFF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l" fontAlgn="auto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pt-BR" sz="1800" i="0">
                      <a:solidFill>
                        <a:srgbClr val="000080"/>
                      </a:solidFill>
                      <a:latin typeface="Calibri"/>
                    </a:rPr>
                    <a:t> </a:t>
                  </a:r>
                  <a:r>
                    <a:rPr lang="pt-BR" sz="1800" b="1" i="0">
                      <a:solidFill>
                        <a:srgbClr val="000080"/>
                      </a:solidFill>
                      <a:latin typeface="Calibri"/>
                    </a:rPr>
                    <a:t>IBI</a:t>
                  </a:r>
                </a:p>
              </p:txBody>
            </p:sp>
            <p:sp>
              <p:nvSpPr>
                <p:cNvPr id="129" name="Seta para a esquerda 28">
                  <a:extLst>
                    <a:ext uri="{FF2B5EF4-FFF2-40B4-BE49-F238E27FC236}">
                      <a16:creationId xmlns:a16="http://schemas.microsoft.com/office/drawing/2014/main" id="{C07C8D20-A901-4DFC-A610-B356FF7E9F4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18423" y="3413646"/>
                  <a:ext cx="755650" cy="576263"/>
                </a:xfrm>
                <a:prstGeom prst="leftArrow">
                  <a:avLst>
                    <a:gd name="adj1" fmla="val 50000"/>
                    <a:gd name="adj2" fmla="val 49957"/>
                  </a:avLst>
                </a:prstGeom>
                <a:solidFill>
                  <a:srgbClr val="FFFF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l" fontAlgn="auto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pt-BR" sz="1800" b="1" i="0">
                      <a:solidFill>
                        <a:srgbClr val="000080"/>
                      </a:solidFill>
                      <a:latin typeface="Calibri"/>
                    </a:rPr>
                    <a:t>URL</a:t>
                  </a:r>
                </a:p>
              </p:txBody>
            </p:sp>
          </p:grpSp>
          <p:grpSp>
            <p:nvGrpSpPr>
              <p:cNvPr id="122" name="Agrupar 121">
                <a:extLst>
                  <a:ext uri="{FF2B5EF4-FFF2-40B4-BE49-F238E27FC236}">
                    <a16:creationId xmlns:a16="http://schemas.microsoft.com/office/drawing/2014/main" id="{F75AB871-B670-4141-BCBF-DCB471D438C9}"/>
                  </a:ext>
                </a:extLst>
              </p:cNvPr>
              <p:cNvGrpSpPr/>
              <p:nvPr/>
            </p:nvGrpSpPr>
            <p:grpSpPr>
              <a:xfrm>
                <a:off x="1755814" y="3369188"/>
                <a:ext cx="792163" cy="1114950"/>
                <a:chOff x="1862063" y="2996257"/>
                <a:chExt cx="792163" cy="1114950"/>
              </a:xfrm>
            </p:grpSpPr>
            <p:sp>
              <p:nvSpPr>
                <p:cNvPr id="126" name="Seta para a direita 25">
                  <a:extLst>
                    <a:ext uri="{FF2B5EF4-FFF2-40B4-BE49-F238E27FC236}">
                      <a16:creationId xmlns:a16="http://schemas.microsoft.com/office/drawing/2014/main" id="{B20132A1-03A2-408D-825C-AAEDDB57E80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98576" y="2996257"/>
                  <a:ext cx="755650" cy="576263"/>
                </a:xfrm>
                <a:prstGeom prst="rightArrow">
                  <a:avLst>
                    <a:gd name="adj1" fmla="val 50000"/>
                    <a:gd name="adj2" fmla="val 49957"/>
                  </a:avLst>
                </a:prstGeom>
                <a:solidFill>
                  <a:srgbClr val="FFFF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l" fontAlgn="auto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pt-BR" sz="1800" i="0">
                      <a:solidFill>
                        <a:srgbClr val="000080"/>
                      </a:solidFill>
                      <a:latin typeface="Calibri"/>
                    </a:rPr>
                    <a:t> </a:t>
                  </a:r>
                  <a:r>
                    <a:rPr lang="pt-BR" sz="1800" b="1" i="0">
                      <a:solidFill>
                        <a:srgbClr val="000080"/>
                      </a:solidFill>
                      <a:latin typeface="Calibri"/>
                    </a:rPr>
                    <a:t>IBI</a:t>
                  </a:r>
                </a:p>
              </p:txBody>
            </p:sp>
            <p:sp>
              <p:nvSpPr>
                <p:cNvPr id="127" name="Seta para a esquerda 27">
                  <a:extLst>
                    <a:ext uri="{FF2B5EF4-FFF2-40B4-BE49-F238E27FC236}">
                      <a16:creationId xmlns:a16="http://schemas.microsoft.com/office/drawing/2014/main" id="{01C6EE8A-2D8A-47EE-BCCB-EE211A7EAE7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62063" y="3534944"/>
                  <a:ext cx="755650" cy="576263"/>
                </a:xfrm>
                <a:prstGeom prst="leftArrow">
                  <a:avLst>
                    <a:gd name="adj1" fmla="val 50000"/>
                    <a:gd name="adj2" fmla="val 49957"/>
                  </a:avLst>
                </a:prstGeom>
                <a:solidFill>
                  <a:srgbClr val="FFFF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l" fontAlgn="auto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pt-BR" sz="1800" b="1" i="0">
                      <a:solidFill>
                        <a:srgbClr val="000080"/>
                      </a:solidFill>
                      <a:latin typeface="Calibri"/>
                    </a:rPr>
                    <a:t>URL</a:t>
                  </a:r>
                </a:p>
              </p:txBody>
            </p:sp>
          </p:grpSp>
          <p:grpSp>
            <p:nvGrpSpPr>
              <p:cNvPr id="123" name="Agrupar 122">
                <a:extLst>
                  <a:ext uri="{FF2B5EF4-FFF2-40B4-BE49-F238E27FC236}">
                    <a16:creationId xmlns:a16="http://schemas.microsoft.com/office/drawing/2014/main" id="{2099BF38-4F2E-4398-AEDD-09DB37C3B6F5}"/>
                  </a:ext>
                </a:extLst>
              </p:cNvPr>
              <p:cNvGrpSpPr/>
              <p:nvPr/>
            </p:nvGrpSpPr>
            <p:grpSpPr>
              <a:xfrm>
                <a:off x="6244214" y="3375647"/>
                <a:ext cx="804771" cy="1178807"/>
                <a:chOff x="3470615" y="2852241"/>
                <a:chExt cx="804771" cy="1178807"/>
              </a:xfrm>
            </p:grpSpPr>
            <p:sp>
              <p:nvSpPr>
                <p:cNvPr id="124" name="Seta para a direita 26">
                  <a:extLst>
                    <a:ext uri="{FF2B5EF4-FFF2-40B4-BE49-F238E27FC236}">
                      <a16:creationId xmlns:a16="http://schemas.microsoft.com/office/drawing/2014/main" id="{DDFA9455-8DBD-461A-8523-F3C1341EFB3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18148" y="2852241"/>
                  <a:ext cx="757238" cy="576263"/>
                </a:xfrm>
                <a:prstGeom prst="rightArrow">
                  <a:avLst>
                    <a:gd name="adj1" fmla="val 50000"/>
                    <a:gd name="adj2" fmla="val 50062"/>
                  </a:avLst>
                </a:prstGeom>
                <a:solidFill>
                  <a:srgbClr val="FFFF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l" fontAlgn="auto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pt-BR" sz="1800" i="0">
                      <a:solidFill>
                        <a:srgbClr val="000080"/>
                      </a:solidFill>
                      <a:latin typeface="Calibri"/>
                    </a:rPr>
                    <a:t> </a:t>
                  </a:r>
                  <a:r>
                    <a:rPr lang="pt-BR" sz="1800" b="1" i="0">
                      <a:solidFill>
                        <a:srgbClr val="000080"/>
                      </a:solidFill>
                      <a:latin typeface="Calibri"/>
                    </a:rPr>
                    <a:t>IBI</a:t>
                  </a:r>
                </a:p>
              </p:txBody>
            </p:sp>
            <p:sp>
              <p:nvSpPr>
                <p:cNvPr id="125" name="Seta para a esquerda 28">
                  <a:extLst>
                    <a:ext uri="{FF2B5EF4-FFF2-40B4-BE49-F238E27FC236}">
                      <a16:creationId xmlns:a16="http://schemas.microsoft.com/office/drawing/2014/main" id="{D52A7EF4-2447-43B2-9F97-79F93E1F297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70615" y="3454785"/>
                  <a:ext cx="755650" cy="576263"/>
                </a:xfrm>
                <a:prstGeom prst="leftArrow">
                  <a:avLst>
                    <a:gd name="adj1" fmla="val 50000"/>
                    <a:gd name="adj2" fmla="val 49957"/>
                  </a:avLst>
                </a:prstGeom>
                <a:solidFill>
                  <a:srgbClr val="FFFF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l" fontAlgn="auto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pt-BR" sz="1800" b="1" i="0">
                      <a:solidFill>
                        <a:srgbClr val="000080"/>
                      </a:solidFill>
                      <a:latin typeface="Calibri"/>
                    </a:rPr>
                    <a:t>URL</a:t>
                  </a:r>
                </a:p>
              </p:txBody>
            </p:sp>
          </p:grpSp>
        </p:grpSp>
        <p:sp>
          <p:nvSpPr>
            <p:cNvPr id="136" name="Seta para a direita 26">
              <a:extLst>
                <a:ext uri="{FF2B5EF4-FFF2-40B4-BE49-F238E27FC236}">
                  <a16:creationId xmlns:a16="http://schemas.microsoft.com/office/drawing/2014/main" id="{4861ED22-5272-40FB-8E3A-4A4CB6CF5F0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96410">
              <a:off x="6175738" y="4590979"/>
              <a:ext cx="518718" cy="324419"/>
            </a:xfrm>
            <a:prstGeom prst="rightArrow">
              <a:avLst>
                <a:gd name="adj1" fmla="val 50000"/>
                <a:gd name="adj2" fmla="val 50062"/>
              </a:avLst>
            </a:prstGeom>
            <a:solidFill>
              <a:srgbClr val="FFFF00"/>
            </a:solidFill>
            <a:ln w="38100">
              <a:solidFill>
                <a:srgbClr val="FF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r>
                <a:rPr lang="pt-BR" sz="1200" i="0">
                  <a:solidFill>
                    <a:srgbClr val="000080"/>
                  </a:solidFill>
                  <a:latin typeface="Calibri"/>
                </a:rPr>
                <a:t>   </a:t>
              </a:r>
              <a:r>
                <a:rPr lang="pt-BR" sz="1050" b="1" i="0">
                  <a:solidFill>
                    <a:srgbClr val="000080"/>
                  </a:solidFill>
                  <a:latin typeface="Calibri"/>
                </a:rPr>
                <a:t>IBI</a:t>
              </a:r>
            </a:p>
          </p:txBody>
        </p:sp>
        <p:sp>
          <p:nvSpPr>
            <p:cNvPr id="137" name="Seta para a direita 26">
              <a:extLst>
                <a:ext uri="{FF2B5EF4-FFF2-40B4-BE49-F238E27FC236}">
                  <a16:creationId xmlns:a16="http://schemas.microsoft.com/office/drawing/2014/main" id="{13C30113-BCA6-4A05-8C83-B561B816250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96410" flipH="1">
              <a:off x="6805466" y="4804125"/>
              <a:ext cx="515009" cy="335650"/>
            </a:xfrm>
            <a:prstGeom prst="rightArrow">
              <a:avLst>
                <a:gd name="adj1" fmla="val 50000"/>
                <a:gd name="adj2" fmla="val 50062"/>
              </a:avLst>
            </a:prstGeom>
            <a:solidFill>
              <a:srgbClr val="FFFF00"/>
            </a:solidFill>
            <a:ln w="38100">
              <a:solidFill>
                <a:srgbClr val="FF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r>
                <a:rPr lang="pt-BR" sz="1050" b="1" i="0">
                  <a:solidFill>
                    <a:srgbClr val="000080"/>
                  </a:solidFill>
                  <a:latin typeface="Calibri"/>
                </a:rPr>
                <a:t>URL</a:t>
              </a:r>
            </a:p>
          </p:txBody>
        </p:sp>
        <p:sp>
          <p:nvSpPr>
            <p:cNvPr id="138" name="Seta para a direita 26">
              <a:extLst>
                <a:ext uri="{FF2B5EF4-FFF2-40B4-BE49-F238E27FC236}">
                  <a16:creationId xmlns:a16="http://schemas.microsoft.com/office/drawing/2014/main" id="{1DC52012-DBCC-4363-AFFD-CB7BE14523C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58138">
              <a:off x="3726845" y="4362751"/>
              <a:ext cx="518718" cy="324419"/>
            </a:xfrm>
            <a:prstGeom prst="rightArrow">
              <a:avLst>
                <a:gd name="adj1" fmla="val 50000"/>
                <a:gd name="adj2" fmla="val 50062"/>
              </a:avLst>
            </a:prstGeom>
            <a:solidFill>
              <a:srgbClr val="FFFF00"/>
            </a:solidFill>
            <a:ln w="38100">
              <a:solidFill>
                <a:srgbClr val="FF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r>
                <a:rPr lang="pt-BR" sz="1200" i="0">
                  <a:solidFill>
                    <a:srgbClr val="000080"/>
                  </a:solidFill>
                  <a:latin typeface="Calibri"/>
                </a:rPr>
                <a:t>   </a:t>
              </a:r>
              <a:r>
                <a:rPr lang="pt-BR" sz="1050" b="1" i="0">
                  <a:solidFill>
                    <a:srgbClr val="000080"/>
                  </a:solidFill>
                  <a:latin typeface="Calibri"/>
                </a:rPr>
                <a:t>IBI</a:t>
              </a:r>
            </a:p>
          </p:txBody>
        </p:sp>
        <p:sp>
          <p:nvSpPr>
            <p:cNvPr id="139" name="Seta para a direita 26">
              <a:extLst>
                <a:ext uri="{FF2B5EF4-FFF2-40B4-BE49-F238E27FC236}">
                  <a16:creationId xmlns:a16="http://schemas.microsoft.com/office/drawing/2014/main" id="{86D30472-4CF6-4AC4-9223-7BDA744B64B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43000" flipH="1">
              <a:off x="4355094" y="4492858"/>
              <a:ext cx="515009" cy="335650"/>
            </a:xfrm>
            <a:prstGeom prst="rightArrow">
              <a:avLst>
                <a:gd name="adj1" fmla="val 50000"/>
                <a:gd name="adj2" fmla="val 50062"/>
              </a:avLst>
            </a:prstGeom>
            <a:solidFill>
              <a:srgbClr val="FFFF00"/>
            </a:solidFill>
            <a:ln w="38100">
              <a:solidFill>
                <a:srgbClr val="FF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r>
                <a:rPr lang="pt-BR" sz="1050" b="1" i="0" dirty="0">
                  <a:solidFill>
                    <a:srgbClr val="000080"/>
                  </a:solidFill>
                  <a:latin typeface="Calibri"/>
                </a:rPr>
                <a:t>URL</a:t>
              </a:r>
            </a:p>
          </p:txBody>
        </p:sp>
        <p:sp>
          <p:nvSpPr>
            <p:cNvPr id="140" name="Seta para a direita 26">
              <a:extLst>
                <a:ext uri="{FF2B5EF4-FFF2-40B4-BE49-F238E27FC236}">
                  <a16:creationId xmlns:a16="http://schemas.microsoft.com/office/drawing/2014/main" id="{77DDF6C6-A8EF-4B21-98CF-D75EC0B7C3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04885" y="4362750"/>
              <a:ext cx="518718" cy="324419"/>
            </a:xfrm>
            <a:prstGeom prst="rightArrow">
              <a:avLst>
                <a:gd name="adj1" fmla="val 50000"/>
                <a:gd name="adj2" fmla="val 50062"/>
              </a:avLst>
            </a:prstGeom>
            <a:solidFill>
              <a:srgbClr val="FFFF00"/>
            </a:solidFill>
            <a:ln w="38100">
              <a:solidFill>
                <a:srgbClr val="FF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r>
                <a:rPr lang="pt-BR" sz="1200" i="0">
                  <a:solidFill>
                    <a:srgbClr val="000080"/>
                  </a:solidFill>
                  <a:latin typeface="Calibri"/>
                </a:rPr>
                <a:t>   </a:t>
              </a:r>
              <a:r>
                <a:rPr lang="pt-BR" sz="1050" b="1" i="0">
                  <a:solidFill>
                    <a:srgbClr val="000080"/>
                  </a:solidFill>
                  <a:latin typeface="Calibri"/>
                </a:rPr>
                <a:t>IBI</a:t>
              </a:r>
            </a:p>
          </p:txBody>
        </p:sp>
        <p:sp>
          <p:nvSpPr>
            <p:cNvPr id="141" name="Seta para a direita 26">
              <a:extLst>
                <a:ext uri="{FF2B5EF4-FFF2-40B4-BE49-F238E27FC236}">
                  <a16:creationId xmlns:a16="http://schemas.microsoft.com/office/drawing/2014/main" id="{0219EC46-14DC-4790-8B43-EBF8E208B9B7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2196656" y="4357423"/>
              <a:ext cx="515009" cy="335650"/>
            </a:xfrm>
            <a:prstGeom prst="rightArrow">
              <a:avLst>
                <a:gd name="adj1" fmla="val 50000"/>
                <a:gd name="adj2" fmla="val 50062"/>
              </a:avLst>
            </a:prstGeom>
            <a:solidFill>
              <a:srgbClr val="FFFF00"/>
            </a:solidFill>
            <a:ln w="38100">
              <a:solidFill>
                <a:srgbClr val="FF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r>
                <a:rPr lang="pt-BR" sz="1050" b="1" i="0">
                  <a:solidFill>
                    <a:srgbClr val="000080"/>
                  </a:solidFill>
                  <a:latin typeface="Calibri"/>
                </a:rPr>
                <a:t>URL</a:t>
              </a:r>
            </a:p>
          </p:txBody>
        </p:sp>
      </p:grpSp>
      <p:cxnSp>
        <p:nvCxnSpPr>
          <p:cNvPr id="142" name="Conector reto 141">
            <a:extLst>
              <a:ext uri="{FF2B5EF4-FFF2-40B4-BE49-F238E27FC236}">
                <a16:creationId xmlns:a16="http://schemas.microsoft.com/office/drawing/2014/main" id="{7014FE16-7ECF-4EA7-A975-13A2DD0DE5BC}"/>
              </a:ext>
            </a:extLst>
          </p:cNvPr>
          <p:cNvCxnSpPr>
            <a:cxnSpLocks/>
          </p:cNvCxnSpPr>
          <p:nvPr/>
        </p:nvCxnSpPr>
        <p:spPr>
          <a:xfrm flipH="1">
            <a:off x="8360714" y="2328223"/>
            <a:ext cx="136211" cy="2099516"/>
          </a:xfrm>
          <a:prstGeom prst="line">
            <a:avLst/>
          </a:prstGeom>
          <a:noFill/>
          <a:ln w="25400" cap="flat" cmpd="sng" algn="ctr">
            <a:solidFill>
              <a:srgbClr val="0F6FC6">
                <a:shade val="95000"/>
                <a:satMod val="105000"/>
              </a:srgbClr>
            </a:solidFill>
            <a:prstDash val="solid"/>
          </a:ln>
          <a:effectLst/>
        </p:spPr>
      </p:cxnSp>
      <p:sp>
        <p:nvSpPr>
          <p:cNvPr id="65" name="Texto explicativo retangular com cantos arredondados 11">
            <a:extLst>
              <a:ext uri="{FF2B5EF4-FFF2-40B4-BE49-F238E27FC236}">
                <a16:creationId xmlns:a16="http://schemas.microsoft.com/office/drawing/2014/main" id="{41F4DA49-FCEE-49E5-B08C-4F5521624F46}"/>
              </a:ext>
            </a:extLst>
          </p:cNvPr>
          <p:cNvSpPr/>
          <p:nvPr/>
        </p:nvSpPr>
        <p:spPr bwMode="auto">
          <a:xfrm>
            <a:off x="467544" y="1628800"/>
            <a:ext cx="3526038" cy="1067784"/>
          </a:xfrm>
          <a:prstGeom prst="wedgeRoundRectCallout">
            <a:avLst>
              <a:gd name="adj1" fmla="val 65794"/>
              <a:gd name="adj2" fmla="val 93090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função dos REPETIDORES é simplesmente reenviar as mensagens recebidas</a:t>
            </a:r>
            <a:endParaRPr lang="pt-BR" sz="1800" b="1" i="0" dirty="0">
              <a:solidFill>
                <a:srgbClr val="006FBA"/>
              </a:solidFill>
            </a:endParaRPr>
          </a:p>
        </p:txBody>
      </p:sp>
      <p:sp>
        <p:nvSpPr>
          <p:cNvPr id="5" name="Forma Livre: Forma 4">
            <a:extLst>
              <a:ext uri="{FF2B5EF4-FFF2-40B4-BE49-F238E27FC236}">
                <a16:creationId xmlns:a16="http://schemas.microsoft.com/office/drawing/2014/main" id="{AB9B7DCA-0E10-41A0-AC79-8D26DFC51D4F}"/>
              </a:ext>
            </a:extLst>
          </p:cNvPr>
          <p:cNvSpPr/>
          <p:nvPr/>
        </p:nvSpPr>
        <p:spPr bwMode="auto">
          <a:xfrm>
            <a:off x="1046375" y="4194930"/>
            <a:ext cx="7192668" cy="1293954"/>
          </a:xfrm>
          <a:custGeom>
            <a:avLst/>
            <a:gdLst>
              <a:gd name="connsiteX0" fmla="*/ 0 w 7202079"/>
              <a:gd name="connsiteY0" fmla="*/ 0 h 904973"/>
              <a:gd name="connsiteX1" fmla="*/ 7202079 w 7202079"/>
              <a:gd name="connsiteY1" fmla="*/ 904973 h 904973"/>
              <a:gd name="connsiteX0" fmla="*/ 0 w 7202079"/>
              <a:gd name="connsiteY0" fmla="*/ 0 h 905080"/>
              <a:gd name="connsiteX1" fmla="*/ 7202079 w 7202079"/>
              <a:gd name="connsiteY1" fmla="*/ 904973 h 905080"/>
              <a:gd name="connsiteX0" fmla="*/ 0 w 7202103"/>
              <a:gd name="connsiteY0" fmla="*/ 0 h 1126354"/>
              <a:gd name="connsiteX1" fmla="*/ 7202079 w 7202103"/>
              <a:gd name="connsiteY1" fmla="*/ 904973 h 1126354"/>
              <a:gd name="connsiteX0" fmla="*/ 0 w 7202095"/>
              <a:gd name="connsiteY0" fmla="*/ 0 h 1280127"/>
              <a:gd name="connsiteX1" fmla="*/ 7202079 w 7202095"/>
              <a:gd name="connsiteY1" fmla="*/ 904973 h 1280127"/>
              <a:gd name="connsiteX0" fmla="*/ 0 w 7202095"/>
              <a:gd name="connsiteY0" fmla="*/ 0 h 1364568"/>
              <a:gd name="connsiteX1" fmla="*/ 7202079 w 7202095"/>
              <a:gd name="connsiteY1" fmla="*/ 1018095 h 1364568"/>
              <a:gd name="connsiteX0" fmla="*/ 0 w 7192668"/>
              <a:gd name="connsiteY0" fmla="*/ 0 h 1293954"/>
              <a:gd name="connsiteX1" fmla="*/ 7192652 w 7192668"/>
              <a:gd name="connsiteY1" fmla="*/ 923827 h 12939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7192668" h="1293954">
                <a:moveTo>
                  <a:pt x="0" y="0"/>
                </a:moveTo>
                <a:cubicBezTo>
                  <a:pt x="34566" y="1253765"/>
                  <a:pt x="7205221" y="1668544"/>
                  <a:pt x="7192652" y="923827"/>
                </a:cubicBezTo>
              </a:path>
            </a:pathLst>
          </a:custGeom>
          <a:noFill/>
          <a:ln w="25400">
            <a:solidFill>
              <a:schemeClr val="tx1">
                <a:lumMod val="50000"/>
                <a:lumOff val="50000"/>
              </a:schemeClr>
            </a:solidFill>
            <a:miter lim="800000"/>
            <a:headEnd type="triangle" w="lg" len="lg"/>
            <a:tailEnd type="triangle" w="lg" len="lg"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68" name="Seta para a direita 26">
            <a:extLst>
              <a:ext uri="{FF2B5EF4-FFF2-40B4-BE49-F238E27FC236}">
                <a16:creationId xmlns:a16="http://schemas.microsoft.com/office/drawing/2014/main" id="{BD80A578-FC25-411E-9593-AC543DF5183D}"/>
              </a:ext>
            </a:extLst>
          </p:cNvPr>
          <p:cNvSpPr>
            <a:spLocks noChangeArrowheads="1"/>
          </p:cNvSpPr>
          <p:nvPr/>
        </p:nvSpPr>
        <p:spPr bwMode="auto">
          <a:xfrm rot="480000">
            <a:off x="4482613" y="4998417"/>
            <a:ext cx="518718" cy="324419"/>
          </a:xfrm>
          <a:prstGeom prst="rightArrow">
            <a:avLst>
              <a:gd name="adj1" fmla="val 50000"/>
              <a:gd name="adj2" fmla="val 50062"/>
            </a:avLst>
          </a:prstGeom>
          <a:solidFill>
            <a:srgbClr val="FFFF00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/>
          <a:p>
            <a:pPr algn="l" fontAlgn="auto">
              <a:spcBef>
                <a:spcPts val="0"/>
              </a:spcBef>
              <a:spcAft>
                <a:spcPts val="0"/>
              </a:spcAft>
            </a:pPr>
            <a:r>
              <a:rPr lang="pt-BR" sz="1050" b="1" i="0" dirty="0">
                <a:solidFill>
                  <a:srgbClr val="000080"/>
                </a:solidFill>
                <a:latin typeface="Calibri"/>
              </a:rPr>
              <a:t>URL</a:t>
            </a:r>
          </a:p>
        </p:txBody>
      </p:sp>
      <p:sp>
        <p:nvSpPr>
          <p:cNvPr id="69" name="Seta para a direita 26">
            <a:extLst>
              <a:ext uri="{FF2B5EF4-FFF2-40B4-BE49-F238E27FC236}">
                <a16:creationId xmlns:a16="http://schemas.microsoft.com/office/drawing/2014/main" id="{25A4561C-8A51-4DA4-BA55-2E69EAE28A56}"/>
              </a:ext>
            </a:extLst>
          </p:cNvPr>
          <p:cNvSpPr>
            <a:spLocks noChangeArrowheads="1"/>
          </p:cNvSpPr>
          <p:nvPr/>
        </p:nvSpPr>
        <p:spPr bwMode="auto">
          <a:xfrm rot="120000" flipH="1">
            <a:off x="5099004" y="5076000"/>
            <a:ext cx="1551613" cy="324000"/>
          </a:xfrm>
          <a:prstGeom prst="rightArrow">
            <a:avLst>
              <a:gd name="adj1" fmla="val 50000"/>
              <a:gd name="adj2" fmla="val 50062"/>
            </a:avLst>
          </a:prstGeom>
          <a:solidFill>
            <a:srgbClr val="FFFF00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/>
          <a:p>
            <a:pPr algn="l" fontAlgn="auto">
              <a:spcBef>
                <a:spcPts val="0"/>
              </a:spcBef>
              <a:spcAft>
                <a:spcPts val="0"/>
              </a:spcAft>
            </a:pPr>
            <a:r>
              <a:rPr lang="pt-BR" sz="1050" b="1" i="0" dirty="0">
                <a:solidFill>
                  <a:srgbClr val="000080"/>
                </a:solidFill>
                <a:latin typeface="Calibri"/>
              </a:rPr>
              <a:t>ITEM DE INFORMAÇÃO</a:t>
            </a:r>
          </a:p>
        </p:txBody>
      </p:sp>
      <p:sp>
        <p:nvSpPr>
          <p:cNvPr id="70" name="Texto explicativo retangular com cantos arredondados 11">
            <a:extLst>
              <a:ext uri="{FF2B5EF4-FFF2-40B4-BE49-F238E27FC236}">
                <a16:creationId xmlns:a16="http://schemas.microsoft.com/office/drawing/2014/main" id="{17ABA4A9-FC63-4E65-9636-0F636490174A}"/>
              </a:ext>
            </a:extLst>
          </p:cNvPr>
          <p:cNvSpPr/>
          <p:nvPr/>
        </p:nvSpPr>
        <p:spPr bwMode="auto">
          <a:xfrm>
            <a:off x="142354" y="4945319"/>
            <a:ext cx="1814242" cy="526255"/>
          </a:xfrm>
          <a:prstGeom prst="wedgeRoundRectCallout">
            <a:avLst>
              <a:gd name="adj1" fmla="val 58468"/>
              <a:gd name="adj2" fmla="val -39106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Redirecionamento de URL</a:t>
            </a:r>
          </a:p>
        </p:txBody>
      </p:sp>
    </p:spTree>
    <p:extLst>
      <p:ext uri="{BB962C8B-B14F-4D97-AF65-F5344CB8AC3E}">
        <p14:creationId xmlns:p14="http://schemas.microsoft.com/office/powerpoint/2010/main" val="293709411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>
            <a:extLst>
              <a:ext uri="{FF2B5EF4-FFF2-40B4-BE49-F238E27FC236}">
                <a16:creationId xmlns:a16="http://schemas.microsoft.com/office/drawing/2014/main" id="{D5CDBF86-E566-4FD4-AD55-737454C26329}"/>
              </a:ext>
            </a:extLst>
          </p:cNvPr>
          <p:cNvSpPr txBox="1"/>
          <p:nvPr/>
        </p:nvSpPr>
        <p:spPr>
          <a:xfrm>
            <a:off x="1655676" y="4864126"/>
            <a:ext cx="583264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000" b="1" i="0" dirty="0">
                <a:solidFill>
                  <a:srgbClr val="00206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pt-BR" sz="2000" b="1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mtc-m16d.sid.inpe.br</a:t>
            </a:r>
            <a:r>
              <a:rPr lang="pt-BR" sz="2000" b="1" i="0" dirty="0">
                <a:solidFill>
                  <a:srgbClr val="00206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/col/sid.inpe.br/mtc-m19/2010/12.03.13.37/doc/</a:t>
            </a:r>
            <a:r>
              <a:rPr lang="pt-BR" sz="2000" b="1" i="0" dirty="0">
                <a:solidFill>
                  <a:srgbClr val="CC99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publicacao.pdf</a:t>
            </a:r>
            <a:endParaRPr lang="pt-BR" sz="2000" b="1" i="0" dirty="0">
              <a:solidFill>
                <a:srgbClr val="CC9900"/>
              </a:solidFill>
            </a:endParaRP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A6050A3C-99C0-4EC1-AC65-992096974C4B}"/>
              </a:ext>
            </a:extLst>
          </p:cNvPr>
          <p:cNvSpPr txBox="1"/>
          <p:nvPr/>
        </p:nvSpPr>
        <p:spPr>
          <a:xfrm>
            <a:off x="1907704" y="2799719"/>
            <a:ext cx="532859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pt-BR" sz="2000" b="1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pt-BR" sz="2000" b="1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urlib.net</a:t>
            </a:r>
            <a:r>
              <a:rPr kumimoji="0" lang="pt-BR" sz="2000" b="1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pt-BR" sz="2000" b="1" i="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8JMKD3MGP7W</a:t>
            </a:r>
            <a:r>
              <a:rPr kumimoji="0" lang="pt-BR" sz="2000" b="1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pt-BR" sz="2000" b="1" i="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38N29FH</a:t>
            </a:r>
            <a:endParaRPr lang="pt-BR" sz="2000" b="1" i="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o explicativo retangular com cantos arredondados 11">
            <a:extLst>
              <a:ext uri="{FF2B5EF4-FFF2-40B4-BE49-F238E27FC236}">
                <a16:creationId xmlns:a16="http://schemas.microsoft.com/office/drawing/2014/main" id="{AB1849DD-365B-4F3C-BC35-9892A044FBB7}"/>
              </a:ext>
            </a:extLst>
          </p:cNvPr>
          <p:cNvSpPr/>
          <p:nvPr/>
        </p:nvSpPr>
        <p:spPr bwMode="auto">
          <a:xfrm>
            <a:off x="6732240" y="1970088"/>
            <a:ext cx="2142288" cy="666824"/>
          </a:xfrm>
          <a:prstGeom prst="wedgeRoundRectCallout">
            <a:avLst>
              <a:gd name="adj1" fmla="val 10410"/>
              <a:gd name="adj2" fmla="val 169710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... RESOLVEDOR</a:t>
            </a:r>
            <a:r>
              <a:rPr lang="pt-BR" sz="18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800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urlib.net</a:t>
            </a:r>
            <a:endParaRPr lang="pt-BR" sz="1800" i="0" dirty="0">
              <a:solidFill>
                <a:srgbClr val="006FBA"/>
              </a:solidFill>
            </a:endParaRPr>
          </a:p>
        </p:txBody>
      </p:sp>
      <p:sp>
        <p:nvSpPr>
          <p:cNvPr id="10" name="Texto explicativo retangular com cantos arredondados 11">
            <a:extLst>
              <a:ext uri="{FF2B5EF4-FFF2-40B4-BE49-F238E27FC236}">
                <a16:creationId xmlns:a16="http://schemas.microsoft.com/office/drawing/2014/main" id="{52B8ECA7-8483-480E-BB47-925FBEEF1FDB}"/>
              </a:ext>
            </a:extLst>
          </p:cNvPr>
          <p:cNvSpPr/>
          <p:nvPr/>
        </p:nvSpPr>
        <p:spPr bwMode="auto">
          <a:xfrm>
            <a:off x="251520" y="5380517"/>
            <a:ext cx="1296144" cy="432000"/>
          </a:xfrm>
          <a:prstGeom prst="wedgeRoundRectCallout">
            <a:avLst>
              <a:gd name="adj1" fmla="val -220"/>
              <a:gd name="adj2" fmla="val -224308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USUÁRIO</a:t>
            </a:r>
            <a:endParaRPr lang="pt-BR" sz="1800" b="1" i="0" dirty="0">
              <a:solidFill>
                <a:srgbClr val="002060"/>
              </a:solidFill>
            </a:endParaRPr>
          </a:p>
        </p:txBody>
      </p:sp>
      <p:sp>
        <p:nvSpPr>
          <p:cNvPr id="12" name="Rectangle 10">
            <a:extLst>
              <a:ext uri="{FF2B5EF4-FFF2-40B4-BE49-F238E27FC236}">
                <a16:creationId xmlns:a16="http://schemas.microsoft.com/office/drawing/2014/main" id="{81EC12B9-5C1A-425D-9ABA-047FBCABF4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13" name="Rectangle 9">
            <a:extLst>
              <a:ext uri="{FF2B5EF4-FFF2-40B4-BE49-F238E27FC236}">
                <a16:creationId xmlns:a16="http://schemas.microsoft.com/office/drawing/2014/main" id="{74429967-AA45-4A10-B139-19E1FEFF75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15" name="Texto explicativo retangular com cantos arredondados 11">
            <a:extLst>
              <a:ext uri="{FF2B5EF4-FFF2-40B4-BE49-F238E27FC236}">
                <a16:creationId xmlns:a16="http://schemas.microsoft.com/office/drawing/2014/main" id="{94772169-17F1-4E24-981A-9EA99874F113}"/>
              </a:ext>
            </a:extLst>
          </p:cNvPr>
          <p:cNvSpPr/>
          <p:nvPr/>
        </p:nvSpPr>
        <p:spPr bwMode="auto">
          <a:xfrm>
            <a:off x="4967696" y="2016503"/>
            <a:ext cx="672372" cy="432000"/>
          </a:xfrm>
          <a:prstGeom prst="wedgeRoundRectCallout">
            <a:avLst>
              <a:gd name="adj1" fmla="val 31279"/>
              <a:gd name="adj2" fmla="val 79853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b="1" i="0" dirty="0">
                <a:solidFill>
                  <a:srgbClr val="002060"/>
                </a:solidFill>
              </a:rPr>
              <a:t>IBI</a:t>
            </a:r>
          </a:p>
        </p:txBody>
      </p:sp>
      <p:sp>
        <p:nvSpPr>
          <p:cNvPr id="16" name="Chave Esquerda 15">
            <a:extLst>
              <a:ext uri="{FF2B5EF4-FFF2-40B4-BE49-F238E27FC236}">
                <a16:creationId xmlns:a16="http://schemas.microsoft.com/office/drawing/2014/main" id="{B6A5E2FC-D39D-4A5C-8259-A1AE2FA33CDA}"/>
              </a:ext>
            </a:extLst>
          </p:cNvPr>
          <p:cNvSpPr/>
          <p:nvPr/>
        </p:nvSpPr>
        <p:spPr bwMode="auto">
          <a:xfrm rot="5400000">
            <a:off x="5381928" y="1181177"/>
            <a:ext cx="216000" cy="3132000"/>
          </a:xfrm>
          <a:prstGeom prst="leftBrace">
            <a:avLst>
              <a:gd name="adj1" fmla="val 41225"/>
              <a:gd name="adj2" fmla="val 49235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22" name="Rectangle 2">
            <a:extLst>
              <a:ext uri="{FF2B5EF4-FFF2-40B4-BE49-F238E27FC236}">
                <a16:creationId xmlns:a16="http://schemas.microsoft.com/office/drawing/2014/main" id="{B35BE0FD-CF0B-47F3-BFC7-B57AA24263AC}"/>
              </a:ext>
            </a:extLst>
          </p:cNvPr>
          <p:cNvSpPr txBox="1">
            <a:spLocks noChangeArrowheads="1"/>
          </p:cNvSpPr>
          <p:nvPr/>
        </p:nvSpPr>
        <p:spPr>
          <a:xfrm>
            <a:off x="863079" y="548680"/>
            <a:ext cx="7417843" cy="1308236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Resolução de IBI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(2/7)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Solicitação do URL do ITEM DE INFORMAÇÃO ao RESOLVEDOR</a:t>
            </a: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23" name="Chave Esquerda 22">
            <a:extLst>
              <a:ext uri="{FF2B5EF4-FFF2-40B4-BE49-F238E27FC236}">
                <a16:creationId xmlns:a16="http://schemas.microsoft.com/office/drawing/2014/main" id="{60BAF721-9C79-42AF-AD9E-6076EAFDEC28}"/>
              </a:ext>
            </a:extLst>
          </p:cNvPr>
          <p:cNvSpPr/>
          <p:nvPr/>
        </p:nvSpPr>
        <p:spPr bwMode="auto">
          <a:xfrm rot="16200000" flipV="1">
            <a:off x="4464000" y="2908464"/>
            <a:ext cx="216000" cy="5508000"/>
          </a:xfrm>
          <a:prstGeom prst="leftBrace">
            <a:avLst>
              <a:gd name="adj1" fmla="val 41225"/>
              <a:gd name="adj2" fmla="val 49235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grpSp>
        <p:nvGrpSpPr>
          <p:cNvPr id="19" name="Agrupar 18">
            <a:extLst>
              <a:ext uri="{FF2B5EF4-FFF2-40B4-BE49-F238E27FC236}">
                <a16:creationId xmlns:a16="http://schemas.microsoft.com/office/drawing/2014/main" id="{2DBD88B9-3F47-4D84-A912-B54F0B2BA046}"/>
              </a:ext>
            </a:extLst>
          </p:cNvPr>
          <p:cNvGrpSpPr>
            <a:grpSpLocks noChangeAspect="1"/>
          </p:cNvGrpSpPr>
          <p:nvPr/>
        </p:nvGrpSpPr>
        <p:grpSpPr>
          <a:xfrm>
            <a:off x="827584" y="3817176"/>
            <a:ext cx="828000" cy="573862"/>
            <a:chOff x="2952750" y="2291852"/>
            <a:chExt cx="3246318" cy="2249899"/>
          </a:xfrm>
        </p:grpSpPr>
        <p:grpSp>
          <p:nvGrpSpPr>
            <p:cNvPr id="24" name="Agrupar 23">
              <a:extLst>
                <a:ext uri="{FF2B5EF4-FFF2-40B4-BE49-F238E27FC236}">
                  <a16:creationId xmlns:a16="http://schemas.microsoft.com/office/drawing/2014/main" id="{C2C84472-3BAA-41FB-92FD-AAF5CDE1A485}"/>
                </a:ext>
              </a:extLst>
            </p:cNvPr>
            <p:cNvGrpSpPr/>
            <p:nvPr/>
          </p:nvGrpSpPr>
          <p:grpSpPr>
            <a:xfrm>
              <a:off x="3287885" y="2291852"/>
              <a:ext cx="2578400" cy="1614670"/>
              <a:chOff x="166848" y="805413"/>
              <a:chExt cx="2578400" cy="1614670"/>
            </a:xfrm>
          </p:grpSpPr>
          <p:sp>
            <p:nvSpPr>
              <p:cNvPr id="27" name="Retângulo: Cantos Arredondados 26">
                <a:extLst>
                  <a:ext uri="{FF2B5EF4-FFF2-40B4-BE49-F238E27FC236}">
                    <a16:creationId xmlns:a16="http://schemas.microsoft.com/office/drawing/2014/main" id="{EF736F44-5069-45E2-89E0-68AC0338F418}"/>
                  </a:ext>
                </a:extLst>
              </p:cNvPr>
              <p:cNvSpPr/>
              <p:nvPr/>
            </p:nvSpPr>
            <p:spPr bwMode="auto">
              <a:xfrm>
                <a:off x="166848" y="805413"/>
                <a:ext cx="2578400" cy="1614670"/>
              </a:xfrm>
              <a:prstGeom prst="roundRect">
                <a:avLst>
                  <a:gd name="adj" fmla="val 7700"/>
                </a:avLst>
              </a:prstGeom>
              <a:solidFill>
                <a:sysClr val="windowText" lastClr="000000">
                  <a:lumMod val="50000"/>
                  <a:lumOff val="50000"/>
                </a:sysClr>
              </a:solidFill>
              <a:ln w="9525">
                <a:noFill/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pt-BR" sz="1800" b="0" i="0" u="none" strike="noStrike" kern="0" cap="none" spc="0" normalizeH="0" baseline="0">
                  <a:ln>
                    <a:noFill/>
                  </a:ln>
                  <a:solidFill>
                    <a:srgbClr val="00305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pic>
            <p:nvPicPr>
              <p:cNvPr id="28" name="Imagem 27">
                <a:extLst>
                  <a:ext uri="{FF2B5EF4-FFF2-40B4-BE49-F238E27FC236}">
                    <a16:creationId xmlns:a16="http://schemas.microsoft.com/office/drawing/2014/main" id="{6655CC64-7A3A-4B74-BA91-59098CDBD26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51792" y="900000"/>
                <a:ext cx="2412000" cy="1362747"/>
              </a:xfrm>
              <a:prstGeom prst="rect">
                <a:avLst/>
              </a:prstGeom>
            </p:spPr>
          </p:pic>
        </p:grpSp>
        <p:sp>
          <p:nvSpPr>
            <p:cNvPr id="25" name="Trapezoide 24">
              <a:extLst>
                <a:ext uri="{FF2B5EF4-FFF2-40B4-BE49-F238E27FC236}">
                  <a16:creationId xmlns:a16="http://schemas.microsoft.com/office/drawing/2014/main" id="{4B7B4A6F-A7FE-4691-837D-2C671FC0AA74}"/>
                </a:ext>
              </a:extLst>
            </p:cNvPr>
            <p:cNvSpPr/>
            <p:nvPr/>
          </p:nvSpPr>
          <p:spPr bwMode="auto">
            <a:xfrm>
              <a:off x="2952750" y="3913168"/>
              <a:ext cx="3246318" cy="575248"/>
            </a:xfrm>
            <a:prstGeom prst="trapezoid">
              <a:avLst>
                <a:gd name="adj" fmla="val 56663"/>
              </a:avLst>
            </a:prstGeom>
            <a:solidFill>
              <a:sysClr val="windowText" lastClr="000000">
                <a:lumMod val="75000"/>
                <a:lumOff val="25000"/>
              </a:sysClr>
            </a:solidFill>
            <a:ln w="9525">
              <a:noFill/>
              <a:miter lim="800000"/>
              <a:headEnd/>
              <a:tailEnd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0" cap="none" spc="0" normalizeH="0" baseline="0">
                <a:ln>
                  <a:noFill/>
                </a:ln>
                <a:solidFill>
                  <a:srgbClr val="003050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26" name="Retângulo: Cantos Arredondados 25">
              <a:extLst>
                <a:ext uri="{FF2B5EF4-FFF2-40B4-BE49-F238E27FC236}">
                  <a16:creationId xmlns:a16="http://schemas.microsoft.com/office/drawing/2014/main" id="{DBA9FA3A-1561-4791-BE7F-1AA5CB1FCDFA}"/>
                </a:ext>
              </a:extLst>
            </p:cNvPr>
            <p:cNvSpPr/>
            <p:nvPr/>
          </p:nvSpPr>
          <p:spPr bwMode="auto">
            <a:xfrm>
              <a:off x="2952750" y="4477008"/>
              <a:ext cx="3229586" cy="64743"/>
            </a:xfrm>
            <a:prstGeom prst="roundRect">
              <a:avLst/>
            </a:prstGeom>
            <a:solidFill>
              <a:sysClr val="windowText" lastClr="000000">
                <a:lumMod val="75000"/>
                <a:lumOff val="25000"/>
              </a:sysClr>
            </a:solidFill>
            <a:ln w="9525">
              <a:noFill/>
              <a:miter lim="800000"/>
              <a:headEnd/>
              <a:tailEnd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0" cap="none" spc="0" normalizeH="0" baseline="0">
                <a:ln>
                  <a:noFill/>
                </a:ln>
                <a:solidFill>
                  <a:srgbClr val="003050"/>
                </a:solidFill>
                <a:effectLst/>
                <a:uLnTx/>
                <a:uFillTx/>
                <a:latin typeface="Calibri"/>
              </a:endParaRPr>
            </a:p>
          </p:txBody>
        </p:sp>
      </p:grpSp>
      <p:sp>
        <p:nvSpPr>
          <p:cNvPr id="29" name="Cubo 28">
            <a:extLst>
              <a:ext uri="{FF2B5EF4-FFF2-40B4-BE49-F238E27FC236}">
                <a16:creationId xmlns:a16="http://schemas.microsoft.com/office/drawing/2014/main" id="{FCA7A562-EB56-47CD-B5C5-F41F056EA0A3}"/>
              </a:ext>
            </a:extLst>
          </p:cNvPr>
          <p:cNvSpPr>
            <a:spLocks noChangeAspect="1"/>
          </p:cNvSpPr>
          <p:nvPr/>
        </p:nvSpPr>
        <p:spPr bwMode="auto">
          <a:xfrm>
            <a:off x="7486141" y="3580232"/>
            <a:ext cx="731837" cy="1047750"/>
          </a:xfrm>
          <a:prstGeom prst="cube">
            <a:avLst>
              <a:gd name="adj" fmla="val 40432"/>
            </a:avLst>
          </a:prstGeom>
          <a:solidFill>
            <a:sysClr val="windowText" lastClr="000000">
              <a:lumMod val="75000"/>
              <a:lumOff val="25000"/>
            </a:sysClr>
          </a:solidFill>
          <a:ln w="9525">
            <a:solidFill>
              <a:sysClr val="windowText" lastClr="000000">
                <a:lumMod val="50000"/>
                <a:lumOff val="50000"/>
              </a:sysClr>
            </a:solidFill>
            <a:miter lim="800000"/>
            <a:headEnd/>
            <a:tailEnd/>
          </a:ln>
        </p:spPr>
        <p:txBody>
          <a:bodyPr anchor="ctr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0" i="0" u="none" strike="noStrike" kern="0" cap="none" spc="0" normalizeH="0" baseline="0">
                <a:ln>
                  <a:noFill/>
                </a:ln>
                <a:solidFill>
                  <a:srgbClr val="003050"/>
                </a:solidFill>
                <a:effectLst/>
                <a:uLnTx/>
                <a:uFillTx/>
                <a:latin typeface="Calibri"/>
              </a:rPr>
              <a:t>                                                                                                                                                 </a:t>
            </a:r>
          </a:p>
        </p:txBody>
      </p:sp>
      <p:sp>
        <p:nvSpPr>
          <p:cNvPr id="2" name="Arco 1">
            <a:extLst>
              <a:ext uri="{FF2B5EF4-FFF2-40B4-BE49-F238E27FC236}">
                <a16:creationId xmlns:a16="http://schemas.microsoft.com/office/drawing/2014/main" id="{B43AAD84-0344-43D7-B441-9E4675ED6603}"/>
              </a:ext>
            </a:extLst>
          </p:cNvPr>
          <p:cNvSpPr>
            <a:spLocks noChangeAspect="1"/>
          </p:cNvSpPr>
          <p:nvPr/>
        </p:nvSpPr>
        <p:spPr bwMode="auto">
          <a:xfrm rot="16200000">
            <a:off x="1236447" y="3040166"/>
            <a:ext cx="900000" cy="9000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30" name="Arco 29">
            <a:extLst>
              <a:ext uri="{FF2B5EF4-FFF2-40B4-BE49-F238E27FC236}">
                <a16:creationId xmlns:a16="http://schemas.microsoft.com/office/drawing/2014/main" id="{97377441-5D37-4332-8384-139A8C51ECC4}"/>
              </a:ext>
            </a:extLst>
          </p:cNvPr>
          <p:cNvSpPr>
            <a:spLocks noChangeAspect="1"/>
          </p:cNvSpPr>
          <p:nvPr/>
        </p:nvSpPr>
        <p:spPr bwMode="auto">
          <a:xfrm>
            <a:off x="6949651" y="2996487"/>
            <a:ext cx="900000" cy="9000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31" name="Arco 30">
            <a:extLst>
              <a:ext uri="{FF2B5EF4-FFF2-40B4-BE49-F238E27FC236}">
                <a16:creationId xmlns:a16="http://schemas.microsoft.com/office/drawing/2014/main" id="{A86CB913-786B-49E0-9B24-4FD915368A8C}"/>
              </a:ext>
            </a:extLst>
          </p:cNvPr>
          <p:cNvSpPr>
            <a:spLocks noChangeAspect="1"/>
          </p:cNvSpPr>
          <p:nvPr/>
        </p:nvSpPr>
        <p:spPr bwMode="auto">
          <a:xfrm rot="5400000">
            <a:off x="6949651" y="4403449"/>
            <a:ext cx="900000" cy="9000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32" name="Arco 31">
            <a:extLst>
              <a:ext uri="{FF2B5EF4-FFF2-40B4-BE49-F238E27FC236}">
                <a16:creationId xmlns:a16="http://schemas.microsoft.com/office/drawing/2014/main" id="{021C1387-C453-4D2F-91DC-E4D78285C8F9}"/>
              </a:ext>
            </a:extLst>
          </p:cNvPr>
          <p:cNvSpPr>
            <a:spLocks noChangeAspect="1"/>
          </p:cNvSpPr>
          <p:nvPr/>
        </p:nvSpPr>
        <p:spPr bwMode="auto">
          <a:xfrm rot="10800000">
            <a:off x="1223727" y="4367345"/>
            <a:ext cx="900000" cy="9000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33" name="Texto explicativo retangular com cantos arredondados 11">
            <a:extLst>
              <a:ext uri="{FF2B5EF4-FFF2-40B4-BE49-F238E27FC236}">
                <a16:creationId xmlns:a16="http://schemas.microsoft.com/office/drawing/2014/main" id="{70510DCA-A79F-413D-818B-A391434D3EA1}"/>
              </a:ext>
            </a:extLst>
          </p:cNvPr>
          <p:cNvSpPr/>
          <p:nvPr/>
        </p:nvSpPr>
        <p:spPr bwMode="auto">
          <a:xfrm>
            <a:off x="3419872" y="5949328"/>
            <a:ext cx="2232248" cy="432000"/>
          </a:xfrm>
          <a:prstGeom prst="wedgeRoundRectCallout">
            <a:avLst>
              <a:gd name="adj1" fmla="val 4928"/>
              <a:gd name="adj2" fmla="val -78897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b="1" i="0" dirty="0">
                <a:solidFill>
                  <a:srgbClr val="002060"/>
                </a:solidFill>
              </a:rPr>
              <a:t>URL do relatório</a:t>
            </a:r>
          </a:p>
        </p:txBody>
      </p:sp>
      <p:sp>
        <p:nvSpPr>
          <p:cNvPr id="35" name="Texto explicativo retangular com cantos arredondados 11">
            <a:extLst>
              <a:ext uri="{FF2B5EF4-FFF2-40B4-BE49-F238E27FC236}">
                <a16:creationId xmlns:a16="http://schemas.microsoft.com/office/drawing/2014/main" id="{F1B0778E-713F-4B09-8D97-523F19A6307A}"/>
              </a:ext>
            </a:extLst>
          </p:cNvPr>
          <p:cNvSpPr/>
          <p:nvPr/>
        </p:nvSpPr>
        <p:spPr bwMode="auto">
          <a:xfrm>
            <a:off x="1944058" y="3636598"/>
            <a:ext cx="2339910" cy="888262"/>
          </a:xfrm>
          <a:prstGeom prst="wedgeRoundRectCallout">
            <a:avLst>
              <a:gd name="adj1" fmla="val -61708"/>
              <a:gd name="adj2" fmla="val -6087"/>
              <a:gd name="adj3" fmla="val 16667"/>
            </a:avLst>
          </a:prstGeom>
          <a:solidFill>
            <a:srgbClr val="FFCC66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i="0" dirty="0">
                <a:solidFill>
                  <a:srgbClr val="002060"/>
                </a:solidFill>
              </a:rPr>
              <a:t>3. O </a:t>
            </a:r>
            <a:r>
              <a:rPr lang="pt-BR" b="1" i="0" dirty="0">
                <a:solidFill>
                  <a:srgbClr val="002060"/>
                </a:solidFill>
              </a:rPr>
              <a:t>navegador</a:t>
            </a:r>
            <a:r>
              <a:rPr lang="pt-BR" i="0" dirty="0">
                <a:solidFill>
                  <a:srgbClr val="002060"/>
                </a:solidFill>
              </a:rPr>
              <a:t> é instruído para fazer um </a:t>
            </a:r>
            <a:r>
              <a:rPr lang="pt-BR" b="1" i="0" dirty="0">
                <a:solidFill>
                  <a:srgbClr val="002060"/>
                </a:solidFill>
              </a:rPr>
              <a:t>redirecionamento</a:t>
            </a:r>
          </a:p>
        </p:txBody>
      </p:sp>
      <p:sp>
        <p:nvSpPr>
          <p:cNvPr id="36" name="CaixaDeTexto 35">
            <a:extLst>
              <a:ext uri="{FF2B5EF4-FFF2-40B4-BE49-F238E27FC236}">
                <a16:creationId xmlns:a16="http://schemas.microsoft.com/office/drawing/2014/main" id="{8019CD8A-F072-472B-969D-D1C52284A970}"/>
              </a:ext>
            </a:extLst>
          </p:cNvPr>
          <p:cNvSpPr txBox="1"/>
          <p:nvPr/>
        </p:nvSpPr>
        <p:spPr>
          <a:xfrm>
            <a:off x="1403648" y="3158552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i="0" dirty="0"/>
              <a:t>1</a:t>
            </a:r>
          </a:p>
        </p:txBody>
      </p:sp>
      <p:sp>
        <p:nvSpPr>
          <p:cNvPr id="37" name="CaixaDeTexto 36">
            <a:extLst>
              <a:ext uri="{FF2B5EF4-FFF2-40B4-BE49-F238E27FC236}">
                <a16:creationId xmlns:a16="http://schemas.microsoft.com/office/drawing/2014/main" id="{4EE85381-72A6-4F46-9896-D63FC10F95DD}"/>
              </a:ext>
            </a:extLst>
          </p:cNvPr>
          <p:cNvSpPr txBox="1"/>
          <p:nvPr/>
        </p:nvSpPr>
        <p:spPr>
          <a:xfrm>
            <a:off x="7396499" y="3091402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i="0" dirty="0"/>
              <a:t>1</a:t>
            </a:r>
          </a:p>
        </p:txBody>
      </p:sp>
      <p:sp>
        <p:nvSpPr>
          <p:cNvPr id="38" name="CaixaDeTexto 37">
            <a:extLst>
              <a:ext uri="{FF2B5EF4-FFF2-40B4-BE49-F238E27FC236}">
                <a16:creationId xmlns:a16="http://schemas.microsoft.com/office/drawing/2014/main" id="{8DE1BF78-468D-4063-A1DE-629CED43EAB4}"/>
              </a:ext>
            </a:extLst>
          </p:cNvPr>
          <p:cNvSpPr txBox="1"/>
          <p:nvPr/>
        </p:nvSpPr>
        <p:spPr>
          <a:xfrm>
            <a:off x="7381401" y="4864312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i="0" dirty="0"/>
              <a:t>2</a:t>
            </a:r>
          </a:p>
        </p:txBody>
      </p:sp>
      <p:sp>
        <p:nvSpPr>
          <p:cNvPr id="39" name="CaixaDeTexto 38">
            <a:extLst>
              <a:ext uri="{FF2B5EF4-FFF2-40B4-BE49-F238E27FC236}">
                <a16:creationId xmlns:a16="http://schemas.microsoft.com/office/drawing/2014/main" id="{E3ACDFFE-7C22-4F84-A2EE-701B2E1C54F4}"/>
              </a:ext>
            </a:extLst>
          </p:cNvPr>
          <p:cNvSpPr txBox="1"/>
          <p:nvPr/>
        </p:nvSpPr>
        <p:spPr>
          <a:xfrm>
            <a:off x="1429402" y="4892887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i="0" dirty="0"/>
              <a:t>2</a:t>
            </a:r>
          </a:p>
        </p:txBody>
      </p:sp>
      <p:sp>
        <p:nvSpPr>
          <p:cNvPr id="14" name="Texto explicativo retangular com cantos arredondados 11">
            <a:extLst>
              <a:ext uri="{FF2B5EF4-FFF2-40B4-BE49-F238E27FC236}">
                <a16:creationId xmlns:a16="http://schemas.microsoft.com/office/drawing/2014/main" id="{763AD152-5307-47A0-AE61-628200F84807}"/>
              </a:ext>
            </a:extLst>
          </p:cNvPr>
          <p:cNvSpPr/>
          <p:nvPr/>
        </p:nvSpPr>
        <p:spPr bwMode="auto">
          <a:xfrm>
            <a:off x="6841539" y="5965906"/>
            <a:ext cx="1152128" cy="381000"/>
          </a:xfrm>
          <a:prstGeom prst="wedgeRoundRectCallout">
            <a:avLst>
              <a:gd name="adj1" fmla="val -42300"/>
              <a:gd name="adj2" fmla="val -156144"/>
              <a:gd name="adj3" fmla="val 16667"/>
            </a:avLst>
          </a:prstGeom>
          <a:solidFill>
            <a:srgbClr val="F2B800"/>
          </a:solidFill>
          <a:ln w="1587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b="1" i="0" dirty="0">
                <a:solidFill>
                  <a:srgbClr val="002060"/>
                </a:solidFill>
              </a:rPr>
              <a:t>Relatório</a:t>
            </a:r>
          </a:p>
        </p:txBody>
      </p:sp>
      <p:sp>
        <p:nvSpPr>
          <p:cNvPr id="41" name="Texto explicativo retangular com cantos arredondados 11">
            <a:extLst>
              <a:ext uri="{FF2B5EF4-FFF2-40B4-BE49-F238E27FC236}">
                <a16:creationId xmlns:a16="http://schemas.microsoft.com/office/drawing/2014/main" id="{704FC50D-34AF-45BE-9639-82EBEB82B5CA}"/>
              </a:ext>
            </a:extLst>
          </p:cNvPr>
          <p:cNvSpPr/>
          <p:nvPr/>
        </p:nvSpPr>
        <p:spPr bwMode="auto">
          <a:xfrm>
            <a:off x="4895816" y="3691692"/>
            <a:ext cx="2340480" cy="662808"/>
          </a:xfrm>
          <a:prstGeom prst="wedgeRoundRectCallout">
            <a:avLst>
              <a:gd name="adj1" fmla="val -46561"/>
              <a:gd name="adj2" fmla="val 114990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b="1" i="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2. O RESOLVEDOR retorna o URL</a:t>
            </a:r>
          </a:p>
        </p:txBody>
      </p:sp>
      <p:sp>
        <p:nvSpPr>
          <p:cNvPr id="42" name="Texto explicativo retangular com cantos arredondados 11">
            <a:extLst>
              <a:ext uri="{FF2B5EF4-FFF2-40B4-BE49-F238E27FC236}">
                <a16:creationId xmlns:a16="http://schemas.microsoft.com/office/drawing/2014/main" id="{C3B0F0B4-E69C-4D28-B180-16DF9F48841A}"/>
              </a:ext>
            </a:extLst>
          </p:cNvPr>
          <p:cNvSpPr/>
          <p:nvPr/>
        </p:nvSpPr>
        <p:spPr bwMode="auto">
          <a:xfrm>
            <a:off x="249795" y="1971872"/>
            <a:ext cx="3600400" cy="485555"/>
          </a:xfrm>
          <a:prstGeom prst="wedgeRoundRectCallout">
            <a:avLst>
              <a:gd name="adj1" fmla="val 37961"/>
              <a:gd name="adj2" fmla="val 108420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b="1" i="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1. O USUÁRIO envia o IBI ao ...</a:t>
            </a:r>
          </a:p>
        </p:txBody>
      </p:sp>
    </p:spTree>
    <p:extLst>
      <p:ext uri="{BB962C8B-B14F-4D97-AF65-F5344CB8AC3E}">
        <p14:creationId xmlns:p14="http://schemas.microsoft.com/office/powerpoint/2010/main" val="33180407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aixaDeTexto 15">
            <a:extLst>
              <a:ext uri="{FF2B5EF4-FFF2-40B4-BE49-F238E27FC236}">
                <a16:creationId xmlns:a16="http://schemas.microsoft.com/office/drawing/2014/main" id="{62A88BFC-C5D4-476D-B065-341850EE6A49}"/>
              </a:ext>
            </a:extLst>
          </p:cNvPr>
          <p:cNvSpPr txBox="1"/>
          <p:nvPr/>
        </p:nvSpPr>
        <p:spPr>
          <a:xfrm>
            <a:off x="1907704" y="1516722"/>
            <a:ext cx="532859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pt-BR" sz="2000" b="1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pt-BR" sz="2000" b="1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urlib.net</a:t>
            </a:r>
            <a:r>
              <a:rPr kumimoji="0" lang="pt-BR" sz="2000" b="1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pt-BR" sz="2000" b="1" i="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8JMKD3MGP7W</a:t>
            </a:r>
            <a:r>
              <a:rPr kumimoji="0" lang="pt-BR" sz="2000" b="1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pt-BR" sz="2000" b="1" i="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38N29FH</a:t>
            </a:r>
            <a:endParaRPr lang="pt-BR" sz="2000" b="1" i="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angle 10">
            <a:extLst>
              <a:ext uri="{FF2B5EF4-FFF2-40B4-BE49-F238E27FC236}">
                <a16:creationId xmlns:a16="http://schemas.microsoft.com/office/drawing/2014/main" id="{81EC12B9-5C1A-425D-9ABA-047FBCABF4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13" name="Rectangle 9">
            <a:extLst>
              <a:ext uri="{FF2B5EF4-FFF2-40B4-BE49-F238E27FC236}">
                <a16:creationId xmlns:a16="http://schemas.microsoft.com/office/drawing/2014/main" id="{74429967-AA45-4A10-B139-19E1FEFF75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22" name="Rectangle 2">
            <a:extLst>
              <a:ext uri="{FF2B5EF4-FFF2-40B4-BE49-F238E27FC236}">
                <a16:creationId xmlns:a16="http://schemas.microsoft.com/office/drawing/2014/main" id="{B35BE0FD-CF0B-47F3-BFC7-B57AA24263AC}"/>
              </a:ext>
            </a:extLst>
          </p:cNvPr>
          <p:cNvSpPr txBox="1">
            <a:spLocks noChangeArrowheads="1"/>
          </p:cNvSpPr>
          <p:nvPr/>
        </p:nvSpPr>
        <p:spPr>
          <a:xfrm>
            <a:off x="395536" y="548680"/>
            <a:ext cx="8352928" cy="90010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Resolução de IBI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(3/7)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0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Resultado do redirecionamento de URL do ITEM DE INFORMAÇÃO</a:t>
            </a: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33" name="Texto explicativo retangular com cantos arredondados 11">
            <a:extLst>
              <a:ext uri="{FF2B5EF4-FFF2-40B4-BE49-F238E27FC236}">
                <a16:creationId xmlns:a16="http://schemas.microsoft.com/office/drawing/2014/main" id="{70510DCA-A79F-413D-818B-A391434D3EA1}"/>
              </a:ext>
            </a:extLst>
          </p:cNvPr>
          <p:cNvSpPr/>
          <p:nvPr/>
        </p:nvSpPr>
        <p:spPr bwMode="auto">
          <a:xfrm>
            <a:off x="395536" y="2422210"/>
            <a:ext cx="1173671" cy="696328"/>
          </a:xfrm>
          <a:prstGeom prst="wedgeRoundRectCallout">
            <a:avLst>
              <a:gd name="adj1" fmla="val 74806"/>
              <a:gd name="adj2" fmla="val -26099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b="1" i="0" dirty="0">
                <a:solidFill>
                  <a:srgbClr val="002060"/>
                </a:solidFill>
              </a:rPr>
              <a:t>URL do relatório</a:t>
            </a:r>
            <a:endParaRPr lang="pt-BR" sz="2000" b="1" i="0" dirty="0">
              <a:solidFill>
                <a:srgbClr val="002060"/>
              </a:solidFill>
            </a:endParaRPr>
          </a:p>
        </p:txBody>
      </p:sp>
      <p:sp>
        <p:nvSpPr>
          <p:cNvPr id="40" name="Arco 39">
            <a:extLst>
              <a:ext uri="{FF2B5EF4-FFF2-40B4-BE49-F238E27FC236}">
                <a16:creationId xmlns:a16="http://schemas.microsoft.com/office/drawing/2014/main" id="{8F6607E2-8C17-4375-9179-B22536EE8753}"/>
              </a:ext>
            </a:extLst>
          </p:cNvPr>
          <p:cNvSpPr>
            <a:spLocks noChangeAspect="1"/>
          </p:cNvSpPr>
          <p:nvPr/>
        </p:nvSpPr>
        <p:spPr bwMode="auto">
          <a:xfrm>
            <a:off x="6804248" y="1749810"/>
            <a:ext cx="864096" cy="864096"/>
          </a:xfrm>
          <a:prstGeom prst="arc">
            <a:avLst>
              <a:gd name="adj1" fmla="val 16200000"/>
              <a:gd name="adj2" fmla="val 5498718"/>
            </a:avLst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42" name="Texto explicativo retangular com cantos arredondados 11">
            <a:extLst>
              <a:ext uri="{FF2B5EF4-FFF2-40B4-BE49-F238E27FC236}">
                <a16:creationId xmlns:a16="http://schemas.microsoft.com/office/drawing/2014/main" id="{CCDF8E88-49B7-45A8-95D9-11941B79A94C}"/>
              </a:ext>
            </a:extLst>
          </p:cNvPr>
          <p:cNvSpPr/>
          <p:nvPr/>
        </p:nvSpPr>
        <p:spPr bwMode="auto">
          <a:xfrm>
            <a:off x="3925288" y="1965834"/>
            <a:ext cx="3166992" cy="381000"/>
          </a:xfrm>
          <a:prstGeom prst="wedgeRoundRectCallout">
            <a:avLst>
              <a:gd name="adj1" fmla="val 61586"/>
              <a:gd name="adj2" fmla="val 7468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b="1" i="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Redirecionamento de URL</a:t>
            </a:r>
          </a:p>
        </p:txBody>
      </p:sp>
      <p:pic>
        <p:nvPicPr>
          <p:cNvPr id="18" name="Imagem 17">
            <a:extLst>
              <a:ext uri="{FF2B5EF4-FFF2-40B4-BE49-F238E27FC236}">
                <a16:creationId xmlns:a16="http://schemas.microsoft.com/office/drawing/2014/main" id="{877A6D62-6D0A-4B62-97FF-877C127E10A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5130" y="1577277"/>
            <a:ext cx="114300" cy="114300"/>
          </a:xfrm>
          <a:prstGeom prst="rect">
            <a:avLst/>
          </a:prstGeom>
        </p:spPr>
      </p:pic>
      <p:sp>
        <p:nvSpPr>
          <p:cNvPr id="15" name="Texto explicativo retangular com cantos arredondados 11">
            <a:extLst>
              <a:ext uri="{FF2B5EF4-FFF2-40B4-BE49-F238E27FC236}">
                <a16:creationId xmlns:a16="http://schemas.microsoft.com/office/drawing/2014/main" id="{403B9DC6-D370-4AB8-8472-38DB1E6E7693}"/>
              </a:ext>
            </a:extLst>
          </p:cNvPr>
          <p:cNvSpPr/>
          <p:nvPr/>
        </p:nvSpPr>
        <p:spPr bwMode="auto">
          <a:xfrm>
            <a:off x="395536" y="1557514"/>
            <a:ext cx="1173671" cy="696328"/>
          </a:xfrm>
          <a:prstGeom prst="wedgeRoundRectCallout">
            <a:avLst>
              <a:gd name="adj1" fmla="val 74806"/>
              <a:gd name="adj2" fmla="val -26099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b="1" i="0" dirty="0">
                <a:solidFill>
                  <a:srgbClr val="002060"/>
                </a:solidFill>
              </a:rPr>
              <a:t>URL do IBI</a:t>
            </a:r>
            <a:endParaRPr lang="pt-BR" sz="2000" b="1" i="0" dirty="0">
              <a:solidFill>
                <a:srgbClr val="002060"/>
              </a:solidFill>
            </a:endParaRPr>
          </a:p>
        </p:txBody>
      </p:sp>
      <p:pic>
        <p:nvPicPr>
          <p:cNvPr id="3" name="Imagem 2" descr="Interface gráfica do usuário, Texto, Site&#10;&#10;Descrição gerada automaticamente">
            <a:extLst>
              <a:ext uri="{FF2B5EF4-FFF2-40B4-BE49-F238E27FC236}">
                <a16:creationId xmlns:a16="http://schemas.microsoft.com/office/drawing/2014/main" id="{A94F0A66-96D3-48E2-B978-CACC742BA33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1680" y="2448000"/>
            <a:ext cx="5120640" cy="3886200"/>
          </a:xfrm>
          <a:prstGeom prst="rect">
            <a:avLst/>
          </a:prstGeom>
        </p:spPr>
      </p:pic>
      <p:sp>
        <p:nvSpPr>
          <p:cNvPr id="14" name="Texto explicativo retangular com cantos arredondados 11">
            <a:extLst>
              <a:ext uri="{FF2B5EF4-FFF2-40B4-BE49-F238E27FC236}">
                <a16:creationId xmlns:a16="http://schemas.microsoft.com/office/drawing/2014/main" id="{763AD152-5307-47A0-AE61-628200F84807}"/>
              </a:ext>
            </a:extLst>
          </p:cNvPr>
          <p:cNvSpPr/>
          <p:nvPr/>
        </p:nvSpPr>
        <p:spPr bwMode="auto">
          <a:xfrm>
            <a:off x="6483258" y="4597381"/>
            <a:ext cx="1185086" cy="381000"/>
          </a:xfrm>
          <a:prstGeom prst="wedgeRoundRectCallout">
            <a:avLst>
              <a:gd name="adj1" fmla="val -69686"/>
              <a:gd name="adj2" fmla="val 41794"/>
              <a:gd name="adj3" fmla="val 16667"/>
            </a:avLst>
          </a:prstGeom>
          <a:solidFill>
            <a:srgbClr val="F2B800"/>
          </a:solidFill>
          <a:ln w="1587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b="1" i="0" dirty="0">
                <a:solidFill>
                  <a:srgbClr val="002060"/>
                </a:solidFill>
              </a:rPr>
              <a:t>Relatório</a:t>
            </a:r>
          </a:p>
        </p:txBody>
      </p:sp>
    </p:spTree>
    <p:extLst>
      <p:ext uri="{BB962C8B-B14F-4D97-AF65-F5344CB8AC3E}">
        <p14:creationId xmlns:p14="http://schemas.microsoft.com/office/powerpoint/2010/main" val="369682013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322B6D21-94C0-48E9-9AAF-9FF14CF46A25}"/>
              </a:ext>
            </a:extLst>
          </p:cNvPr>
          <p:cNvSpPr txBox="1"/>
          <p:nvPr/>
        </p:nvSpPr>
        <p:spPr>
          <a:xfrm>
            <a:off x="1874515" y="2132856"/>
            <a:ext cx="539497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b="1" i="0" dirty="0">
                <a:solidFill>
                  <a:srgbClr val="00206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pt-BR" b="1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mtc-m16d.sid.inpe.br</a:t>
            </a:r>
            <a:r>
              <a:rPr lang="pt-BR" b="1" i="0" dirty="0">
                <a:solidFill>
                  <a:srgbClr val="00206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/sid.inpe.br/mtc-m19@80/2009/08.21.17.02?servicesubject=</a:t>
            </a:r>
            <a:r>
              <a:rPr lang="pt-BR" b="1" i="0" dirty="0">
                <a:solidFill>
                  <a:srgbClr val="FF0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urlRequest</a:t>
            </a:r>
            <a:r>
              <a:rPr lang="pt-BR" b="1" i="0" dirty="0">
                <a:solidFill>
                  <a:srgbClr val="00206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&amp;parsedibiurl.ibi=</a:t>
            </a:r>
            <a:r>
              <a:rPr lang="pt-BR" b="1" i="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8JMKD3MGP7W</a:t>
            </a:r>
            <a:r>
              <a:rPr lang="pt-BR" b="1" i="0" dirty="0">
                <a:solidFill>
                  <a:srgbClr val="00206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pt-BR" b="1" i="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38N29FH</a:t>
            </a:r>
            <a:endParaRPr lang="pt-BR" b="1" i="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488AE409-345A-4C0F-96BA-E74036304659}"/>
              </a:ext>
            </a:extLst>
          </p:cNvPr>
          <p:cNvSpPr txBox="1"/>
          <p:nvPr/>
        </p:nvSpPr>
        <p:spPr>
          <a:xfrm>
            <a:off x="4330588" y="4982106"/>
            <a:ext cx="4828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dirty="0">
                <a:solidFill>
                  <a:srgbClr val="0070C0"/>
                </a:solidFill>
              </a:rPr>
              <a:t>...</a:t>
            </a:r>
          </a:p>
        </p:txBody>
      </p:sp>
      <p:sp>
        <p:nvSpPr>
          <p:cNvPr id="9" name="Rectangle 10">
            <a:extLst>
              <a:ext uri="{FF2B5EF4-FFF2-40B4-BE49-F238E27FC236}">
                <a16:creationId xmlns:a16="http://schemas.microsoft.com/office/drawing/2014/main" id="{074055E4-5C1F-446A-BCC9-7A378964C3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5326B6D-17BC-4262-BDC8-7658F83616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12" name="Rectangle 2">
            <a:extLst>
              <a:ext uri="{FF2B5EF4-FFF2-40B4-BE49-F238E27FC236}">
                <a16:creationId xmlns:a16="http://schemas.microsoft.com/office/drawing/2014/main" id="{C1376B67-DF6F-4B43-8DD6-378C2A7EE197}"/>
              </a:ext>
            </a:extLst>
          </p:cNvPr>
          <p:cNvSpPr txBox="1">
            <a:spLocks noChangeArrowheads="1"/>
          </p:cNvSpPr>
          <p:nvPr/>
        </p:nvSpPr>
        <p:spPr>
          <a:xfrm>
            <a:off x="681529" y="548680"/>
            <a:ext cx="7780943" cy="90010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Resolução de IBI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(4/7)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0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Solicitação do URL do ITEM DE INFORMAÇÃO a um ARQUIVO</a:t>
            </a: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14" name="Cubo 13">
            <a:extLst>
              <a:ext uri="{FF2B5EF4-FFF2-40B4-BE49-F238E27FC236}">
                <a16:creationId xmlns:a16="http://schemas.microsoft.com/office/drawing/2014/main" id="{E2473CC2-AFF7-4035-8595-57E030FDA56C}"/>
              </a:ext>
            </a:extLst>
          </p:cNvPr>
          <p:cNvSpPr>
            <a:spLocks noChangeAspect="1"/>
          </p:cNvSpPr>
          <p:nvPr/>
        </p:nvSpPr>
        <p:spPr bwMode="auto">
          <a:xfrm>
            <a:off x="959843" y="3212976"/>
            <a:ext cx="731837" cy="1047750"/>
          </a:xfrm>
          <a:prstGeom prst="cube">
            <a:avLst>
              <a:gd name="adj" fmla="val 40432"/>
            </a:avLst>
          </a:prstGeom>
          <a:solidFill>
            <a:sysClr val="windowText" lastClr="000000">
              <a:lumMod val="75000"/>
              <a:lumOff val="25000"/>
            </a:sysClr>
          </a:solidFill>
          <a:ln w="9525">
            <a:solidFill>
              <a:sysClr val="windowText" lastClr="000000">
                <a:lumMod val="50000"/>
                <a:lumOff val="50000"/>
              </a:sysClr>
            </a:solidFill>
            <a:miter lim="800000"/>
            <a:headEnd/>
            <a:tailEnd/>
          </a:ln>
        </p:spPr>
        <p:txBody>
          <a:bodyPr anchor="ctr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0" i="0" u="none" strike="noStrike" kern="0" cap="none" spc="0" normalizeH="0" baseline="0">
                <a:ln>
                  <a:noFill/>
                </a:ln>
                <a:solidFill>
                  <a:srgbClr val="003050"/>
                </a:solidFill>
                <a:effectLst/>
                <a:uLnTx/>
                <a:uFillTx/>
                <a:latin typeface="Calibri"/>
              </a:rPr>
              <a:t>                                                                                                                                                 </a:t>
            </a:r>
          </a:p>
        </p:txBody>
      </p:sp>
      <p:sp>
        <p:nvSpPr>
          <p:cNvPr id="15" name="Cubo 14">
            <a:extLst>
              <a:ext uri="{FF2B5EF4-FFF2-40B4-BE49-F238E27FC236}">
                <a16:creationId xmlns:a16="http://schemas.microsoft.com/office/drawing/2014/main" id="{38D26E98-7933-478A-BF74-04F8624F9BA1}"/>
              </a:ext>
            </a:extLst>
          </p:cNvPr>
          <p:cNvSpPr>
            <a:spLocks noChangeAspect="1"/>
          </p:cNvSpPr>
          <p:nvPr/>
        </p:nvSpPr>
        <p:spPr bwMode="auto">
          <a:xfrm>
            <a:off x="7308304" y="3212976"/>
            <a:ext cx="731837" cy="1047750"/>
          </a:xfrm>
          <a:prstGeom prst="cube">
            <a:avLst>
              <a:gd name="adj" fmla="val 40432"/>
            </a:avLst>
          </a:prstGeom>
          <a:solidFill>
            <a:sysClr val="windowText" lastClr="000000">
              <a:lumMod val="75000"/>
              <a:lumOff val="25000"/>
            </a:sysClr>
          </a:solidFill>
          <a:ln w="9525">
            <a:solidFill>
              <a:sysClr val="windowText" lastClr="000000">
                <a:lumMod val="50000"/>
                <a:lumOff val="50000"/>
              </a:sysClr>
            </a:solidFill>
            <a:miter lim="800000"/>
            <a:headEnd/>
            <a:tailEnd/>
          </a:ln>
        </p:spPr>
        <p:txBody>
          <a:bodyPr anchor="ctr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0" i="0" u="none" strike="noStrike" kern="0" cap="none" spc="0" normalizeH="0" baseline="0">
                <a:ln>
                  <a:noFill/>
                </a:ln>
                <a:solidFill>
                  <a:srgbClr val="003050"/>
                </a:solidFill>
                <a:effectLst/>
                <a:uLnTx/>
                <a:uFillTx/>
                <a:latin typeface="Calibri"/>
              </a:rPr>
              <a:t>                                                                                                                                                 </a:t>
            </a:r>
          </a:p>
        </p:txBody>
      </p:sp>
      <p:sp>
        <p:nvSpPr>
          <p:cNvPr id="16" name="Arco 15">
            <a:extLst>
              <a:ext uri="{FF2B5EF4-FFF2-40B4-BE49-F238E27FC236}">
                <a16:creationId xmlns:a16="http://schemas.microsoft.com/office/drawing/2014/main" id="{359EC7F0-1348-4873-B207-49BEB3E547AD}"/>
              </a:ext>
            </a:extLst>
          </p:cNvPr>
          <p:cNvSpPr>
            <a:spLocks noChangeAspect="1"/>
          </p:cNvSpPr>
          <p:nvPr/>
        </p:nvSpPr>
        <p:spPr bwMode="auto">
          <a:xfrm rot="16200000">
            <a:off x="1380463" y="2608583"/>
            <a:ext cx="900000" cy="9000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17" name="Arco 16">
            <a:extLst>
              <a:ext uri="{FF2B5EF4-FFF2-40B4-BE49-F238E27FC236}">
                <a16:creationId xmlns:a16="http://schemas.microsoft.com/office/drawing/2014/main" id="{2DAD9A61-8843-4D96-AE47-923B025CFA78}"/>
              </a:ext>
            </a:extLst>
          </p:cNvPr>
          <p:cNvSpPr>
            <a:spLocks noChangeAspect="1"/>
          </p:cNvSpPr>
          <p:nvPr/>
        </p:nvSpPr>
        <p:spPr bwMode="auto">
          <a:xfrm>
            <a:off x="6840352" y="2564904"/>
            <a:ext cx="900000" cy="9000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18" name="Arco 17">
            <a:extLst>
              <a:ext uri="{FF2B5EF4-FFF2-40B4-BE49-F238E27FC236}">
                <a16:creationId xmlns:a16="http://schemas.microsoft.com/office/drawing/2014/main" id="{6644EB1D-F272-4B0F-8160-E81FB040A02F}"/>
              </a:ext>
            </a:extLst>
          </p:cNvPr>
          <p:cNvSpPr>
            <a:spLocks noChangeAspect="1"/>
          </p:cNvSpPr>
          <p:nvPr/>
        </p:nvSpPr>
        <p:spPr bwMode="auto">
          <a:xfrm rot="5400000">
            <a:off x="6840352" y="3971866"/>
            <a:ext cx="900000" cy="9000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19" name="Arco 18">
            <a:extLst>
              <a:ext uri="{FF2B5EF4-FFF2-40B4-BE49-F238E27FC236}">
                <a16:creationId xmlns:a16="http://schemas.microsoft.com/office/drawing/2014/main" id="{AC027560-D7B1-42DC-AE9A-928AD44C9DCE}"/>
              </a:ext>
            </a:extLst>
          </p:cNvPr>
          <p:cNvSpPr>
            <a:spLocks noChangeAspect="1"/>
          </p:cNvSpPr>
          <p:nvPr/>
        </p:nvSpPr>
        <p:spPr bwMode="auto">
          <a:xfrm rot="10800000">
            <a:off x="1403649" y="3971866"/>
            <a:ext cx="900000" cy="9000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22" name="CaixaDeTexto 21">
            <a:extLst>
              <a:ext uri="{FF2B5EF4-FFF2-40B4-BE49-F238E27FC236}">
                <a16:creationId xmlns:a16="http://schemas.microsoft.com/office/drawing/2014/main" id="{EDACF76D-B286-4E28-89D5-9A070A6C1FCE}"/>
              </a:ext>
            </a:extLst>
          </p:cNvPr>
          <p:cNvSpPr txBox="1"/>
          <p:nvPr/>
        </p:nvSpPr>
        <p:spPr>
          <a:xfrm>
            <a:off x="2123728" y="3544267"/>
            <a:ext cx="4825518" cy="255454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l"/>
            <a:endParaRPr lang="pt-BR" sz="900" i="0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pt-BR" sz="900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archiveaddress</a:t>
            </a:r>
            <a:r>
              <a:rPr lang="pt-BR" sz="900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lang="pt-BR" sz="900" b="1" i="0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mtc-m16d.sid.inpe.br</a:t>
            </a:r>
          </a:p>
          <a:p>
            <a:pPr algn="l"/>
            <a:r>
              <a:rPr lang="pt-BR" sz="900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contenttype</a:t>
            </a:r>
            <a:r>
              <a:rPr lang="pt-BR" sz="900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Data</a:t>
            </a:r>
          </a:p>
          <a:p>
            <a:pPr algn="l"/>
            <a:r>
              <a:rPr lang="pt-BR" sz="900" b="1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ibi</a:t>
            </a:r>
            <a:r>
              <a:rPr lang="pt-BR" sz="900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{</a:t>
            </a:r>
          </a:p>
          <a:p>
            <a:pPr algn="l"/>
            <a:r>
              <a:rPr lang="pt-BR" sz="900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	  rep sid.inpe.br/mtc-m19/2010/12.03.13.37</a:t>
            </a:r>
          </a:p>
          <a:p>
            <a:pPr algn="l"/>
            <a:r>
              <a:rPr lang="pt-BR" sz="900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	  </a:t>
            </a:r>
            <a:r>
              <a:rPr lang="pt-BR" sz="900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ibip</a:t>
            </a:r>
            <a:r>
              <a:rPr lang="pt-BR" sz="900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900" b="1" i="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8JMKD3MGP7W</a:t>
            </a:r>
            <a:r>
              <a:rPr lang="pt-BR" sz="900" b="1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pt-BR" sz="900" b="1" i="0" dirty="0">
                <a:solidFill>
                  <a:schemeClr val="accent5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38N29FH</a:t>
            </a:r>
          </a:p>
          <a:p>
            <a:pPr algn="l"/>
            <a:r>
              <a:rPr lang="pt-BR" sz="900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	 }</a:t>
            </a:r>
          </a:p>
          <a:p>
            <a:pPr algn="l"/>
            <a:r>
              <a:rPr lang="pt-BR" sz="900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ibi.archiveservice</a:t>
            </a:r>
            <a:r>
              <a:rPr lang="pt-BR" sz="900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{rep sid.inpe.br/mtc-m19@80/2009/08.21.17.02}</a:t>
            </a:r>
          </a:p>
          <a:p>
            <a:pPr algn="l"/>
            <a:r>
              <a:rPr lang="pt-BR" sz="900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ibi.platformsoftware</a:t>
            </a:r>
            <a:r>
              <a:rPr lang="pt-BR" sz="900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{rep dpi.inpe.br/</a:t>
            </a:r>
            <a:r>
              <a:rPr lang="pt-BR" sz="900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banon</a:t>
            </a:r>
            <a:r>
              <a:rPr lang="pt-BR" sz="900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/1998/08.02.08.56}</a:t>
            </a:r>
          </a:p>
          <a:p>
            <a:pPr algn="l"/>
            <a:r>
              <a:rPr lang="pt-BR" sz="900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state</a:t>
            </a:r>
            <a:r>
              <a:rPr lang="pt-BR" sz="900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Original</a:t>
            </a:r>
          </a:p>
          <a:p>
            <a:pPr algn="l"/>
            <a:r>
              <a:rPr lang="pt-BR" sz="900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timestamp</a:t>
            </a:r>
            <a:r>
              <a:rPr lang="pt-BR" sz="900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2019-09-24T14:20:29Z</a:t>
            </a:r>
          </a:p>
          <a:p>
            <a:pPr algn="l"/>
            <a:r>
              <a:rPr lang="pt-BR" sz="900" b="1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url</a:t>
            </a:r>
            <a:r>
              <a:rPr lang="pt-BR" sz="900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</a:t>
            </a:r>
            <a:r>
              <a:rPr lang="pt-BR" sz="900" b="1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pt-BR" sz="900" b="1" i="0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mtc-m16d.sid.inpe.br</a:t>
            </a:r>
            <a:r>
              <a:rPr lang="pt-BR" sz="900" b="1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/col/sid.inpe.br/mtc-m19/2010/12.03.13.37/doc/</a:t>
            </a:r>
            <a:r>
              <a:rPr lang="pt-BR" sz="900" b="1" i="0" dirty="0">
                <a:solidFill>
                  <a:srgbClr val="F2B800"/>
                </a:solidFill>
                <a:latin typeface="Courier New" panose="02070309020205020404" pitchFamily="49" charset="0"/>
                <a:cs typeface="Courier New" panose="02070309020205020404" pitchFamily="49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publicacao.pdf</a:t>
            </a:r>
            <a:endParaRPr lang="pt-BR" sz="900" b="1" i="0" dirty="0">
              <a:solidFill>
                <a:srgbClr val="F2B8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pt-BR" sz="900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urlkey</a:t>
            </a:r>
            <a:r>
              <a:rPr lang="pt-BR" sz="900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1616120366369-5548225308641975</a:t>
            </a:r>
          </a:p>
          <a:p>
            <a:pPr algn="l"/>
            <a:endParaRPr lang="pt-BR" i="0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5" name="Texto explicativo retangular com cantos arredondados 11">
            <a:extLst>
              <a:ext uri="{FF2B5EF4-FFF2-40B4-BE49-F238E27FC236}">
                <a16:creationId xmlns:a16="http://schemas.microsoft.com/office/drawing/2014/main" id="{DD319E9C-AF56-4AD1-B740-D2C7FD2B28B3}"/>
              </a:ext>
            </a:extLst>
          </p:cNvPr>
          <p:cNvSpPr/>
          <p:nvPr/>
        </p:nvSpPr>
        <p:spPr bwMode="auto">
          <a:xfrm>
            <a:off x="6858304" y="1609289"/>
            <a:ext cx="2034176" cy="652422"/>
          </a:xfrm>
          <a:prstGeom prst="wedgeRoundRectCallout">
            <a:avLst>
              <a:gd name="adj1" fmla="val 4563"/>
              <a:gd name="adj2" fmla="val 143412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... ARQUIVO</a:t>
            </a:r>
          </a:p>
          <a:p>
            <a:pPr algn="ctr"/>
            <a:r>
              <a:rPr lang="pt-BR" sz="1400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mtc-m16d.sid.inpe.br</a:t>
            </a:r>
            <a:endParaRPr lang="pt-BR" sz="1400" i="0" dirty="0">
              <a:solidFill>
                <a:srgbClr val="006FBA"/>
              </a:solidFill>
            </a:endParaRPr>
          </a:p>
        </p:txBody>
      </p:sp>
      <p:sp>
        <p:nvSpPr>
          <p:cNvPr id="26" name="Texto explicativo retangular com cantos arredondados 11">
            <a:extLst>
              <a:ext uri="{FF2B5EF4-FFF2-40B4-BE49-F238E27FC236}">
                <a16:creationId xmlns:a16="http://schemas.microsoft.com/office/drawing/2014/main" id="{62D2CC46-EC36-4B64-8C80-5934BD851DA5}"/>
              </a:ext>
            </a:extLst>
          </p:cNvPr>
          <p:cNvSpPr/>
          <p:nvPr/>
        </p:nvSpPr>
        <p:spPr bwMode="auto">
          <a:xfrm>
            <a:off x="107504" y="5050417"/>
            <a:ext cx="1872208" cy="682839"/>
          </a:xfrm>
          <a:prstGeom prst="wedgeRoundRectCallout">
            <a:avLst>
              <a:gd name="adj1" fmla="val -597"/>
              <a:gd name="adj2" fmla="val -105421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RESOLVEDOR</a:t>
            </a:r>
            <a:r>
              <a:rPr lang="pt-BR" sz="1800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800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urlib.net</a:t>
            </a:r>
            <a:endParaRPr lang="pt-BR" sz="1800" i="0" dirty="0">
              <a:solidFill>
                <a:srgbClr val="006FBA"/>
              </a:solidFill>
            </a:endParaRPr>
          </a:p>
        </p:txBody>
      </p:sp>
      <p:sp>
        <p:nvSpPr>
          <p:cNvPr id="27" name="Texto explicativo retangular com cantos arredondados 11">
            <a:extLst>
              <a:ext uri="{FF2B5EF4-FFF2-40B4-BE49-F238E27FC236}">
                <a16:creationId xmlns:a16="http://schemas.microsoft.com/office/drawing/2014/main" id="{72ADCE87-4EB3-4D3E-8B98-CFEC8BD8A0BB}"/>
              </a:ext>
            </a:extLst>
          </p:cNvPr>
          <p:cNvSpPr/>
          <p:nvPr/>
        </p:nvSpPr>
        <p:spPr bwMode="auto">
          <a:xfrm>
            <a:off x="5724128" y="3212976"/>
            <a:ext cx="672372" cy="432000"/>
          </a:xfrm>
          <a:prstGeom prst="wedgeRoundRectCallout">
            <a:avLst>
              <a:gd name="adj1" fmla="val -82051"/>
              <a:gd name="adj2" fmla="val -59053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b="1" i="0" dirty="0">
                <a:solidFill>
                  <a:srgbClr val="002060"/>
                </a:solidFill>
              </a:rPr>
              <a:t>IBI</a:t>
            </a:r>
          </a:p>
        </p:txBody>
      </p:sp>
      <p:sp>
        <p:nvSpPr>
          <p:cNvPr id="28" name="CaixaDeTexto 27">
            <a:extLst>
              <a:ext uri="{FF2B5EF4-FFF2-40B4-BE49-F238E27FC236}">
                <a16:creationId xmlns:a16="http://schemas.microsoft.com/office/drawing/2014/main" id="{37101BAF-C37D-40AA-84C8-43FE05AFEBCF}"/>
              </a:ext>
            </a:extLst>
          </p:cNvPr>
          <p:cNvSpPr txBox="1"/>
          <p:nvPr/>
        </p:nvSpPr>
        <p:spPr>
          <a:xfrm>
            <a:off x="1547664" y="2708920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i="0" dirty="0"/>
              <a:t>1</a:t>
            </a:r>
          </a:p>
        </p:txBody>
      </p:sp>
      <p:sp>
        <p:nvSpPr>
          <p:cNvPr id="29" name="CaixaDeTexto 28">
            <a:extLst>
              <a:ext uri="{FF2B5EF4-FFF2-40B4-BE49-F238E27FC236}">
                <a16:creationId xmlns:a16="http://schemas.microsoft.com/office/drawing/2014/main" id="{F8E87F8C-9802-404C-9E5D-C92753784547}"/>
              </a:ext>
            </a:extLst>
          </p:cNvPr>
          <p:cNvSpPr txBox="1"/>
          <p:nvPr/>
        </p:nvSpPr>
        <p:spPr>
          <a:xfrm>
            <a:off x="7287200" y="2641770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i="0" dirty="0"/>
              <a:t>1</a:t>
            </a:r>
          </a:p>
        </p:txBody>
      </p:sp>
      <p:sp>
        <p:nvSpPr>
          <p:cNvPr id="30" name="CaixaDeTexto 29">
            <a:extLst>
              <a:ext uri="{FF2B5EF4-FFF2-40B4-BE49-F238E27FC236}">
                <a16:creationId xmlns:a16="http://schemas.microsoft.com/office/drawing/2014/main" id="{AFA1162A-D729-4DEE-B7C1-0123B855BAA9}"/>
              </a:ext>
            </a:extLst>
          </p:cNvPr>
          <p:cNvSpPr txBox="1"/>
          <p:nvPr/>
        </p:nvSpPr>
        <p:spPr>
          <a:xfrm>
            <a:off x="7272102" y="4414680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i="0" dirty="0"/>
              <a:t>2</a:t>
            </a:r>
          </a:p>
        </p:txBody>
      </p:sp>
      <p:sp>
        <p:nvSpPr>
          <p:cNvPr id="31" name="CaixaDeTexto 30">
            <a:extLst>
              <a:ext uri="{FF2B5EF4-FFF2-40B4-BE49-F238E27FC236}">
                <a16:creationId xmlns:a16="http://schemas.microsoft.com/office/drawing/2014/main" id="{B4970607-B3E4-4481-9391-9B30678679E1}"/>
              </a:ext>
            </a:extLst>
          </p:cNvPr>
          <p:cNvSpPr txBox="1"/>
          <p:nvPr/>
        </p:nvSpPr>
        <p:spPr>
          <a:xfrm>
            <a:off x="1573418" y="4443255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i="0" dirty="0"/>
              <a:t>2</a:t>
            </a:r>
          </a:p>
        </p:txBody>
      </p:sp>
      <p:sp>
        <p:nvSpPr>
          <p:cNvPr id="33" name="Chave Esquerda 32">
            <a:extLst>
              <a:ext uri="{FF2B5EF4-FFF2-40B4-BE49-F238E27FC236}">
                <a16:creationId xmlns:a16="http://schemas.microsoft.com/office/drawing/2014/main" id="{4414DE35-5479-4E60-8468-DCC9CD85DE24}"/>
              </a:ext>
            </a:extLst>
          </p:cNvPr>
          <p:cNvSpPr/>
          <p:nvPr/>
        </p:nvSpPr>
        <p:spPr bwMode="auto">
          <a:xfrm rot="16200000" flipV="1">
            <a:off x="5309952" y="1731605"/>
            <a:ext cx="216000" cy="2556000"/>
          </a:xfrm>
          <a:prstGeom prst="leftBrace">
            <a:avLst>
              <a:gd name="adj1" fmla="val 41225"/>
              <a:gd name="adj2" fmla="val 49235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34" name="Texto explicativo retangular com cantos arredondados 11">
            <a:extLst>
              <a:ext uri="{FF2B5EF4-FFF2-40B4-BE49-F238E27FC236}">
                <a16:creationId xmlns:a16="http://schemas.microsoft.com/office/drawing/2014/main" id="{E6CFD89A-560D-472A-8418-8FC7C5C575EE}"/>
              </a:ext>
            </a:extLst>
          </p:cNvPr>
          <p:cNvSpPr/>
          <p:nvPr/>
        </p:nvSpPr>
        <p:spPr bwMode="auto">
          <a:xfrm>
            <a:off x="7092280" y="5194433"/>
            <a:ext cx="1872208" cy="1042879"/>
          </a:xfrm>
          <a:prstGeom prst="wedgeRoundRectCallout">
            <a:avLst>
              <a:gd name="adj1" fmla="val -78230"/>
              <a:gd name="adj2" fmla="val -47547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b="1" i="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2. O ARQUIVO retorna esta mensagem</a:t>
            </a:r>
          </a:p>
        </p:txBody>
      </p:sp>
      <p:sp>
        <p:nvSpPr>
          <p:cNvPr id="35" name="Texto explicativo retangular com cantos arredondados 11">
            <a:extLst>
              <a:ext uri="{FF2B5EF4-FFF2-40B4-BE49-F238E27FC236}">
                <a16:creationId xmlns:a16="http://schemas.microsoft.com/office/drawing/2014/main" id="{E19B6887-D186-4990-BDE5-3B96A0AD4855}"/>
              </a:ext>
            </a:extLst>
          </p:cNvPr>
          <p:cNvSpPr/>
          <p:nvPr/>
        </p:nvSpPr>
        <p:spPr bwMode="auto">
          <a:xfrm>
            <a:off x="251520" y="1612270"/>
            <a:ext cx="4079068" cy="463314"/>
          </a:xfrm>
          <a:prstGeom prst="wedgeRoundRectCallout">
            <a:avLst>
              <a:gd name="adj1" fmla="val 53798"/>
              <a:gd name="adj2" fmla="val 52411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pt-BR" sz="1800" b="1" i="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1. O RESOLVEDOR envia o IBI ao...</a:t>
            </a:r>
            <a:endParaRPr kumimoji="0" lang="pt-BR" sz="1400" b="0" i="0" u="none" strike="noStrike" kern="1200" cap="none" spc="0" normalizeH="0" baseline="0" noProof="0" dirty="0">
              <a:ln>
                <a:noFill/>
              </a:ln>
              <a:solidFill>
                <a:srgbClr val="006FBA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452922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E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>
            <a:extLst>
              <a:ext uri="{FF2B5EF4-FFF2-40B4-BE49-F238E27FC236}">
                <a16:creationId xmlns:a16="http://schemas.microsoft.com/office/drawing/2014/main" id="{0B4C405F-5A57-406F-826A-C009655F22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9816" y="836712"/>
            <a:ext cx="7884368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0" bIns="0"/>
          <a:lstStyle/>
          <a:p>
            <a:pPr marL="0" lvl="1">
              <a:spcBef>
                <a:spcPts val="0"/>
              </a:spcBef>
            </a:pPr>
            <a:r>
              <a:rPr lang="pt-BR" sz="2400" b="1" i="0" dirty="0">
                <a:solidFill>
                  <a:srgbClr val="002060"/>
                </a:solidFill>
              </a:rPr>
              <a:t>Definições de Importância</a:t>
            </a:r>
            <a:endParaRPr lang="pt-BR" sz="2400" i="0" dirty="0">
              <a:solidFill>
                <a:srgbClr val="002060"/>
              </a:solidFill>
            </a:endParaRPr>
          </a:p>
          <a:p>
            <a:pPr marL="0" lvl="1" algn="just">
              <a:spcBef>
                <a:spcPts val="0"/>
              </a:spcBef>
            </a:pPr>
            <a:endParaRPr lang="pt-BR" sz="2000" i="0" dirty="0">
              <a:solidFill>
                <a:srgbClr val="006FBA"/>
              </a:solidFill>
            </a:endParaRPr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6D62A063-E9AE-4C40-971A-39E4222E68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8" name="Rectangle 9">
            <a:extLst>
              <a:ext uri="{FF2B5EF4-FFF2-40B4-BE49-F238E27FC236}">
                <a16:creationId xmlns:a16="http://schemas.microsoft.com/office/drawing/2014/main" id="{5C144D74-AC10-4B20-A713-1134D5F982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graphicFrame>
        <p:nvGraphicFramePr>
          <p:cNvPr id="6" name="Tabela 6">
            <a:extLst>
              <a:ext uri="{FF2B5EF4-FFF2-40B4-BE49-F238E27FC236}">
                <a16:creationId xmlns:a16="http://schemas.microsoft.com/office/drawing/2014/main" id="{40A9D3A3-02BD-4B62-B6F2-B7B10C83F9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1957947"/>
              </p:ext>
            </p:extLst>
          </p:nvPr>
        </p:nvGraphicFramePr>
        <p:xfrm>
          <a:off x="575556" y="1412776"/>
          <a:ext cx="7992888" cy="49072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388290">
                  <a:extLst>
                    <a:ext uri="{9D8B030D-6E8A-4147-A177-3AD203B41FA5}">
                      <a16:colId xmlns:a16="http://schemas.microsoft.com/office/drawing/2014/main" val="36223016"/>
                    </a:ext>
                  </a:extLst>
                </a:gridCol>
                <a:gridCol w="608154">
                  <a:extLst>
                    <a:ext uri="{9D8B030D-6E8A-4147-A177-3AD203B41FA5}">
                      <a16:colId xmlns:a16="http://schemas.microsoft.com/office/drawing/2014/main" val="2942741435"/>
                    </a:ext>
                  </a:extLst>
                </a:gridCol>
                <a:gridCol w="3996444">
                  <a:extLst>
                    <a:ext uri="{9D8B030D-6E8A-4147-A177-3AD203B41FA5}">
                      <a16:colId xmlns:a16="http://schemas.microsoft.com/office/drawing/2014/main" val="202839156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pt-BR" sz="2000" i="0" kern="1200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ARQUIVO</a:t>
                      </a:r>
                      <a:endParaRPr lang="pt-BR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</a:t>
                      </a:r>
                      <a:r>
                        <a:rPr lang="pt-BR" dirty="0">
                          <a:solidFill>
                            <a:srgbClr val="002060"/>
                          </a:solidFill>
                        </a:rPr>
                        <a:t>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repositório digital – </a:t>
                      </a:r>
                      <a:r>
                        <a:rPr kumimoji="0" lang="pt-BR" sz="20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Archive</a:t>
                      </a:r>
                      <a:endParaRPr lang="pt-BR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28021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pt-BR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≠</a:t>
                      </a:r>
                      <a:endParaRPr lang="pt-BR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arquivo de computador -</a:t>
                      </a:r>
                      <a:r>
                        <a:rPr kumimoji="0" lang="pt-BR" sz="20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 file</a:t>
                      </a:r>
                      <a:endParaRPr lang="pt-BR" i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2316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repositório digital</a:t>
                      </a:r>
                    </a:p>
                    <a:p>
                      <a:pPr algn="r"/>
                      <a:endParaRPr lang="pt-BR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=</a:t>
                      </a:r>
                      <a:endParaRPr lang="pt-BR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servidor conectado à Internet e provendo dados</a:t>
                      </a:r>
                      <a:endParaRPr lang="pt-BR" i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82740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ITENS DE INFORMAÇÃO</a:t>
                      </a:r>
                      <a:endParaRPr kumimoji="0" lang="pt-BR" sz="20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=</a:t>
                      </a:r>
                      <a:endParaRPr kumimoji="0" lang="pt-B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pt-BR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20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objeto digital gerado ou armazenado num </a:t>
                      </a:r>
                      <a:r>
                        <a:rPr lang="pt-BR" sz="2000" i="0" kern="12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ARQUIVO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081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kumimoji="0" lang="pt-BR" sz="20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IBI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=</a:t>
                      </a:r>
                      <a:endParaRPr kumimoji="0" lang="pt-BR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pt-BR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2000" b="1" i="0" kern="12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</a:t>
                      </a:r>
                      <a:r>
                        <a:rPr lang="pt-BR" sz="2000" i="0" kern="12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dentificador com </a:t>
                      </a:r>
                      <a:r>
                        <a:rPr lang="pt-BR" sz="2000" b="1" i="0" kern="12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</a:t>
                      </a:r>
                      <a:r>
                        <a:rPr lang="pt-BR" sz="2000" i="0" kern="12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ase na </a:t>
                      </a:r>
                      <a:r>
                        <a:rPr lang="pt-BR" sz="2000" b="1" i="0" kern="12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</a:t>
                      </a:r>
                      <a:r>
                        <a:rPr lang="pt-BR" sz="2000" i="0" kern="12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nternet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81432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ARQUIVO da Rede IBI</a:t>
                      </a:r>
                      <a:endParaRPr lang="pt-BR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=</a:t>
                      </a:r>
                      <a:endParaRPr kumimoji="0" lang="pt-B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ARQUIVO que identifica seus ITENS DE INFORMAÇÃO por </a:t>
                      </a:r>
                      <a:r>
                        <a:rPr kumimoji="0" lang="pt-BR" sz="2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IBIs</a:t>
                      </a:r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e indexa as </a:t>
                      </a:r>
                      <a:r>
                        <a:rPr kumimoji="0" lang="pt-BR" sz="2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URLs</a:t>
                      </a:r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dos ITENS DE INFORMAÇÃO por </a:t>
                      </a:r>
                      <a:r>
                        <a:rPr kumimoji="0" lang="pt-BR" sz="2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IBIs</a:t>
                      </a:r>
                      <a:endParaRPr lang="pt-BR" i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14444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pt-BR" sz="2000" i="0" kern="1200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www.xxx.br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=</a:t>
                      </a:r>
                    </a:p>
                    <a:p>
                      <a:endParaRPr lang="pt-BR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20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ex. de endereço Internet de servidor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45661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6537609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aixaDeTexto 15">
            <a:extLst>
              <a:ext uri="{FF2B5EF4-FFF2-40B4-BE49-F238E27FC236}">
                <a16:creationId xmlns:a16="http://schemas.microsoft.com/office/drawing/2014/main" id="{75B606ED-6244-402C-BD98-C1C013505271}"/>
              </a:ext>
            </a:extLst>
          </p:cNvPr>
          <p:cNvSpPr txBox="1"/>
          <p:nvPr/>
        </p:nvSpPr>
        <p:spPr>
          <a:xfrm>
            <a:off x="359532" y="1412776"/>
            <a:ext cx="842493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400" b="1" i="0" dirty="0">
                <a:solidFill>
                  <a:srgbClr val="00206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pt-BR" sz="1400" b="1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mtc-m16d.sid.inpe.br</a:t>
            </a:r>
            <a:r>
              <a:rPr lang="pt-BR" sz="1400" b="1" i="0" dirty="0">
                <a:solidFill>
                  <a:srgbClr val="00206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/sid.inpe.br/mtc-m19@80/2009/08.21.17.02?servicesubject=</a:t>
            </a:r>
            <a:r>
              <a:rPr lang="pt-BR" sz="1400" b="1" i="0" dirty="0">
                <a:solidFill>
                  <a:srgbClr val="FF0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urlRequest</a:t>
            </a:r>
            <a:r>
              <a:rPr lang="pt-BR" sz="1400" b="1" i="0" dirty="0">
                <a:solidFill>
                  <a:srgbClr val="00206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&amp;parsedibiurl.ibi=</a:t>
            </a:r>
            <a:r>
              <a:rPr lang="pt-BR" sz="1400" b="1" i="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8JMKD3MGP7W</a:t>
            </a:r>
            <a:r>
              <a:rPr lang="pt-BR" sz="1400" b="1" i="0" dirty="0">
                <a:solidFill>
                  <a:srgbClr val="00206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pt-BR" sz="1400" b="1" i="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38N29FH</a:t>
            </a:r>
            <a:endParaRPr lang="pt-BR" sz="1400" b="1" i="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10">
            <a:extLst>
              <a:ext uri="{FF2B5EF4-FFF2-40B4-BE49-F238E27FC236}">
                <a16:creationId xmlns:a16="http://schemas.microsoft.com/office/drawing/2014/main" id="{0210ABDD-970E-41D5-9E84-2CAAA6FBAB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14F3049A-CDC0-4C7B-916B-57D2664BEB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CDFA325D-9081-4A33-83B2-77F122094DA6}"/>
              </a:ext>
            </a:extLst>
          </p:cNvPr>
          <p:cNvSpPr txBox="1">
            <a:spLocks noChangeArrowheads="1"/>
          </p:cNvSpPr>
          <p:nvPr/>
        </p:nvSpPr>
        <p:spPr>
          <a:xfrm>
            <a:off x="233519" y="548680"/>
            <a:ext cx="8676963" cy="90010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Resolução de IBI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(5/7)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0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Resposta (ampliada) do ARQUIVO</a:t>
            </a:r>
            <a:r>
              <a:rPr lang="pt-BR" sz="20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contendo o URL do relatório</a:t>
            </a: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grpSp>
        <p:nvGrpSpPr>
          <p:cNvPr id="3" name="Agrupar 2">
            <a:extLst>
              <a:ext uri="{FF2B5EF4-FFF2-40B4-BE49-F238E27FC236}">
                <a16:creationId xmlns:a16="http://schemas.microsoft.com/office/drawing/2014/main" id="{4F4763D7-78BC-4E35-B3D8-E7507AC32B6B}"/>
              </a:ext>
            </a:extLst>
          </p:cNvPr>
          <p:cNvGrpSpPr/>
          <p:nvPr/>
        </p:nvGrpSpPr>
        <p:grpSpPr>
          <a:xfrm>
            <a:off x="215516" y="1988840"/>
            <a:ext cx="8712968" cy="4031873"/>
            <a:chOff x="215516" y="2035870"/>
            <a:chExt cx="8712968" cy="4031873"/>
          </a:xfrm>
        </p:grpSpPr>
        <p:sp>
          <p:nvSpPr>
            <p:cNvPr id="10" name="CaixaDeTexto 9">
              <a:extLst>
                <a:ext uri="{FF2B5EF4-FFF2-40B4-BE49-F238E27FC236}">
                  <a16:creationId xmlns:a16="http://schemas.microsoft.com/office/drawing/2014/main" id="{E35279D0-ADE2-4541-A041-6EB222BA3118}"/>
                </a:ext>
              </a:extLst>
            </p:cNvPr>
            <p:cNvSpPr txBox="1"/>
            <p:nvPr/>
          </p:nvSpPr>
          <p:spPr>
            <a:xfrm>
              <a:off x="215516" y="2035870"/>
              <a:ext cx="8712968" cy="4031873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spAutoFit/>
            </a:bodyPr>
            <a:lstStyle/>
            <a:p>
              <a:pPr algn="l"/>
              <a:endParaRPr lang="pt-BR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 algn="l"/>
              <a:r>
                <a:rPr lang="pt-BR" i="0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archiveaddress</a:t>
              </a:r>
              <a:r>
                <a:rPr lang="pt-BR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      </a:t>
              </a:r>
              <a:r>
                <a:rPr lang="pt-BR" b="1" i="0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mtc-m16d.sid.inpe.br</a:t>
              </a:r>
            </a:p>
            <a:p>
              <a:pPr algn="l"/>
              <a:r>
                <a:rPr lang="pt-BR" i="0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contenttype</a:t>
              </a:r>
              <a:r>
                <a:rPr lang="pt-BR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         Data</a:t>
              </a:r>
            </a:p>
            <a:p>
              <a:pPr algn="l"/>
              <a:r>
                <a:rPr lang="pt-BR" b="1" i="0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ibi</a:t>
              </a:r>
              <a:r>
                <a:rPr lang="pt-BR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                 {</a:t>
              </a:r>
            </a:p>
            <a:p>
              <a:pPr algn="l"/>
              <a:r>
                <a:rPr lang="pt-BR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			  rep sid.inpe.br/mtc-m19/2010/12.03.13.37</a:t>
              </a:r>
            </a:p>
            <a:p>
              <a:pPr algn="l"/>
              <a:r>
                <a:rPr lang="pt-BR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			  </a:t>
              </a:r>
              <a:r>
                <a:rPr lang="pt-BR" i="0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ibip</a:t>
              </a:r>
              <a:r>
                <a:rPr lang="pt-BR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pt-BR" b="1" i="0" dirty="0">
                  <a:solidFill>
                    <a:srgbClr val="C0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8JMKD3MGP7W</a:t>
              </a:r>
              <a:r>
                <a:rPr lang="pt-BR" b="1" i="0" dirty="0">
                  <a:solidFill>
                    <a:srgbClr val="00206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/</a:t>
              </a:r>
              <a:r>
                <a:rPr lang="pt-BR" b="1" i="0" dirty="0">
                  <a:solidFill>
                    <a:schemeClr val="accent5">
                      <a:lumMod val="50000"/>
                    </a:schemeClr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38N29FH</a:t>
              </a:r>
            </a:p>
            <a:p>
              <a:pPr algn="l"/>
              <a:r>
                <a:rPr lang="pt-BR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			 }</a:t>
              </a:r>
            </a:p>
            <a:p>
              <a:pPr algn="l"/>
              <a:r>
                <a:rPr lang="pt-BR" i="0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ibi.archiveservice</a:t>
              </a:r>
              <a:r>
                <a:rPr lang="pt-BR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  {rep sid.inpe.br/mtc-m19@80/2009/08.21.17.02}</a:t>
              </a:r>
            </a:p>
            <a:p>
              <a:pPr algn="l"/>
              <a:r>
                <a:rPr lang="pt-BR" i="0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ibi.platformsoftware</a:t>
              </a:r>
              <a:r>
                <a:rPr lang="pt-BR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{rep dpi.inpe.br/</a:t>
              </a:r>
              <a:r>
                <a:rPr lang="pt-BR" i="0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banon</a:t>
              </a:r>
              <a:r>
                <a:rPr lang="pt-BR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/1998/08.02.08.56}</a:t>
              </a:r>
            </a:p>
            <a:p>
              <a:pPr algn="l"/>
              <a:r>
                <a:rPr lang="pt-BR" i="0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state</a:t>
              </a:r>
              <a:r>
                <a:rPr lang="pt-BR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               Original</a:t>
              </a:r>
            </a:p>
            <a:p>
              <a:pPr algn="l"/>
              <a:r>
                <a:rPr lang="pt-BR" i="0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timestamp</a:t>
              </a:r>
              <a:r>
                <a:rPr lang="pt-BR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           2020-09-05T23:09:01Z</a:t>
              </a:r>
            </a:p>
            <a:p>
              <a:pPr algn="l"/>
              <a:r>
                <a:rPr lang="pt-BR" b="1" i="0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url</a:t>
              </a:r>
              <a:r>
                <a:rPr lang="pt-BR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                 </a:t>
              </a:r>
              <a:r>
                <a:rPr lang="pt-BR" sz="1600" b="1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  <a:hlinkClick r:id="rId4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http://</a:t>
              </a:r>
              <a:r>
                <a:rPr lang="pt-BR" sz="1600" b="1" i="0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  <a:hlinkClick r:id="rId4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mtc-m16d.sid.inpe.br</a:t>
              </a:r>
              <a:r>
                <a:rPr lang="pt-BR" sz="1600" b="1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  <a:hlinkClick r:id="rId4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/col/sid.inpe.br/mtc-m19/2010/12.03.13.37/doc/</a:t>
              </a:r>
              <a:r>
                <a:rPr lang="pt-BR" sz="1600" b="1" i="0" dirty="0">
                  <a:solidFill>
                    <a:srgbClr val="F2B800"/>
                  </a:solidFill>
                  <a:latin typeface="Courier New" panose="02070309020205020404" pitchFamily="49" charset="0"/>
                  <a:cs typeface="Courier New" panose="02070309020205020404" pitchFamily="49" charset="0"/>
                  <a:hlinkClick r:id="rId4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publicacao.pdf</a:t>
              </a:r>
              <a:endParaRPr lang="pt-BR" b="1" i="0" dirty="0">
                <a:solidFill>
                  <a:srgbClr val="F2B800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 algn="l"/>
              <a:r>
                <a:rPr lang="pt-BR" i="0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urlkey</a:t>
              </a:r>
              <a:r>
                <a:rPr lang="pt-BR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              1616120366369-5548225308641975</a:t>
              </a:r>
            </a:p>
            <a:p>
              <a:pPr algn="l"/>
              <a:endParaRPr lang="pt-BR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14" name="Texto explicativo retangular com cantos arredondados 11">
              <a:extLst>
                <a:ext uri="{FF2B5EF4-FFF2-40B4-BE49-F238E27FC236}">
                  <a16:creationId xmlns:a16="http://schemas.microsoft.com/office/drawing/2014/main" id="{7DA1ED48-CFFA-4DF7-AEE0-478F73B93FC4}"/>
                </a:ext>
              </a:extLst>
            </p:cNvPr>
            <p:cNvSpPr/>
            <p:nvPr/>
          </p:nvSpPr>
          <p:spPr bwMode="auto">
            <a:xfrm>
              <a:off x="6444208" y="4340126"/>
              <a:ext cx="2096641" cy="1080120"/>
            </a:xfrm>
            <a:prstGeom prst="wedgeRoundRectCallout">
              <a:avLst>
                <a:gd name="adj1" fmla="val -92815"/>
                <a:gd name="adj2" fmla="val 31981"/>
                <a:gd name="adj3" fmla="val 16667"/>
              </a:avLst>
            </a:prstGeom>
            <a:solidFill>
              <a:srgbClr val="FFFFCC"/>
            </a:solidFill>
            <a:ln w="15875">
              <a:solidFill>
                <a:srgbClr val="F2B800"/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r>
                <a:rPr lang="pt-BR" sz="2000" b="1" i="0" dirty="0">
                  <a:solidFill>
                    <a:srgbClr val="002060"/>
                  </a:solidFill>
                </a:rPr>
                <a:t>O ARQUIVO retorna o URL do relatório</a:t>
              </a:r>
            </a:p>
          </p:txBody>
        </p:sp>
        <p:sp>
          <p:nvSpPr>
            <p:cNvPr id="9" name="Texto explicativo retangular com cantos arredondados 11">
              <a:extLst>
                <a:ext uri="{FF2B5EF4-FFF2-40B4-BE49-F238E27FC236}">
                  <a16:creationId xmlns:a16="http://schemas.microsoft.com/office/drawing/2014/main" id="{5FF2FBE0-F7A1-42A5-9A1E-FA7275E3A8FD}"/>
                </a:ext>
              </a:extLst>
            </p:cNvPr>
            <p:cNvSpPr/>
            <p:nvPr/>
          </p:nvSpPr>
          <p:spPr bwMode="auto">
            <a:xfrm>
              <a:off x="5796136" y="3776130"/>
              <a:ext cx="595189" cy="527994"/>
            </a:xfrm>
            <a:prstGeom prst="wedgeRoundRectCallout">
              <a:avLst>
                <a:gd name="adj1" fmla="val -157194"/>
                <a:gd name="adj2" fmla="val -54973"/>
                <a:gd name="adj3" fmla="val 16667"/>
              </a:avLst>
            </a:prstGeom>
            <a:solidFill>
              <a:srgbClr val="FFFFCC"/>
            </a:solidFill>
            <a:ln w="15875">
              <a:solidFill>
                <a:srgbClr val="F2B800"/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r>
                <a:rPr lang="pt-BR" sz="2000" b="1" i="0" dirty="0">
                  <a:solidFill>
                    <a:srgbClr val="002060"/>
                  </a:solidFill>
                </a:rPr>
                <a:t>IBI</a:t>
              </a:r>
            </a:p>
          </p:txBody>
        </p:sp>
        <p:sp>
          <p:nvSpPr>
            <p:cNvPr id="11" name="Chave Esquerda 10">
              <a:extLst>
                <a:ext uri="{FF2B5EF4-FFF2-40B4-BE49-F238E27FC236}">
                  <a16:creationId xmlns:a16="http://schemas.microsoft.com/office/drawing/2014/main" id="{9EEB380C-70A9-4628-B989-412CECA0C74F}"/>
                </a:ext>
              </a:extLst>
            </p:cNvPr>
            <p:cNvSpPr/>
            <p:nvPr/>
          </p:nvSpPr>
          <p:spPr bwMode="auto">
            <a:xfrm rot="16200000" flipV="1">
              <a:off x="4968184" y="2421032"/>
              <a:ext cx="216000" cy="2376000"/>
            </a:xfrm>
            <a:prstGeom prst="leftBrace">
              <a:avLst>
                <a:gd name="adj1" fmla="val 41225"/>
                <a:gd name="adj2" fmla="val 49235"/>
              </a:avLst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pt-BR" sz="1600" b="0" i="1" u="none" strike="noStrike" cap="none" normalizeH="0" baseline="0">
                <a:ln>
                  <a:noFill/>
                </a:ln>
                <a:solidFill>
                  <a:srgbClr val="00497A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12" name="Texto explicativo retangular com cantos arredondados 11">
            <a:extLst>
              <a:ext uri="{FF2B5EF4-FFF2-40B4-BE49-F238E27FC236}">
                <a16:creationId xmlns:a16="http://schemas.microsoft.com/office/drawing/2014/main" id="{3EFD9E6A-071B-4C19-9D6E-17F8FA941A6F}"/>
              </a:ext>
            </a:extLst>
          </p:cNvPr>
          <p:cNvSpPr/>
          <p:nvPr/>
        </p:nvSpPr>
        <p:spPr bwMode="auto">
          <a:xfrm>
            <a:off x="1076433" y="5746762"/>
            <a:ext cx="6991135" cy="634566"/>
          </a:xfrm>
          <a:prstGeom prst="wedgeRoundRectCallout">
            <a:avLst>
              <a:gd name="adj1" fmla="val 5195"/>
              <a:gd name="adj2" fmla="val -18644"/>
              <a:gd name="adj3" fmla="val 16667"/>
            </a:avLst>
          </a:prstGeom>
          <a:solidFill>
            <a:srgbClr val="F2B800"/>
          </a:solidFill>
          <a:ln w="1587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b="1" i="0" dirty="0">
                <a:solidFill>
                  <a:srgbClr val="002060"/>
                </a:solidFill>
              </a:rPr>
              <a:t>Nota:</a:t>
            </a:r>
            <a:r>
              <a:rPr lang="pt-BR" sz="1800" i="0" dirty="0">
                <a:solidFill>
                  <a:srgbClr val="002060"/>
                </a:solidFill>
              </a:rPr>
              <a:t> Não há indexação de URL por </a:t>
            </a:r>
            <a:r>
              <a:rPr lang="pt-BR" sz="1800" i="0" dirty="0" err="1">
                <a:solidFill>
                  <a:srgbClr val="002060"/>
                </a:solidFill>
              </a:rPr>
              <a:t>IBIs</a:t>
            </a:r>
            <a:r>
              <a:rPr lang="pt-BR" sz="1800" i="0" dirty="0">
                <a:solidFill>
                  <a:srgbClr val="002060"/>
                </a:solidFill>
              </a:rPr>
              <a:t> no RESOLVEDOR.</a:t>
            </a:r>
          </a:p>
          <a:p>
            <a:pPr algn="ctr"/>
            <a:r>
              <a:rPr lang="pt-BR" sz="1800" i="0" dirty="0">
                <a:solidFill>
                  <a:srgbClr val="002060"/>
                </a:solidFill>
              </a:rPr>
              <a:t>A indexação é mantida apenas pelos ARQUIVOS.</a:t>
            </a:r>
          </a:p>
        </p:txBody>
      </p:sp>
      <p:pic>
        <p:nvPicPr>
          <p:cNvPr id="15" name="Imagem 14">
            <a:extLst>
              <a:ext uri="{FF2B5EF4-FFF2-40B4-BE49-F238E27FC236}">
                <a16:creationId xmlns:a16="http://schemas.microsoft.com/office/drawing/2014/main" id="{FF8AA90C-658D-499B-A944-E07EC4AB922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70168" y="1638639"/>
            <a:ext cx="114300" cy="114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612781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10">
            <a:extLst>
              <a:ext uri="{FF2B5EF4-FFF2-40B4-BE49-F238E27FC236}">
                <a16:creationId xmlns:a16="http://schemas.microsoft.com/office/drawing/2014/main" id="{074055E4-5C1F-446A-BCC9-7A378964C3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5326B6D-17BC-4262-BDC8-7658F83616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12" name="Rectangle 2">
            <a:extLst>
              <a:ext uri="{FF2B5EF4-FFF2-40B4-BE49-F238E27FC236}">
                <a16:creationId xmlns:a16="http://schemas.microsoft.com/office/drawing/2014/main" id="{C1376B67-DF6F-4B43-8DD6-378C2A7EE197}"/>
              </a:ext>
            </a:extLst>
          </p:cNvPr>
          <p:cNvSpPr txBox="1">
            <a:spLocks noChangeArrowheads="1"/>
          </p:cNvSpPr>
          <p:nvPr/>
        </p:nvSpPr>
        <p:spPr>
          <a:xfrm>
            <a:off x="681529" y="548680"/>
            <a:ext cx="7780943" cy="90010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Resolução de IBI</a:t>
            </a:r>
            <a:br>
              <a:rPr lang="pt-BR" sz="14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(6/7)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0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Solicitação do URL do ITEM DE INFORMAÇÃO a um ARQUIVO</a:t>
            </a: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14" name="Cubo 13">
            <a:extLst>
              <a:ext uri="{FF2B5EF4-FFF2-40B4-BE49-F238E27FC236}">
                <a16:creationId xmlns:a16="http://schemas.microsoft.com/office/drawing/2014/main" id="{E2473CC2-AFF7-4035-8595-57E030FDA56C}"/>
              </a:ext>
            </a:extLst>
          </p:cNvPr>
          <p:cNvSpPr>
            <a:spLocks noChangeAspect="1"/>
          </p:cNvSpPr>
          <p:nvPr/>
        </p:nvSpPr>
        <p:spPr bwMode="auto">
          <a:xfrm>
            <a:off x="959843" y="3212976"/>
            <a:ext cx="731837" cy="1047750"/>
          </a:xfrm>
          <a:prstGeom prst="cube">
            <a:avLst>
              <a:gd name="adj" fmla="val 40432"/>
            </a:avLst>
          </a:prstGeom>
          <a:solidFill>
            <a:sysClr val="windowText" lastClr="000000">
              <a:lumMod val="75000"/>
              <a:lumOff val="25000"/>
            </a:sysClr>
          </a:solidFill>
          <a:ln w="9525">
            <a:solidFill>
              <a:sysClr val="windowText" lastClr="000000">
                <a:lumMod val="50000"/>
                <a:lumOff val="50000"/>
              </a:sysClr>
            </a:solidFill>
            <a:miter lim="800000"/>
            <a:headEnd/>
            <a:tailEnd/>
          </a:ln>
        </p:spPr>
        <p:txBody>
          <a:bodyPr anchor="ctr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0" i="0" u="none" strike="noStrike" kern="0" cap="none" spc="0" normalizeH="0" baseline="0">
                <a:ln>
                  <a:noFill/>
                </a:ln>
                <a:solidFill>
                  <a:srgbClr val="003050"/>
                </a:solidFill>
                <a:effectLst/>
                <a:uLnTx/>
                <a:uFillTx/>
                <a:latin typeface="Calibri"/>
              </a:rPr>
              <a:t>                                                                                                                                                 </a:t>
            </a:r>
          </a:p>
        </p:txBody>
      </p:sp>
      <p:sp>
        <p:nvSpPr>
          <p:cNvPr id="15" name="Cubo 14">
            <a:extLst>
              <a:ext uri="{FF2B5EF4-FFF2-40B4-BE49-F238E27FC236}">
                <a16:creationId xmlns:a16="http://schemas.microsoft.com/office/drawing/2014/main" id="{38D26E98-7933-478A-BF74-04F8624F9BA1}"/>
              </a:ext>
            </a:extLst>
          </p:cNvPr>
          <p:cNvSpPr>
            <a:spLocks noChangeAspect="1"/>
          </p:cNvSpPr>
          <p:nvPr/>
        </p:nvSpPr>
        <p:spPr bwMode="auto">
          <a:xfrm>
            <a:off x="7308304" y="3212976"/>
            <a:ext cx="731837" cy="1047750"/>
          </a:xfrm>
          <a:prstGeom prst="cube">
            <a:avLst>
              <a:gd name="adj" fmla="val 40432"/>
            </a:avLst>
          </a:prstGeom>
          <a:solidFill>
            <a:sysClr val="windowText" lastClr="000000">
              <a:lumMod val="75000"/>
              <a:lumOff val="25000"/>
            </a:sysClr>
          </a:solidFill>
          <a:ln w="9525">
            <a:solidFill>
              <a:sysClr val="windowText" lastClr="000000">
                <a:lumMod val="50000"/>
                <a:lumOff val="50000"/>
              </a:sysClr>
            </a:solidFill>
            <a:miter lim="800000"/>
            <a:headEnd/>
            <a:tailEnd/>
          </a:ln>
        </p:spPr>
        <p:txBody>
          <a:bodyPr anchor="ctr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0" i="0" u="none" strike="noStrike" kern="0" cap="none" spc="0" normalizeH="0" baseline="0">
                <a:ln>
                  <a:noFill/>
                </a:ln>
                <a:solidFill>
                  <a:srgbClr val="003050"/>
                </a:solidFill>
                <a:effectLst/>
                <a:uLnTx/>
                <a:uFillTx/>
                <a:latin typeface="Calibri"/>
              </a:rPr>
              <a:t>                                                                                                                                                 </a:t>
            </a:r>
          </a:p>
        </p:txBody>
      </p:sp>
      <p:sp>
        <p:nvSpPr>
          <p:cNvPr id="16" name="Arco 15">
            <a:extLst>
              <a:ext uri="{FF2B5EF4-FFF2-40B4-BE49-F238E27FC236}">
                <a16:creationId xmlns:a16="http://schemas.microsoft.com/office/drawing/2014/main" id="{359EC7F0-1348-4873-B207-49BEB3E547AD}"/>
              </a:ext>
            </a:extLst>
          </p:cNvPr>
          <p:cNvSpPr>
            <a:spLocks noChangeAspect="1"/>
          </p:cNvSpPr>
          <p:nvPr/>
        </p:nvSpPr>
        <p:spPr bwMode="auto">
          <a:xfrm rot="16200000">
            <a:off x="1380463" y="2608583"/>
            <a:ext cx="900000" cy="9000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17" name="Arco 16">
            <a:extLst>
              <a:ext uri="{FF2B5EF4-FFF2-40B4-BE49-F238E27FC236}">
                <a16:creationId xmlns:a16="http://schemas.microsoft.com/office/drawing/2014/main" id="{2DAD9A61-8843-4D96-AE47-923B025CFA78}"/>
              </a:ext>
            </a:extLst>
          </p:cNvPr>
          <p:cNvSpPr>
            <a:spLocks noChangeAspect="1"/>
          </p:cNvSpPr>
          <p:nvPr/>
        </p:nvSpPr>
        <p:spPr bwMode="auto">
          <a:xfrm>
            <a:off x="6840352" y="2564904"/>
            <a:ext cx="900000" cy="9000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18" name="Arco 17">
            <a:extLst>
              <a:ext uri="{FF2B5EF4-FFF2-40B4-BE49-F238E27FC236}">
                <a16:creationId xmlns:a16="http://schemas.microsoft.com/office/drawing/2014/main" id="{6644EB1D-F272-4B0F-8160-E81FB040A02F}"/>
              </a:ext>
            </a:extLst>
          </p:cNvPr>
          <p:cNvSpPr>
            <a:spLocks noChangeAspect="1"/>
          </p:cNvSpPr>
          <p:nvPr/>
        </p:nvSpPr>
        <p:spPr bwMode="auto">
          <a:xfrm rot="5400000">
            <a:off x="6840352" y="3971866"/>
            <a:ext cx="900000" cy="9000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19" name="Arco 18">
            <a:extLst>
              <a:ext uri="{FF2B5EF4-FFF2-40B4-BE49-F238E27FC236}">
                <a16:creationId xmlns:a16="http://schemas.microsoft.com/office/drawing/2014/main" id="{AC027560-D7B1-42DC-AE9A-928AD44C9DCE}"/>
              </a:ext>
            </a:extLst>
          </p:cNvPr>
          <p:cNvSpPr>
            <a:spLocks noChangeAspect="1"/>
          </p:cNvSpPr>
          <p:nvPr/>
        </p:nvSpPr>
        <p:spPr bwMode="auto">
          <a:xfrm rot="10800000">
            <a:off x="1403649" y="3971866"/>
            <a:ext cx="900000" cy="9000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22" name="CaixaDeTexto 21">
            <a:extLst>
              <a:ext uri="{FF2B5EF4-FFF2-40B4-BE49-F238E27FC236}">
                <a16:creationId xmlns:a16="http://schemas.microsoft.com/office/drawing/2014/main" id="{EDACF76D-B286-4E28-89D5-9A070A6C1FCE}"/>
              </a:ext>
            </a:extLst>
          </p:cNvPr>
          <p:cNvSpPr txBox="1"/>
          <p:nvPr/>
        </p:nvSpPr>
        <p:spPr>
          <a:xfrm>
            <a:off x="2146795" y="3544267"/>
            <a:ext cx="4819432" cy="270000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l"/>
            <a:endParaRPr lang="pt-BR" sz="900" i="0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endParaRPr lang="pt-BR" i="0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0" name="CaixaDeTexto 19">
            <a:extLst>
              <a:ext uri="{FF2B5EF4-FFF2-40B4-BE49-F238E27FC236}">
                <a16:creationId xmlns:a16="http://schemas.microsoft.com/office/drawing/2014/main" id="{24DE92E1-A975-47A8-9A77-3648D0BA3F21}"/>
              </a:ext>
            </a:extLst>
          </p:cNvPr>
          <p:cNvSpPr txBox="1"/>
          <p:nvPr/>
        </p:nvSpPr>
        <p:spPr>
          <a:xfrm>
            <a:off x="2321976" y="2132856"/>
            <a:ext cx="4500049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b="1" i="0" dirty="0">
                <a:solidFill>
                  <a:srgbClr val="00206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fr-FR" b="1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md-m09b.sid.inpe.br</a:t>
            </a:r>
            <a:r>
              <a:rPr lang="fr-FR" b="1" i="0" dirty="0">
                <a:solidFill>
                  <a:srgbClr val="00206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/urlib.net/www/ 2020/05.31.18.11?servicesubject=</a:t>
            </a:r>
            <a:r>
              <a:rPr lang="fr-FR" b="1" i="0" dirty="0">
                <a:solidFill>
                  <a:srgbClr val="FF0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urlRequest</a:t>
            </a:r>
            <a:r>
              <a:rPr lang="fr-FR" b="1" i="0" dirty="0">
                <a:solidFill>
                  <a:srgbClr val="00206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&amp;parsedibiurl.ibi=</a:t>
            </a:r>
            <a:r>
              <a:rPr lang="fr-FR" b="1" i="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8JMKD3MGP7W</a:t>
            </a:r>
            <a:r>
              <a:rPr lang="fr-FR" b="1" i="0" dirty="0">
                <a:solidFill>
                  <a:srgbClr val="00206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fr-FR" b="1" i="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38N29FH</a:t>
            </a:r>
            <a:endParaRPr lang="pt-BR" b="1" i="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ADC60AC7-66D8-438B-A189-9A3E884A0F54}"/>
              </a:ext>
            </a:extLst>
          </p:cNvPr>
          <p:cNvSpPr txBox="1"/>
          <p:nvPr/>
        </p:nvSpPr>
        <p:spPr>
          <a:xfrm>
            <a:off x="1547664" y="2708920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i="0" dirty="0"/>
              <a:t>1</a:t>
            </a:r>
          </a:p>
        </p:txBody>
      </p:sp>
      <p:sp>
        <p:nvSpPr>
          <p:cNvPr id="28" name="CaixaDeTexto 27">
            <a:extLst>
              <a:ext uri="{FF2B5EF4-FFF2-40B4-BE49-F238E27FC236}">
                <a16:creationId xmlns:a16="http://schemas.microsoft.com/office/drawing/2014/main" id="{2B1809FD-A036-4BE5-A8AF-E4D84172F001}"/>
              </a:ext>
            </a:extLst>
          </p:cNvPr>
          <p:cNvSpPr txBox="1"/>
          <p:nvPr/>
        </p:nvSpPr>
        <p:spPr>
          <a:xfrm>
            <a:off x="7287200" y="2641770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i="0" dirty="0"/>
              <a:t>1</a:t>
            </a:r>
          </a:p>
        </p:txBody>
      </p:sp>
      <p:sp>
        <p:nvSpPr>
          <p:cNvPr id="29" name="CaixaDeTexto 28">
            <a:extLst>
              <a:ext uri="{FF2B5EF4-FFF2-40B4-BE49-F238E27FC236}">
                <a16:creationId xmlns:a16="http://schemas.microsoft.com/office/drawing/2014/main" id="{1195CA44-460E-4A0F-BA4E-F03DC2ADE77B}"/>
              </a:ext>
            </a:extLst>
          </p:cNvPr>
          <p:cNvSpPr txBox="1"/>
          <p:nvPr/>
        </p:nvSpPr>
        <p:spPr>
          <a:xfrm>
            <a:off x="7272102" y="4414680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i="0" dirty="0"/>
              <a:t>2</a:t>
            </a:r>
          </a:p>
        </p:txBody>
      </p:sp>
      <p:sp>
        <p:nvSpPr>
          <p:cNvPr id="30" name="CaixaDeTexto 29">
            <a:extLst>
              <a:ext uri="{FF2B5EF4-FFF2-40B4-BE49-F238E27FC236}">
                <a16:creationId xmlns:a16="http://schemas.microsoft.com/office/drawing/2014/main" id="{85AFF191-812C-4C7F-AFE3-19A34A9E06BB}"/>
              </a:ext>
            </a:extLst>
          </p:cNvPr>
          <p:cNvSpPr txBox="1"/>
          <p:nvPr/>
        </p:nvSpPr>
        <p:spPr>
          <a:xfrm>
            <a:off x="1573418" y="4443255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i="0" dirty="0"/>
              <a:t>2</a:t>
            </a:r>
          </a:p>
        </p:txBody>
      </p:sp>
      <p:sp>
        <p:nvSpPr>
          <p:cNvPr id="31" name="Texto explicativo retangular com cantos arredondados 11">
            <a:extLst>
              <a:ext uri="{FF2B5EF4-FFF2-40B4-BE49-F238E27FC236}">
                <a16:creationId xmlns:a16="http://schemas.microsoft.com/office/drawing/2014/main" id="{8461F503-92EE-48BE-8E10-D6609C4F2B95}"/>
              </a:ext>
            </a:extLst>
          </p:cNvPr>
          <p:cNvSpPr/>
          <p:nvPr/>
        </p:nvSpPr>
        <p:spPr bwMode="auto">
          <a:xfrm>
            <a:off x="5555812" y="3212976"/>
            <a:ext cx="672372" cy="432000"/>
          </a:xfrm>
          <a:prstGeom prst="wedgeRoundRectCallout">
            <a:avLst>
              <a:gd name="adj1" fmla="val -82051"/>
              <a:gd name="adj2" fmla="val -59053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b="1" i="0" dirty="0">
                <a:solidFill>
                  <a:srgbClr val="002060"/>
                </a:solidFill>
              </a:rPr>
              <a:t>IBI</a:t>
            </a:r>
          </a:p>
        </p:txBody>
      </p:sp>
      <p:sp>
        <p:nvSpPr>
          <p:cNvPr id="32" name="Chave Esquerda 31">
            <a:extLst>
              <a:ext uri="{FF2B5EF4-FFF2-40B4-BE49-F238E27FC236}">
                <a16:creationId xmlns:a16="http://schemas.microsoft.com/office/drawing/2014/main" id="{DBB019B9-9A32-437E-A409-F758489A712C}"/>
              </a:ext>
            </a:extLst>
          </p:cNvPr>
          <p:cNvSpPr/>
          <p:nvPr/>
        </p:nvSpPr>
        <p:spPr bwMode="auto">
          <a:xfrm rot="16200000" flipV="1">
            <a:off x="5172247" y="1731605"/>
            <a:ext cx="216000" cy="2556000"/>
          </a:xfrm>
          <a:prstGeom prst="leftBrace">
            <a:avLst>
              <a:gd name="adj1" fmla="val 41225"/>
              <a:gd name="adj2" fmla="val 49235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23" name="Texto explicativo retangular com cantos arredondados 11">
            <a:extLst>
              <a:ext uri="{FF2B5EF4-FFF2-40B4-BE49-F238E27FC236}">
                <a16:creationId xmlns:a16="http://schemas.microsoft.com/office/drawing/2014/main" id="{B2CC1907-4615-45BC-A40B-78D244B83C53}"/>
              </a:ext>
            </a:extLst>
          </p:cNvPr>
          <p:cNvSpPr/>
          <p:nvPr/>
        </p:nvSpPr>
        <p:spPr bwMode="auto">
          <a:xfrm>
            <a:off x="107504" y="5050417"/>
            <a:ext cx="1872208" cy="682839"/>
          </a:xfrm>
          <a:prstGeom prst="wedgeRoundRectCallout">
            <a:avLst>
              <a:gd name="adj1" fmla="val -597"/>
              <a:gd name="adj2" fmla="val -105421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RESOLVEDOR</a:t>
            </a:r>
            <a:r>
              <a:rPr lang="pt-BR" sz="1800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800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urlib.net</a:t>
            </a:r>
            <a:endParaRPr lang="pt-BR" sz="1800" i="0" dirty="0">
              <a:solidFill>
                <a:srgbClr val="006FBA"/>
              </a:solidFill>
            </a:endParaRPr>
          </a:p>
        </p:txBody>
      </p:sp>
      <p:sp>
        <p:nvSpPr>
          <p:cNvPr id="27" name="Texto explicativo retangular com cantos arredondados 11">
            <a:extLst>
              <a:ext uri="{FF2B5EF4-FFF2-40B4-BE49-F238E27FC236}">
                <a16:creationId xmlns:a16="http://schemas.microsoft.com/office/drawing/2014/main" id="{04C754E8-A67C-4BB9-ACAC-4368CC81DB23}"/>
              </a:ext>
            </a:extLst>
          </p:cNvPr>
          <p:cNvSpPr/>
          <p:nvPr/>
        </p:nvSpPr>
        <p:spPr bwMode="auto">
          <a:xfrm>
            <a:off x="6840352" y="1547058"/>
            <a:ext cx="2034176" cy="657806"/>
          </a:xfrm>
          <a:prstGeom prst="wedgeRoundRectCallout">
            <a:avLst>
              <a:gd name="adj1" fmla="val 4563"/>
              <a:gd name="adj2" fmla="val 143412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... ARQUIVO</a:t>
            </a:r>
          </a:p>
          <a:p>
            <a:pPr algn="ctr"/>
            <a:r>
              <a:rPr lang="pt-BR" sz="1400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md-m09b.sid.inpe.br</a:t>
            </a:r>
            <a:endParaRPr lang="pt-BR" sz="1400" i="0" dirty="0">
              <a:solidFill>
                <a:srgbClr val="006FBA"/>
              </a:solidFill>
            </a:endParaRPr>
          </a:p>
        </p:txBody>
      </p:sp>
      <p:sp>
        <p:nvSpPr>
          <p:cNvPr id="33" name="Texto explicativo retangular com cantos arredondados 11">
            <a:extLst>
              <a:ext uri="{FF2B5EF4-FFF2-40B4-BE49-F238E27FC236}">
                <a16:creationId xmlns:a16="http://schemas.microsoft.com/office/drawing/2014/main" id="{0D30770F-2E60-47DF-A7BC-B1630DFD161A}"/>
              </a:ext>
            </a:extLst>
          </p:cNvPr>
          <p:cNvSpPr/>
          <p:nvPr/>
        </p:nvSpPr>
        <p:spPr bwMode="auto">
          <a:xfrm>
            <a:off x="251520" y="1612270"/>
            <a:ext cx="4007060" cy="463314"/>
          </a:xfrm>
          <a:prstGeom prst="wedgeRoundRectCallout">
            <a:avLst>
              <a:gd name="adj1" fmla="val 53798"/>
              <a:gd name="adj2" fmla="val 52411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pt-BR" sz="1800" b="1" i="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O RESOLVEDOR envia o IBI ao...</a:t>
            </a:r>
            <a:endParaRPr kumimoji="0" lang="pt-BR" sz="1400" b="0" i="0" u="none" strike="noStrike" kern="1200" cap="none" spc="0" normalizeH="0" baseline="0" noProof="0" dirty="0">
              <a:ln>
                <a:noFill/>
              </a:ln>
              <a:solidFill>
                <a:srgbClr val="006FBA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25" name="Texto explicativo retangular com cantos arredondados 11">
            <a:extLst>
              <a:ext uri="{FF2B5EF4-FFF2-40B4-BE49-F238E27FC236}">
                <a16:creationId xmlns:a16="http://schemas.microsoft.com/office/drawing/2014/main" id="{45A971F2-0FD0-4733-8B5B-B071A5FD4207}"/>
              </a:ext>
            </a:extLst>
          </p:cNvPr>
          <p:cNvSpPr/>
          <p:nvPr/>
        </p:nvSpPr>
        <p:spPr bwMode="auto">
          <a:xfrm>
            <a:off x="5700020" y="5215037"/>
            <a:ext cx="2904427" cy="1166291"/>
          </a:xfrm>
          <a:prstGeom prst="wedgeRoundRectCallout">
            <a:avLst>
              <a:gd name="adj1" fmla="val -96769"/>
              <a:gd name="adj2" fmla="val -79417"/>
              <a:gd name="adj3" fmla="val 16667"/>
            </a:avLst>
          </a:prstGeom>
          <a:solidFill>
            <a:srgbClr val="FFCC66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just"/>
            <a:r>
              <a:rPr lang="pt-BR" b="1" i="0" dirty="0">
                <a:solidFill>
                  <a:srgbClr val="002060"/>
                </a:solidFill>
              </a:rPr>
              <a:t>No caso de inexistência do ITEM DE INFORMAÇÃO a resposta fornecida pelo ARQUIVO é vazia.</a:t>
            </a:r>
          </a:p>
        </p:txBody>
      </p:sp>
    </p:spTree>
    <p:extLst>
      <p:ext uri="{BB962C8B-B14F-4D97-AF65-F5344CB8AC3E}">
        <p14:creationId xmlns:p14="http://schemas.microsoft.com/office/powerpoint/2010/main" val="163598469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>
            <a:extLst>
              <a:ext uri="{FF2B5EF4-FFF2-40B4-BE49-F238E27FC236}">
                <a16:creationId xmlns:a16="http://schemas.microsoft.com/office/drawing/2014/main" id="{D44A6E2B-50FC-498D-8607-B525B77B2B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9CEEDACA-9C0F-4088-A4B4-5AA3780B86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DE36BA3C-E98C-4F9A-9265-0E09B84EAB3A}"/>
              </a:ext>
            </a:extLst>
          </p:cNvPr>
          <p:cNvSpPr txBox="1">
            <a:spLocks noChangeArrowheads="1"/>
          </p:cNvSpPr>
          <p:nvPr/>
        </p:nvSpPr>
        <p:spPr>
          <a:xfrm>
            <a:off x="1790692" y="548680"/>
            <a:ext cx="5562617" cy="954107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Resolução de IBI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(7/7)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Norma ABNT NBR 16709:2018 </a:t>
            </a: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86EE611C-927B-4B14-9DFC-1504AE80BF4B}"/>
              </a:ext>
            </a:extLst>
          </p:cNvPr>
          <p:cNvSpPr txBox="1"/>
          <p:nvPr/>
        </p:nvSpPr>
        <p:spPr>
          <a:xfrm>
            <a:off x="1151620" y="2951947"/>
            <a:ext cx="6840760" cy="954107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Sistema para resolução de Identificador com Base na Internet (IBI)</a:t>
            </a:r>
          </a:p>
        </p:txBody>
      </p:sp>
    </p:spTree>
    <p:extLst>
      <p:ext uri="{BB962C8B-B14F-4D97-AF65-F5344CB8AC3E}">
        <p14:creationId xmlns:p14="http://schemas.microsoft.com/office/powerpoint/2010/main" val="389459295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2F99422D-045D-43C9-99FA-9FB807EEFDC4}"/>
              </a:ext>
            </a:extLst>
          </p:cNvPr>
          <p:cNvSpPr txBox="1"/>
          <p:nvPr/>
        </p:nvSpPr>
        <p:spPr>
          <a:xfrm>
            <a:off x="2090006" y="980728"/>
            <a:ext cx="496398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40000" marR="0" lvl="0" indent="-34290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pt-BR" sz="4000" b="1" i="0" kern="0" dirty="0">
                <a:solidFill>
                  <a:srgbClr val="002060"/>
                </a:solidFill>
              </a:rPr>
              <a:t>4. Rede </a:t>
            </a:r>
            <a:r>
              <a:rPr kumimoji="0" lang="pt-BR" sz="4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IBI piloto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CEFAA91-E2A4-42EA-97DD-9097FF0737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9816" y="1917363"/>
            <a:ext cx="7884368" cy="13676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0" bIns="0"/>
          <a:lstStyle/>
          <a:p>
            <a:pPr marL="0" lvl="1">
              <a:spcBef>
                <a:spcPts val="0"/>
              </a:spcBef>
            </a:pPr>
            <a:r>
              <a:rPr lang="pt-BR" sz="2000" b="1" i="0" dirty="0">
                <a:solidFill>
                  <a:srgbClr val="002060"/>
                </a:solidFill>
              </a:rPr>
              <a:t>Resumo</a:t>
            </a:r>
            <a:endParaRPr lang="pt-BR" sz="2000" i="0" dirty="0">
              <a:solidFill>
                <a:srgbClr val="002060"/>
              </a:solidFill>
            </a:endParaRPr>
          </a:p>
          <a:p>
            <a:pPr marL="0" lvl="1" algn="just">
              <a:spcBef>
                <a:spcPts val="0"/>
              </a:spcBef>
            </a:pPr>
            <a:endParaRPr lang="pt-BR" sz="2000" i="0" dirty="0">
              <a:solidFill>
                <a:srgbClr val="006FBA"/>
              </a:solidFill>
            </a:endParaRPr>
          </a:p>
          <a:p>
            <a:pPr marL="0" lvl="1" algn="just">
              <a:spcBef>
                <a:spcPts val="0"/>
              </a:spcBef>
            </a:pPr>
            <a:r>
              <a:rPr lang="pt-BR" sz="2000" i="0" dirty="0">
                <a:solidFill>
                  <a:srgbClr val="002060"/>
                </a:solidFill>
              </a:rPr>
              <a:t>A REDE IBI piloto será rapidamente revisitada, elencando marcos, estrutura, importância e simplicidade.</a:t>
            </a:r>
          </a:p>
        </p:txBody>
      </p:sp>
    </p:spTree>
    <p:extLst>
      <p:ext uri="{BB962C8B-B14F-4D97-AF65-F5344CB8AC3E}">
        <p14:creationId xmlns:p14="http://schemas.microsoft.com/office/powerpoint/2010/main" val="127849478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Rectangle 10">
            <a:extLst>
              <a:ext uri="{FF2B5EF4-FFF2-40B4-BE49-F238E27FC236}">
                <a16:creationId xmlns:a16="http://schemas.microsoft.com/office/drawing/2014/main" id="{1FC29750-91F4-45E3-9B8F-5E9656A7E1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90" name="Rectangle 9">
            <a:extLst>
              <a:ext uri="{FF2B5EF4-FFF2-40B4-BE49-F238E27FC236}">
                <a16:creationId xmlns:a16="http://schemas.microsoft.com/office/drawing/2014/main" id="{04443AC2-11CA-4A13-98ED-E1DACA7A15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263" name="Rectangle 2">
            <a:extLst>
              <a:ext uri="{FF2B5EF4-FFF2-40B4-BE49-F238E27FC236}">
                <a16:creationId xmlns:a16="http://schemas.microsoft.com/office/drawing/2014/main" id="{CD7D26A5-0C92-4753-916F-D28A0870CAF6}"/>
              </a:ext>
            </a:extLst>
          </p:cNvPr>
          <p:cNvSpPr txBox="1">
            <a:spLocks noChangeArrowheads="1"/>
          </p:cNvSpPr>
          <p:nvPr/>
        </p:nvSpPr>
        <p:spPr>
          <a:xfrm>
            <a:off x="1790692" y="548680"/>
            <a:ext cx="5562617" cy="954107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Rede IBI Piloto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(1/3)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Alguns marcos da Rede IBI piloto</a:t>
            </a:r>
            <a:endParaRPr lang="pt-BR" sz="2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103" name="CaixaDeTexto 102">
            <a:extLst>
              <a:ext uri="{FF2B5EF4-FFF2-40B4-BE49-F238E27FC236}">
                <a16:creationId xmlns:a16="http://schemas.microsoft.com/office/drawing/2014/main" id="{8D3FF6E2-9910-45D1-BBA7-E649E39B79D9}"/>
              </a:ext>
            </a:extLst>
          </p:cNvPr>
          <p:cNvSpPr txBox="1"/>
          <p:nvPr/>
        </p:nvSpPr>
        <p:spPr>
          <a:xfrm>
            <a:off x="683568" y="2244928"/>
            <a:ext cx="7776864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l">
              <a:buFont typeface="Arial" panose="020B0604020202020204" pitchFamily="34" charset="0"/>
              <a:buChar char="‒"/>
            </a:pPr>
            <a:r>
              <a:rPr lang="pt-BR" sz="2400" i="0" dirty="0">
                <a:solidFill>
                  <a:srgbClr val="002060"/>
                </a:solidFill>
              </a:rPr>
              <a:t>Foi idealizada em 1995;</a:t>
            </a:r>
          </a:p>
          <a:p>
            <a:pPr marL="342900" indent="-342900" algn="l">
              <a:buFont typeface="Arial" panose="020B0604020202020204" pitchFamily="34" charset="0"/>
              <a:buChar char="‒"/>
            </a:pPr>
            <a:r>
              <a:rPr lang="pt-BR" sz="2400" i="0" dirty="0">
                <a:solidFill>
                  <a:srgbClr val="002060"/>
                </a:solidFill>
              </a:rPr>
              <a:t>Incorporou o RESOLVEDOR urlib.net em 2007;</a:t>
            </a:r>
          </a:p>
          <a:p>
            <a:pPr marL="342900" indent="-342900" algn="l">
              <a:buFont typeface="Arial" panose="020B0604020202020204" pitchFamily="34" charset="0"/>
              <a:buChar char="‒"/>
            </a:pPr>
            <a:r>
              <a:rPr lang="pt-BR" sz="2400" i="0" dirty="0">
                <a:solidFill>
                  <a:srgbClr val="002060"/>
                </a:solidFill>
              </a:rPr>
              <a:t>Contou com a hospedagem do RESOLVEDOR no NIC.br em 2018;</a:t>
            </a:r>
          </a:p>
          <a:p>
            <a:pPr marL="342900" indent="-342900" algn="l">
              <a:buFont typeface="Arial" panose="020B0604020202020204" pitchFamily="34" charset="0"/>
              <a:buChar char="‒"/>
            </a:pPr>
            <a:r>
              <a:rPr lang="pt-BR" sz="2400" i="0" dirty="0">
                <a:solidFill>
                  <a:srgbClr val="002060"/>
                </a:solidFill>
              </a:rPr>
              <a:t>Hospeda mais de 65000 ITENS DE INFORMAÇÃO;</a:t>
            </a:r>
          </a:p>
          <a:p>
            <a:pPr marL="342900" indent="-342900" algn="l">
              <a:buFont typeface="Arial" panose="020B0604020202020204" pitchFamily="34" charset="0"/>
              <a:buChar char="‒"/>
            </a:pPr>
            <a:r>
              <a:rPr lang="pt-BR" sz="2400" i="0" dirty="0" err="1">
                <a:solidFill>
                  <a:srgbClr val="002060"/>
                </a:solidFill>
              </a:rPr>
              <a:t>Possue</a:t>
            </a:r>
            <a:r>
              <a:rPr lang="pt-BR" sz="2400" i="0" dirty="0">
                <a:solidFill>
                  <a:srgbClr val="002060"/>
                </a:solidFill>
              </a:rPr>
              <a:t> 21 nós hospedados em 9 servidores;</a:t>
            </a:r>
          </a:p>
          <a:p>
            <a:pPr marL="342900" indent="-342900" algn="l">
              <a:buFont typeface="Arial" panose="020B0604020202020204" pitchFamily="34" charset="0"/>
              <a:buChar char="‒"/>
            </a:pPr>
            <a:r>
              <a:rPr lang="pt-BR" sz="2400" i="0" dirty="0">
                <a:solidFill>
                  <a:srgbClr val="002060"/>
                </a:solidFill>
              </a:rPr>
              <a:t>É hospedada em 3 Instituições;</a:t>
            </a:r>
          </a:p>
          <a:p>
            <a:pPr marL="342900" indent="-342900" algn="l">
              <a:buFont typeface="Arial" panose="020B0604020202020204" pitchFamily="34" charset="0"/>
              <a:buChar char="‒"/>
            </a:pPr>
            <a:r>
              <a:rPr lang="pt-BR" sz="2400" i="0" dirty="0">
                <a:solidFill>
                  <a:srgbClr val="002060"/>
                </a:solidFill>
              </a:rPr>
              <a:t>Dá acesso aos Acervos de 5 entidades.</a:t>
            </a:r>
          </a:p>
        </p:txBody>
      </p:sp>
    </p:spTree>
    <p:extLst>
      <p:ext uri="{BB962C8B-B14F-4D97-AF65-F5344CB8AC3E}">
        <p14:creationId xmlns:p14="http://schemas.microsoft.com/office/powerpoint/2010/main" val="403597033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Rectangle 10">
            <a:extLst>
              <a:ext uri="{FF2B5EF4-FFF2-40B4-BE49-F238E27FC236}">
                <a16:creationId xmlns:a16="http://schemas.microsoft.com/office/drawing/2014/main" id="{1FC29750-91F4-45E3-9B8F-5E9656A7E1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90" name="Rectangle 9">
            <a:extLst>
              <a:ext uri="{FF2B5EF4-FFF2-40B4-BE49-F238E27FC236}">
                <a16:creationId xmlns:a16="http://schemas.microsoft.com/office/drawing/2014/main" id="{04443AC2-11CA-4A13-98ED-E1DACA7A15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263" name="Rectangle 2">
            <a:extLst>
              <a:ext uri="{FF2B5EF4-FFF2-40B4-BE49-F238E27FC236}">
                <a16:creationId xmlns:a16="http://schemas.microsoft.com/office/drawing/2014/main" id="{CD7D26A5-0C92-4753-916F-D28A0870CAF6}"/>
              </a:ext>
            </a:extLst>
          </p:cNvPr>
          <p:cNvSpPr txBox="1">
            <a:spLocks noChangeArrowheads="1"/>
          </p:cNvSpPr>
          <p:nvPr/>
        </p:nvSpPr>
        <p:spPr>
          <a:xfrm>
            <a:off x="1790692" y="548680"/>
            <a:ext cx="5562617" cy="954107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Rede IBI Piloto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(2/3)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Rede IBI piloto em abril de 2021</a:t>
            </a: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281" name="Chave Direita 280">
            <a:extLst>
              <a:ext uri="{FF2B5EF4-FFF2-40B4-BE49-F238E27FC236}">
                <a16:creationId xmlns:a16="http://schemas.microsoft.com/office/drawing/2014/main" id="{CC36F002-D60C-4DE9-8CDB-E67ECDE20765}"/>
              </a:ext>
            </a:extLst>
          </p:cNvPr>
          <p:cNvSpPr/>
          <p:nvPr/>
        </p:nvSpPr>
        <p:spPr bwMode="auto">
          <a:xfrm rot="20460000">
            <a:off x="6308900" y="1621683"/>
            <a:ext cx="276170" cy="1011661"/>
          </a:xfrm>
          <a:prstGeom prst="rightBrace">
            <a:avLst>
              <a:gd name="adj1" fmla="val 0"/>
              <a:gd name="adj2" fmla="val 50000"/>
            </a:avLst>
          </a:prstGeom>
          <a:noFill/>
          <a:ln w="9525" cap="flat" cmpd="sng" algn="ctr">
            <a:solidFill>
              <a:srgbClr val="00008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80"/>
              </a:solidFill>
              <a:effectLst/>
              <a:uLnTx/>
              <a:uFillTx/>
              <a:latin typeface="Calibri"/>
            </a:endParaRPr>
          </a:p>
        </p:txBody>
      </p:sp>
      <p:cxnSp>
        <p:nvCxnSpPr>
          <p:cNvPr id="265" name="Conector reto 264">
            <a:extLst>
              <a:ext uri="{FF2B5EF4-FFF2-40B4-BE49-F238E27FC236}">
                <a16:creationId xmlns:a16="http://schemas.microsoft.com/office/drawing/2014/main" id="{D64E0118-2B5F-41CB-ADED-F3E3A2515E26}"/>
              </a:ext>
            </a:extLst>
          </p:cNvPr>
          <p:cNvCxnSpPr>
            <a:cxnSpLocks/>
          </p:cNvCxnSpPr>
          <p:nvPr/>
        </p:nvCxnSpPr>
        <p:spPr bwMode="auto">
          <a:xfrm rot="2160000" flipV="1">
            <a:off x="3772296" y="4412692"/>
            <a:ext cx="718758" cy="5820"/>
          </a:xfrm>
          <a:prstGeom prst="line">
            <a:avLst/>
          </a:prstGeom>
          <a:noFill/>
          <a:ln w="38100" cap="flat" cmpd="sng" algn="ctr">
            <a:solidFill>
              <a:srgbClr val="00008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266" name="CaixaDeTexto 34">
            <a:extLst>
              <a:ext uri="{FF2B5EF4-FFF2-40B4-BE49-F238E27FC236}">
                <a16:creationId xmlns:a16="http://schemas.microsoft.com/office/drawing/2014/main" id="{8037A49D-984B-4081-881F-47AE7AC872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82511" y="5611887"/>
            <a:ext cx="3085833" cy="769441"/>
          </a:xfrm>
          <a:prstGeom prst="rect">
            <a:avLst/>
          </a:prstGeom>
          <a:solidFill>
            <a:srgbClr val="E7F6FF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000080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err="1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Repetidor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(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REP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)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-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en-US" sz="1800" b="1" i="0" u="none" strike="noStrike" kern="0" cap="none" spc="0" normalizeH="0" baseline="0" noProof="0" dirty="0" err="1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Arquivo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(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A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) </a:t>
            </a: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00008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67" name="CaixaDeTexto 34">
            <a:extLst>
              <a:ext uri="{FF2B5EF4-FFF2-40B4-BE49-F238E27FC236}">
                <a16:creationId xmlns:a16="http://schemas.microsoft.com/office/drawing/2014/main" id="{AAB5EA75-651B-4882-94D1-4CD29CF2F2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73660" y="5635262"/>
            <a:ext cx="1872208" cy="646331"/>
          </a:xfrm>
          <a:prstGeom prst="rect">
            <a:avLst/>
          </a:prstGeom>
          <a:solidFill>
            <a:srgbClr val="FFFF99"/>
          </a:solidFill>
          <a:ln w="9525">
            <a:solidFill>
              <a:srgbClr val="FFFF99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Resolvedor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(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RES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)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urlib.net 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(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NIC.br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)</a:t>
            </a:r>
          </a:p>
        </p:txBody>
      </p:sp>
      <p:sp>
        <p:nvSpPr>
          <p:cNvPr id="268" name="Texto Explicativo: Linha 267">
            <a:extLst>
              <a:ext uri="{FF2B5EF4-FFF2-40B4-BE49-F238E27FC236}">
                <a16:creationId xmlns:a16="http://schemas.microsoft.com/office/drawing/2014/main" id="{D3A78A97-B12E-4ADA-A875-860D1183A01D}"/>
              </a:ext>
            </a:extLst>
          </p:cNvPr>
          <p:cNvSpPr/>
          <p:nvPr/>
        </p:nvSpPr>
        <p:spPr bwMode="auto">
          <a:xfrm>
            <a:off x="2534925" y="3052601"/>
            <a:ext cx="1525169" cy="284284"/>
          </a:xfrm>
          <a:prstGeom prst="borderCallout1">
            <a:avLst>
              <a:gd name="adj1" fmla="val 100647"/>
              <a:gd name="adj2" fmla="val 49405"/>
              <a:gd name="adj3" fmla="val 189723"/>
              <a:gd name="adj4" fmla="val 49401"/>
            </a:avLst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(AMI) 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/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</a:rPr>
              <a:t>NIC.br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69" name="Texto Explicativo: Linha 268">
            <a:extLst>
              <a:ext uri="{FF2B5EF4-FFF2-40B4-BE49-F238E27FC236}">
                <a16:creationId xmlns:a16="http://schemas.microsoft.com/office/drawing/2014/main" id="{42AC18D8-B410-4212-91B6-BBB90D2806BC}"/>
              </a:ext>
            </a:extLst>
          </p:cNvPr>
          <p:cNvSpPr/>
          <p:nvPr/>
        </p:nvSpPr>
        <p:spPr bwMode="auto">
          <a:xfrm>
            <a:off x="2572509" y="2487761"/>
            <a:ext cx="1450000" cy="305865"/>
          </a:xfrm>
          <a:prstGeom prst="borderCallout1">
            <a:avLst>
              <a:gd name="adj1" fmla="val 50820"/>
              <a:gd name="adj2" fmla="val 100655"/>
              <a:gd name="adj3" fmla="val 109253"/>
              <a:gd name="adj4" fmla="val 131287"/>
            </a:avLst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IBICT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/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</a:rPr>
              <a:t>IBICT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70" name="CaixaDeTexto 34">
            <a:extLst>
              <a:ext uri="{FF2B5EF4-FFF2-40B4-BE49-F238E27FC236}">
                <a16:creationId xmlns:a16="http://schemas.microsoft.com/office/drawing/2014/main" id="{4D795FD0-2D7D-4D24-9B10-41F53B5FA7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816" y="5635262"/>
            <a:ext cx="1658068" cy="646331"/>
          </a:xfrm>
          <a:prstGeom prst="rect">
            <a:avLst/>
          </a:prstGeom>
          <a:solidFill>
            <a:srgbClr val="CCD5EA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err="1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Navegador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de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i="0" kern="0" dirty="0">
                <a:solidFill>
                  <a:srgbClr val="000080"/>
                </a:solidFill>
                <a:latin typeface="Calibri"/>
              </a:rPr>
              <a:t>um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en-US" sz="1800" b="1" i="0" u="none" strike="noStrike" kern="0" cap="none" spc="0" normalizeH="0" baseline="0" noProof="0" dirty="0" err="1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usário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(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N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)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000080"/>
              </a:solidFill>
              <a:effectLst/>
              <a:uLnTx/>
              <a:uFillTx/>
              <a:latin typeface="Calibri"/>
            </a:endParaRPr>
          </a:p>
        </p:txBody>
      </p:sp>
      <p:grpSp>
        <p:nvGrpSpPr>
          <p:cNvPr id="271" name="Agrupar 270">
            <a:extLst>
              <a:ext uri="{FF2B5EF4-FFF2-40B4-BE49-F238E27FC236}">
                <a16:creationId xmlns:a16="http://schemas.microsoft.com/office/drawing/2014/main" id="{1B938B33-5427-4C1B-8CF8-2B9153F9D202}"/>
              </a:ext>
            </a:extLst>
          </p:cNvPr>
          <p:cNvGrpSpPr/>
          <p:nvPr/>
        </p:nvGrpSpPr>
        <p:grpSpPr>
          <a:xfrm>
            <a:off x="561096" y="1464677"/>
            <a:ext cx="6196031" cy="4010051"/>
            <a:chOff x="576000" y="1104715"/>
            <a:chExt cx="6196031" cy="4010051"/>
          </a:xfrm>
        </p:grpSpPr>
        <p:cxnSp>
          <p:nvCxnSpPr>
            <p:cNvPr id="296" name="Conector reto 295">
              <a:extLst>
                <a:ext uri="{FF2B5EF4-FFF2-40B4-BE49-F238E27FC236}">
                  <a16:creationId xmlns:a16="http://schemas.microsoft.com/office/drawing/2014/main" id="{E7D99ED1-1C5A-47D2-AA61-9C2D9EBE2A29}"/>
                </a:ext>
              </a:extLst>
            </p:cNvPr>
            <p:cNvCxnSpPr>
              <a:cxnSpLocks/>
              <a:stCxn id="299" idx="6"/>
            </p:cNvCxnSpPr>
            <p:nvPr/>
          </p:nvCxnSpPr>
          <p:spPr bwMode="auto">
            <a:xfrm flipV="1">
              <a:off x="3977960" y="2736542"/>
              <a:ext cx="619455" cy="1169765"/>
            </a:xfrm>
            <a:prstGeom prst="line">
              <a:avLst/>
            </a:prstGeom>
            <a:noFill/>
            <a:ln w="38100" cap="flat" cmpd="sng" algn="ctr">
              <a:solidFill>
                <a:srgbClr val="00008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297" name="Conector reto 296">
              <a:extLst>
                <a:ext uri="{FF2B5EF4-FFF2-40B4-BE49-F238E27FC236}">
                  <a16:creationId xmlns:a16="http://schemas.microsoft.com/office/drawing/2014/main" id="{CA4F6246-14FE-46EC-A17F-3E689E3C58D5}"/>
                </a:ext>
              </a:extLst>
            </p:cNvPr>
            <p:cNvCxnSpPr>
              <a:cxnSpLocks/>
              <a:endCxn id="313" idx="2"/>
            </p:cNvCxnSpPr>
            <p:nvPr/>
          </p:nvCxnSpPr>
          <p:spPr bwMode="auto">
            <a:xfrm>
              <a:off x="4858262" y="2280059"/>
              <a:ext cx="928144" cy="2"/>
            </a:xfrm>
            <a:prstGeom prst="line">
              <a:avLst/>
            </a:prstGeom>
            <a:noFill/>
            <a:ln w="25400" cap="flat" cmpd="sng" algn="ctr">
              <a:solidFill>
                <a:srgbClr val="00008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298" name="Conector reto 297">
              <a:extLst>
                <a:ext uri="{FF2B5EF4-FFF2-40B4-BE49-F238E27FC236}">
                  <a16:creationId xmlns:a16="http://schemas.microsoft.com/office/drawing/2014/main" id="{0E7B4FFF-E883-4C17-8E01-B367CCC17A7B}"/>
                </a:ext>
              </a:extLst>
            </p:cNvPr>
            <p:cNvCxnSpPr>
              <a:cxnSpLocks/>
              <a:stCxn id="299" idx="6"/>
              <a:endCxn id="339" idx="2"/>
            </p:cNvCxnSpPr>
            <p:nvPr/>
          </p:nvCxnSpPr>
          <p:spPr bwMode="auto">
            <a:xfrm flipV="1">
              <a:off x="3977960" y="3657366"/>
              <a:ext cx="765502" cy="248941"/>
            </a:xfrm>
            <a:prstGeom prst="line">
              <a:avLst/>
            </a:prstGeom>
            <a:noFill/>
            <a:ln w="38100" cap="flat" cmpd="sng" algn="ctr">
              <a:solidFill>
                <a:srgbClr val="00008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sp>
          <p:nvSpPr>
            <p:cNvPr id="299" name="Elipse 298">
              <a:extLst>
                <a:ext uri="{FF2B5EF4-FFF2-40B4-BE49-F238E27FC236}">
                  <a16:creationId xmlns:a16="http://schemas.microsoft.com/office/drawing/2014/main" id="{F7F64CB9-B1D7-436C-BB76-F647652C869D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573960" y="3204307"/>
              <a:ext cx="1404000" cy="1404000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rgbClr val="FFFF99"/>
              </a:solidFill>
              <a:miter lim="800000"/>
              <a:headEnd/>
              <a:tailEnd/>
            </a:ln>
          </p:spPr>
          <p:txBody>
            <a:bodyPr rtlCol="0" anchor="t" anchorCtr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1800" b="1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rPr>
                <a:t>RES</a:t>
              </a:r>
            </a:p>
          </p:txBody>
        </p:sp>
        <p:cxnSp>
          <p:nvCxnSpPr>
            <p:cNvPr id="300" name="Conector reto 299">
              <a:extLst>
                <a:ext uri="{FF2B5EF4-FFF2-40B4-BE49-F238E27FC236}">
                  <a16:creationId xmlns:a16="http://schemas.microsoft.com/office/drawing/2014/main" id="{1318853F-7D4C-4AFD-8689-6506645DF636}"/>
                </a:ext>
              </a:extLst>
            </p:cNvPr>
            <p:cNvCxnSpPr>
              <a:cxnSpLocks/>
              <a:stCxn id="301" idx="6"/>
            </p:cNvCxnSpPr>
            <p:nvPr/>
          </p:nvCxnSpPr>
          <p:spPr bwMode="auto">
            <a:xfrm>
              <a:off x="1728000" y="3888291"/>
              <a:ext cx="845960" cy="5042"/>
            </a:xfrm>
            <a:prstGeom prst="line">
              <a:avLst/>
            </a:prstGeom>
            <a:noFill/>
            <a:ln w="38100" cap="flat" cmpd="sng" algn="ctr">
              <a:solidFill>
                <a:srgbClr val="00008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sp>
          <p:nvSpPr>
            <p:cNvPr id="301" name="Elipse 300">
              <a:extLst>
                <a:ext uri="{FF2B5EF4-FFF2-40B4-BE49-F238E27FC236}">
                  <a16:creationId xmlns:a16="http://schemas.microsoft.com/office/drawing/2014/main" id="{01344F53-66DD-40C6-B033-D67096E2D7AB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576000" y="3312291"/>
              <a:ext cx="1152000" cy="1152000"/>
            </a:xfrm>
            <a:prstGeom prst="ellipse">
              <a:avLst/>
            </a:prstGeom>
            <a:solidFill>
              <a:srgbClr val="CCD5EA"/>
            </a:solidFill>
            <a:ln w="9525">
              <a:solidFill>
                <a:srgbClr val="000080"/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endParaRPr>
            </a:p>
          </p:txBody>
        </p:sp>
        <p:grpSp>
          <p:nvGrpSpPr>
            <p:cNvPr id="302" name="Agrupar 301">
              <a:extLst>
                <a:ext uri="{FF2B5EF4-FFF2-40B4-BE49-F238E27FC236}">
                  <a16:creationId xmlns:a16="http://schemas.microsoft.com/office/drawing/2014/main" id="{4477CBEB-FE0F-4C5C-AFDD-6D22CEFC6E0E}"/>
                </a:ext>
              </a:extLst>
            </p:cNvPr>
            <p:cNvGrpSpPr/>
            <p:nvPr/>
          </p:nvGrpSpPr>
          <p:grpSpPr>
            <a:xfrm>
              <a:off x="4342468" y="4034766"/>
              <a:ext cx="1304522" cy="1080000"/>
              <a:chOff x="5012157" y="4073392"/>
              <a:chExt cx="1304522" cy="1080000"/>
            </a:xfrm>
          </p:grpSpPr>
          <p:sp>
            <p:nvSpPr>
              <p:cNvPr id="341" name="Elipse 340">
                <a:extLst>
                  <a:ext uri="{FF2B5EF4-FFF2-40B4-BE49-F238E27FC236}">
                    <a16:creationId xmlns:a16="http://schemas.microsoft.com/office/drawing/2014/main" id="{46D7FA05-1227-40ED-A6AC-93F5BAD20A6C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5870279" y="4165416"/>
                <a:ext cx="446400" cy="446400"/>
              </a:xfrm>
              <a:prstGeom prst="ellipse">
                <a:avLst/>
              </a:prstGeom>
              <a:noFill/>
              <a:ln w="25400">
                <a:solidFill>
                  <a:srgbClr val="00008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342" name="Elipse 341">
                <a:extLst>
                  <a:ext uri="{FF2B5EF4-FFF2-40B4-BE49-F238E27FC236}">
                    <a16:creationId xmlns:a16="http://schemas.microsoft.com/office/drawing/2014/main" id="{61DC25D4-B429-43B6-89E2-0281BB565C0E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5012157" y="4073392"/>
                <a:ext cx="1080000" cy="1080000"/>
              </a:xfrm>
              <a:prstGeom prst="ellipse">
                <a:avLst/>
              </a:prstGeom>
              <a:solidFill>
                <a:srgbClr val="E7F6FF"/>
              </a:solidFill>
              <a:ln w="9525">
                <a:solidFill>
                  <a:srgbClr val="00008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pt-BR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cxnSp>
            <p:nvCxnSpPr>
              <p:cNvPr id="343" name="Conector de Seta Reta 342">
                <a:extLst>
                  <a:ext uri="{FF2B5EF4-FFF2-40B4-BE49-F238E27FC236}">
                    <a16:creationId xmlns:a16="http://schemas.microsoft.com/office/drawing/2014/main" id="{6A601129-6F02-462B-A706-F6EBAD48E202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rot="19560000" flipH="1">
                <a:off x="5921942" y="4213833"/>
                <a:ext cx="72000" cy="0"/>
              </a:xfrm>
              <a:prstGeom prst="straightConnector1">
                <a:avLst/>
              </a:prstGeom>
              <a:noFill/>
              <a:ln w="9525" cap="flat" cmpd="sng" algn="ctr">
                <a:solidFill>
                  <a:srgbClr val="00008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</p:grpSp>
        <p:sp>
          <p:nvSpPr>
            <p:cNvPr id="303" name="Elipse 302">
              <a:extLst>
                <a:ext uri="{FF2B5EF4-FFF2-40B4-BE49-F238E27FC236}">
                  <a16:creationId xmlns:a16="http://schemas.microsoft.com/office/drawing/2014/main" id="{6E2A4D7B-1FFD-4A23-AB32-C5F3A0416C81}"/>
                </a:ext>
              </a:extLst>
            </p:cNvPr>
            <p:cNvSpPr>
              <a:spLocks noChangeAspect="1"/>
            </p:cNvSpPr>
            <p:nvPr/>
          </p:nvSpPr>
          <p:spPr bwMode="auto">
            <a:xfrm rot="19440000">
              <a:off x="5551931" y="1317446"/>
              <a:ext cx="540000" cy="540000"/>
            </a:xfrm>
            <a:prstGeom prst="ellipse">
              <a:avLst/>
            </a:prstGeom>
            <a:solidFill>
              <a:srgbClr val="E7F6FF"/>
            </a:solidFill>
            <a:ln w="9525">
              <a:solidFill>
                <a:srgbClr val="000080"/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304" name="Elipse 303">
              <a:extLst>
                <a:ext uri="{FF2B5EF4-FFF2-40B4-BE49-F238E27FC236}">
                  <a16:creationId xmlns:a16="http://schemas.microsoft.com/office/drawing/2014/main" id="{1597C6AC-E691-4CAA-A35F-A788F4232221}"/>
                </a:ext>
              </a:extLst>
            </p:cNvPr>
            <p:cNvSpPr>
              <a:spLocks noChangeAspect="1"/>
            </p:cNvSpPr>
            <p:nvPr/>
          </p:nvSpPr>
          <p:spPr bwMode="auto">
            <a:xfrm rot="19500000" flipV="1">
              <a:off x="4323220" y="1740061"/>
              <a:ext cx="1080000" cy="1080000"/>
            </a:xfrm>
            <a:prstGeom prst="ellipse">
              <a:avLst/>
            </a:prstGeom>
            <a:solidFill>
              <a:srgbClr val="E7F6FF"/>
            </a:solidFill>
            <a:ln w="9525">
              <a:solidFill>
                <a:srgbClr val="000080"/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305" name="Elipse 304">
              <a:extLst>
                <a:ext uri="{FF2B5EF4-FFF2-40B4-BE49-F238E27FC236}">
                  <a16:creationId xmlns:a16="http://schemas.microsoft.com/office/drawing/2014/main" id="{125C67AB-5800-4216-A586-4DBADE489C25}"/>
                </a:ext>
              </a:extLst>
            </p:cNvPr>
            <p:cNvSpPr>
              <a:spLocks noChangeAspect="1"/>
            </p:cNvSpPr>
            <p:nvPr/>
          </p:nvSpPr>
          <p:spPr bwMode="auto">
            <a:xfrm rot="17280000">
              <a:off x="6232031" y="2473834"/>
              <a:ext cx="540000" cy="540000"/>
            </a:xfrm>
            <a:prstGeom prst="ellipse">
              <a:avLst/>
            </a:prstGeom>
            <a:solidFill>
              <a:srgbClr val="E7F6FF"/>
            </a:solidFill>
            <a:ln w="9525">
              <a:solidFill>
                <a:srgbClr val="000080"/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306" name="Arco 305">
              <a:extLst>
                <a:ext uri="{FF2B5EF4-FFF2-40B4-BE49-F238E27FC236}">
                  <a16:creationId xmlns:a16="http://schemas.microsoft.com/office/drawing/2014/main" id="{C289CE8F-3B47-43E0-9076-6B30BE138946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679654" y="1104715"/>
              <a:ext cx="2376000" cy="2376000"/>
            </a:xfrm>
            <a:prstGeom prst="arc">
              <a:avLst>
                <a:gd name="adj1" fmla="val 20186790"/>
                <a:gd name="adj2" fmla="val 20814840"/>
              </a:avLst>
            </a:prstGeom>
            <a:noFill/>
            <a:ln w="9525" cap="flat" cmpd="sng" algn="ctr">
              <a:solidFill>
                <a:sysClr val="windowText" lastClr="000000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endParaRPr>
            </a:p>
          </p:txBody>
        </p:sp>
        <p:grpSp>
          <p:nvGrpSpPr>
            <p:cNvPr id="307" name="Agrupar 306">
              <a:extLst>
                <a:ext uri="{FF2B5EF4-FFF2-40B4-BE49-F238E27FC236}">
                  <a16:creationId xmlns:a16="http://schemas.microsoft.com/office/drawing/2014/main" id="{E709D660-C374-4829-8BB8-FEF14D4BD897}"/>
                </a:ext>
              </a:extLst>
            </p:cNvPr>
            <p:cNvGrpSpPr/>
            <p:nvPr/>
          </p:nvGrpSpPr>
          <p:grpSpPr>
            <a:xfrm rot="-1500000">
              <a:off x="4682350" y="2841708"/>
              <a:ext cx="1304522" cy="1080000"/>
              <a:chOff x="5012157" y="4073392"/>
              <a:chExt cx="1304522" cy="1080000"/>
            </a:xfrm>
          </p:grpSpPr>
          <p:cxnSp>
            <p:nvCxnSpPr>
              <p:cNvPr id="337" name="Conector reto 336">
                <a:extLst>
                  <a:ext uri="{FF2B5EF4-FFF2-40B4-BE49-F238E27FC236}">
                    <a16:creationId xmlns:a16="http://schemas.microsoft.com/office/drawing/2014/main" id="{FC96F406-D041-4861-94D6-A9439254CC51}"/>
                  </a:ext>
                </a:extLst>
              </p:cNvPr>
              <p:cNvCxnSpPr>
                <a:cxnSpLocks/>
                <a:stCxn id="339" idx="2"/>
                <a:endCxn id="338" idx="4"/>
              </p:cNvCxnSpPr>
              <p:nvPr/>
            </p:nvCxnSpPr>
            <p:spPr bwMode="auto">
              <a:xfrm flipV="1">
                <a:off x="5012157" y="4611816"/>
                <a:ext cx="1081322" cy="1576"/>
              </a:xfrm>
              <a:prstGeom prst="line">
                <a:avLst/>
              </a:prstGeom>
              <a:noFill/>
              <a:ln w="9525" cap="flat" cmpd="sng" algn="ctr">
                <a:solidFill>
                  <a:sysClr val="windowText" lastClr="000000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</p:cxnSp>
          <p:sp>
            <p:nvSpPr>
              <p:cNvPr id="338" name="Elipse 337">
                <a:extLst>
                  <a:ext uri="{FF2B5EF4-FFF2-40B4-BE49-F238E27FC236}">
                    <a16:creationId xmlns:a16="http://schemas.microsoft.com/office/drawing/2014/main" id="{FFA3AC57-A1CD-4E09-873D-77FDA5380247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5870279" y="4165416"/>
                <a:ext cx="446400" cy="446400"/>
              </a:xfrm>
              <a:prstGeom prst="ellipse">
                <a:avLst/>
              </a:prstGeom>
              <a:noFill/>
              <a:ln w="25400">
                <a:solidFill>
                  <a:srgbClr val="00008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339" name="Elipse 338">
                <a:extLst>
                  <a:ext uri="{FF2B5EF4-FFF2-40B4-BE49-F238E27FC236}">
                    <a16:creationId xmlns:a16="http://schemas.microsoft.com/office/drawing/2014/main" id="{26004C95-B169-4E98-9DC8-19857520D0CF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5012157" y="4073392"/>
                <a:ext cx="1080000" cy="1080000"/>
              </a:xfrm>
              <a:prstGeom prst="ellipse">
                <a:avLst/>
              </a:prstGeom>
              <a:solidFill>
                <a:srgbClr val="E7F6FF"/>
              </a:solidFill>
              <a:ln w="9525">
                <a:solidFill>
                  <a:srgbClr val="00008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pt-BR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cxnSp>
            <p:nvCxnSpPr>
              <p:cNvPr id="340" name="Conector de Seta Reta 339">
                <a:extLst>
                  <a:ext uri="{FF2B5EF4-FFF2-40B4-BE49-F238E27FC236}">
                    <a16:creationId xmlns:a16="http://schemas.microsoft.com/office/drawing/2014/main" id="{DD906720-2B56-4D5A-A5DA-618A11C73026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rot="19560000" flipH="1">
                <a:off x="5921942" y="4213833"/>
                <a:ext cx="72000" cy="0"/>
              </a:xfrm>
              <a:prstGeom prst="straightConnector1">
                <a:avLst/>
              </a:prstGeom>
              <a:noFill/>
              <a:ln w="9525" cap="flat" cmpd="sng" algn="ctr">
                <a:solidFill>
                  <a:srgbClr val="00008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</p:grpSp>
        <p:cxnSp>
          <p:nvCxnSpPr>
            <p:cNvPr id="308" name="Conector reto 307">
              <a:extLst>
                <a:ext uri="{FF2B5EF4-FFF2-40B4-BE49-F238E27FC236}">
                  <a16:creationId xmlns:a16="http://schemas.microsoft.com/office/drawing/2014/main" id="{29F6411B-2900-48D7-BB8F-4B4A93FD61DD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769550" y="3427473"/>
              <a:ext cx="286104" cy="1527"/>
            </a:xfrm>
            <a:prstGeom prst="line">
              <a:avLst/>
            </a:prstGeom>
            <a:noFill/>
            <a:ln w="25400" cap="flat" cmpd="sng" algn="ctr">
              <a:solidFill>
                <a:srgbClr val="00008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309" name="Conector reto 308">
              <a:extLst>
                <a:ext uri="{FF2B5EF4-FFF2-40B4-BE49-F238E27FC236}">
                  <a16:creationId xmlns:a16="http://schemas.microsoft.com/office/drawing/2014/main" id="{BA3C3BA5-6FCC-45F3-9C6C-EAABD5674044}"/>
                </a:ext>
              </a:extLst>
            </p:cNvPr>
            <p:cNvCxnSpPr>
              <a:cxnSpLocks/>
              <a:stCxn id="304" idx="6"/>
              <a:endCxn id="303" idx="2"/>
            </p:cNvCxnSpPr>
            <p:nvPr/>
          </p:nvCxnSpPr>
          <p:spPr bwMode="auto">
            <a:xfrm flipV="1">
              <a:off x="5305562" y="1746148"/>
              <a:ext cx="297934" cy="224182"/>
            </a:xfrm>
            <a:prstGeom prst="line">
              <a:avLst/>
            </a:prstGeom>
            <a:noFill/>
            <a:ln w="25400" cap="flat" cmpd="sng" algn="ctr">
              <a:solidFill>
                <a:srgbClr val="00008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310" name="Conector reto 309">
              <a:extLst>
                <a:ext uri="{FF2B5EF4-FFF2-40B4-BE49-F238E27FC236}">
                  <a16:creationId xmlns:a16="http://schemas.microsoft.com/office/drawing/2014/main" id="{5A77540C-6130-4AB0-AFF4-04601BDAD13A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372436" y="2481861"/>
              <a:ext cx="864000" cy="216000"/>
            </a:xfrm>
            <a:prstGeom prst="line">
              <a:avLst/>
            </a:prstGeom>
            <a:noFill/>
            <a:ln w="25400" cap="flat" cmpd="sng" algn="ctr">
              <a:solidFill>
                <a:srgbClr val="00008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grpSp>
          <p:nvGrpSpPr>
            <p:cNvPr id="311" name="Agrupar 310">
              <a:extLst>
                <a:ext uri="{FF2B5EF4-FFF2-40B4-BE49-F238E27FC236}">
                  <a16:creationId xmlns:a16="http://schemas.microsoft.com/office/drawing/2014/main" id="{696F1580-21CA-4BA1-9396-BDBF7266CEE7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2771800" y="3750951"/>
              <a:ext cx="1008000" cy="329988"/>
              <a:chOff x="5218572" y="4507202"/>
              <a:chExt cx="3464652" cy="1134199"/>
            </a:xfrm>
          </p:grpSpPr>
          <p:sp>
            <p:nvSpPr>
              <p:cNvPr id="335" name="Trapezoide 334">
                <a:extLst>
                  <a:ext uri="{FF2B5EF4-FFF2-40B4-BE49-F238E27FC236}">
                    <a16:creationId xmlns:a16="http://schemas.microsoft.com/office/drawing/2014/main" id="{62ADD258-A67C-46AA-AADE-BAD643D1ADCA}"/>
                  </a:ext>
                </a:extLst>
              </p:cNvPr>
              <p:cNvSpPr/>
              <p:nvPr/>
            </p:nvSpPr>
            <p:spPr bwMode="auto">
              <a:xfrm>
                <a:off x="5218572" y="4507202"/>
                <a:ext cx="3464652" cy="852113"/>
              </a:xfrm>
              <a:prstGeom prst="trapezoid">
                <a:avLst>
                  <a:gd name="adj" fmla="val 101906"/>
                </a:avLst>
              </a:prstGeom>
              <a:solidFill>
                <a:sysClr val="window" lastClr="FFFFFF">
                  <a:lumMod val="85000"/>
                </a:sys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336" name="Retângulo 335">
                <a:extLst>
                  <a:ext uri="{FF2B5EF4-FFF2-40B4-BE49-F238E27FC236}">
                    <a16:creationId xmlns:a16="http://schemas.microsoft.com/office/drawing/2014/main" id="{1926D15D-92C2-4A33-9C5E-EB8BBDACDEF9}"/>
                  </a:ext>
                </a:extLst>
              </p:cNvPr>
              <p:cNvSpPr/>
              <p:nvPr/>
            </p:nvSpPr>
            <p:spPr bwMode="auto">
              <a:xfrm>
                <a:off x="5218572" y="5318603"/>
                <a:ext cx="3464652" cy="322798"/>
              </a:xfrm>
              <a:prstGeom prst="rect">
                <a:avLst/>
              </a:prstGeom>
              <a:solidFill>
                <a:sysClr val="windowText" lastClr="000000">
                  <a:lumMod val="75000"/>
                  <a:lumOff val="25000"/>
                </a:sys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</p:grpSp>
        <p:grpSp>
          <p:nvGrpSpPr>
            <p:cNvPr id="312" name="Agrupar 311">
              <a:extLst>
                <a:ext uri="{FF2B5EF4-FFF2-40B4-BE49-F238E27FC236}">
                  <a16:creationId xmlns:a16="http://schemas.microsoft.com/office/drawing/2014/main" id="{F6954A87-E8FB-4E71-B7F8-248F25715F0B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4467220" y="2132859"/>
              <a:ext cx="792000" cy="259279"/>
              <a:chOff x="5218572" y="2905628"/>
              <a:chExt cx="3464652" cy="1134202"/>
            </a:xfrm>
          </p:grpSpPr>
          <p:sp>
            <p:nvSpPr>
              <p:cNvPr id="333" name="Trapezoide 332">
                <a:extLst>
                  <a:ext uri="{FF2B5EF4-FFF2-40B4-BE49-F238E27FC236}">
                    <a16:creationId xmlns:a16="http://schemas.microsoft.com/office/drawing/2014/main" id="{346D5252-20D9-41C1-AF07-592A5B56EAEB}"/>
                  </a:ext>
                </a:extLst>
              </p:cNvPr>
              <p:cNvSpPr/>
              <p:nvPr/>
            </p:nvSpPr>
            <p:spPr bwMode="auto">
              <a:xfrm>
                <a:off x="5218572" y="2905628"/>
                <a:ext cx="3464652" cy="852111"/>
              </a:xfrm>
              <a:prstGeom prst="trapezoid">
                <a:avLst>
                  <a:gd name="adj" fmla="val 101906"/>
                </a:avLst>
              </a:prstGeom>
              <a:solidFill>
                <a:sysClr val="window" lastClr="FFFFFF">
                  <a:lumMod val="85000"/>
                </a:sys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334" name="Retângulo 333">
                <a:extLst>
                  <a:ext uri="{FF2B5EF4-FFF2-40B4-BE49-F238E27FC236}">
                    <a16:creationId xmlns:a16="http://schemas.microsoft.com/office/drawing/2014/main" id="{834D4724-36F1-46D4-9154-DCB26245C755}"/>
                  </a:ext>
                </a:extLst>
              </p:cNvPr>
              <p:cNvSpPr/>
              <p:nvPr/>
            </p:nvSpPr>
            <p:spPr bwMode="auto">
              <a:xfrm>
                <a:off x="5218572" y="3717031"/>
                <a:ext cx="3464652" cy="322799"/>
              </a:xfrm>
              <a:prstGeom prst="rect">
                <a:avLst/>
              </a:prstGeom>
              <a:solidFill>
                <a:sysClr val="windowText" lastClr="000000">
                  <a:lumMod val="75000"/>
                  <a:lumOff val="25000"/>
                </a:sys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</p:grpSp>
        <p:sp>
          <p:nvSpPr>
            <p:cNvPr id="313" name="Elipse 312">
              <a:extLst>
                <a:ext uri="{FF2B5EF4-FFF2-40B4-BE49-F238E27FC236}">
                  <a16:creationId xmlns:a16="http://schemas.microsoft.com/office/drawing/2014/main" id="{552C37EB-08BD-4EA4-8871-743C5F60E888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5786406" y="2010061"/>
              <a:ext cx="540000" cy="540000"/>
            </a:xfrm>
            <a:prstGeom prst="ellipse">
              <a:avLst/>
            </a:prstGeom>
            <a:solidFill>
              <a:srgbClr val="E7F6FF"/>
            </a:solidFill>
            <a:ln w="9525">
              <a:solidFill>
                <a:srgbClr val="000080"/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endParaRPr>
            </a:p>
          </p:txBody>
        </p:sp>
        <p:grpSp>
          <p:nvGrpSpPr>
            <p:cNvPr id="314" name="Agrupar 313">
              <a:extLst>
                <a:ext uri="{FF2B5EF4-FFF2-40B4-BE49-F238E27FC236}">
                  <a16:creationId xmlns:a16="http://schemas.microsoft.com/office/drawing/2014/main" id="{CF9D58C7-CC1A-47F3-8C0A-6B888BC8FD01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5858406" y="2215239"/>
              <a:ext cx="396000" cy="129642"/>
              <a:chOff x="5218572" y="2905629"/>
              <a:chExt cx="3464652" cy="1134201"/>
            </a:xfrm>
          </p:grpSpPr>
          <p:sp>
            <p:nvSpPr>
              <p:cNvPr id="331" name="Trapezoide 330">
                <a:extLst>
                  <a:ext uri="{FF2B5EF4-FFF2-40B4-BE49-F238E27FC236}">
                    <a16:creationId xmlns:a16="http://schemas.microsoft.com/office/drawing/2014/main" id="{D1651B8F-27F3-442A-BE41-34191C7CCC1B}"/>
                  </a:ext>
                </a:extLst>
              </p:cNvPr>
              <p:cNvSpPr/>
              <p:nvPr/>
            </p:nvSpPr>
            <p:spPr bwMode="auto">
              <a:xfrm>
                <a:off x="5218572" y="2905629"/>
                <a:ext cx="3464652" cy="852112"/>
              </a:xfrm>
              <a:prstGeom prst="trapezoid">
                <a:avLst>
                  <a:gd name="adj" fmla="val 101906"/>
                </a:avLst>
              </a:prstGeom>
              <a:solidFill>
                <a:sysClr val="window" lastClr="FFFFFF">
                  <a:lumMod val="85000"/>
                </a:sys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332" name="Retângulo 331">
                <a:extLst>
                  <a:ext uri="{FF2B5EF4-FFF2-40B4-BE49-F238E27FC236}">
                    <a16:creationId xmlns:a16="http://schemas.microsoft.com/office/drawing/2014/main" id="{1476CC1D-73A9-4D82-B889-7A960425DE21}"/>
                  </a:ext>
                </a:extLst>
              </p:cNvPr>
              <p:cNvSpPr/>
              <p:nvPr/>
            </p:nvSpPr>
            <p:spPr bwMode="auto">
              <a:xfrm>
                <a:off x="5218572" y="3717032"/>
                <a:ext cx="3464652" cy="322798"/>
              </a:xfrm>
              <a:prstGeom prst="rect">
                <a:avLst/>
              </a:prstGeom>
              <a:solidFill>
                <a:sysClr val="windowText" lastClr="000000">
                  <a:lumMod val="75000"/>
                  <a:lumOff val="25000"/>
                </a:sys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</p:grpSp>
        <p:sp>
          <p:nvSpPr>
            <p:cNvPr id="315" name="Elipse 314">
              <a:extLst>
                <a:ext uri="{FF2B5EF4-FFF2-40B4-BE49-F238E27FC236}">
                  <a16:creationId xmlns:a16="http://schemas.microsoft.com/office/drawing/2014/main" id="{0669B217-6DD3-4F76-8382-8F0927B7B484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061308" y="3163665"/>
              <a:ext cx="540000" cy="540000"/>
            </a:xfrm>
            <a:prstGeom prst="ellipse">
              <a:avLst/>
            </a:prstGeom>
            <a:solidFill>
              <a:srgbClr val="E7F6FF"/>
            </a:solidFill>
            <a:ln w="9525">
              <a:solidFill>
                <a:srgbClr val="000080"/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endParaRPr>
            </a:p>
          </p:txBody>
        </p:sp>
        <p:grpSp>
          <p:nvGrpSpPr>
            <p:cNvPr id="316" name="Agrupar 315">
              <a:extLst>
                <a:ext uri="{FF2B5EF4-FFF2-40B4-BE49-F238E27FC236}">
                  <a16:creationId xmlns:a16="http://schemas.microsoft.com/office/drawing/2014/main" id="{4A8BF5A4-CC96-411C-9468-795C37C31264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6146504" y="3381234"/>
              <a:ext cx="399487" cy="129642"/>
              <a:chOff x="4454714" y="2991961"/>
              <a:chExt cx="3495159" cy="1134201"/>
            </a:xfrm>
          </p:grpSpPr>
          <p:sp>
            <p:nvSpPr>
              <p:cNvPr id="329" name="Trapezoide 328">
                <a:extLst>
                  <a:ext uri="{FF2B5EF4-FFF2-40B4-BE49-F238E27FC236}">
                    <a16:creationId xmlns:a16="http://schemas.microsoft.com/office/drawing/2014/main" id="{5E90EAC3-5C06-4EA6-A542-50E663FFC612}"/>
                  </a:ext>
                </a:extLst>
              </p:cNvPr>
              <p:cNvSpPr/>
              <p:nvPr/>
            </p:nvSpPr>
            <p:spPr bwMode="auto">
              <a:xfrm>
                <a:off x="4485222" y="2991961"/>
                <a:ext cx="3464651" cy="852116"/>
              </a:xfrm>
              <a:prstGeom prst="trapezoid">
                <a:avLst>
                  <a:gd name="adj" fmla="val 101906"/>
                </a:avLst>
              </a:prstGeom>
              <a:solidFill>
                <a:sysClr val="window" lastClr="FFFFFF">
                  <a:lumMod val="85000"/>
                </a:sys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330" name="Retângulo 329">
                <a:extLst>
                  <a:ext uri="{FF2B5EF4-FFF2-40B4-BE49-F238E27FC236}">
                    <a16:creationId xmlns:a16="http://schemas.microsoft.com/office/drawing/2014/main" id="{E0E125E6-3560-49CF-95D0-52A157E9A2D6}"/>
                  </a:ext>
                </a:extLst>
              </p:cNvPr>
              <p:cNvSpPr/>
              <p:nvPr/>
            </p:nvSpPr>
            <p:spPr bwMode="auto">
              <a:xfrm>
                <a:off x="4454714" y="3803361"/>
                <a:ext cx="3464651" cy="322801"/>
              </a:xfrm>
              <a:prstGeom prst="rect">
                <a:avLst/>
              </a:prstGeom>
              <a:solidFill>
                <a:sysClr val="windowText" lastClr="000000">
                  <a:lumMod val="75000"/>
                  <a:lumOff val="25000"/>
                </a:sys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</p:grpSp>
        <p:grpSp>
          <p:nvGrpSpPr>
            <p:cNvPr id="317" name="Agrupar 316">
              <a:extLst>
                <a:ext uri="{FF2B5EF4-FFF2-40B4-BE49-F238E27FC236}">
                  <a16:creationId xmlns:a16="http://schemas.microsoft.com/office/drawing/2014/main" id="{F3F3AACC-8FB9-4D62-AC02-FAB23812B710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5623931" y="1522625"/>
              <a:ext cx="396000" cy="129642"/>
              <a:chOff x="5218572" y="2905629"/>
              <a:chExt cx="3464652" cy="1134201"/>
            </a:xfrm>
          </p:grpSpPr>
          <p:sp>
            <p:nvSpPr>
              <p:cNvPr id="327" name="Trapezoide 326">
                <a:extLst>
                  <a:ext uri="{FF2B5EF4-FFF2-40B4-BE49-F238E27FC236}">
                    <a16:creationId xmlns:a16="http://schemas.microsoft.com/office/drawing/2014/main" id="{E48CACD9-1538-4DEB-870D-27F3E21E72BF}"/>
                  </a:ext>
                </a:extLst>
              </p:cNvPr>
              <p:cNvSpPr/>
              <p:nvPr/>
            </p:nvSpPr>
            <p:spPr bwMode="auto">
              <a:xfrm>
                <a:off x="5218572" y="2905629"/>
                <a:ext cx="3464652" cy="852112"/>
              </a:xfrm>
              <a:prstGeom prst="trapezoid">
                <a:avLst>
                  <a:gd name="adj" fmla="val 101906"/>
                </a:avLst>
              </a:prstGeom>
              <a:solidFill>
                <a:sysClr val="window" lastClr="FFFFFF">
                  <a:lumMod val="85000"/>
                </a:sys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328" name="Retângulo 327">
                <a:extLst>
                  <a:ext uri="{FF2B5EF4-FFF2-40B4-BE49-F238E27FC236}">
                    <a16:creationId xmlns:a16="http://schemas.microsoft.com/office/drawing/2014/main" id="{C7C8EB6D-AC52-4B79-9EEB-02CC50AD893F}"/>
                  </a:ext>
                </a:extLst>
              </p:cNvPr>
              <p:cNvSpPr/>
              <p:nvPr/>
            </p:nvSpPr>
            <p:spPr bwMode="auto">
              <a:xfrm>
                <a:off x="5218572" y="3717032"/>
                <a:ext cx="3464652" cy="322798"/>
              </a:xfrm>
              <a:prstGeom prst="rect">
                <a:avLst/>
              </a:prstGeom>
              <a:solidFill>
                <a:sysClr val="windowText" lastClr="000000">
                  <a:lumMod val="75000"/>
                  <a:lumOff val="25000"/>
                </a:sys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</p:grpSp>
        <p:grpSp>
          <p:nvGrpSpPr>
            <p:cNvPr id="318" name="Agrupar 317">
              <a:extLst>
                <a:ext uri="{FF2B5EF4-FFF2-40B4-BE49-F238E27FC236}">
                  <a16:creationId xmlns:a16="http://schemas.microsoft.com/office/drawing/2014/main" id="{4E0D6A06-75DD-4D42-A54D-43822E0F3BB6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6303523" y="2736542"/>
              <a:ext cx="396000" cy="120959"/>
              <a:chOff x="16237854" y="17311535"/>
              <a:chExt cx="3464652" cy="1058235"/>
            </a:xfrm>
          </p:grpSpPr>
          <p:sp>
            <p:nvSpPr>
              <p:cNvPr id="325" name="Trapezoide 324">
                <a:extLst>
                  <a:ext uri="{FF2B5EF4-FFF2-40B4-BE49-F238E27FC236}">
                    <a16:creationId xmlns:a16="http://schemas.microsoft.com/office/drawing/2014/main" id="{0FD0ABE5-E415-4003-8462-BBA1244A21E3}"/>
                  </a:ext>
                </a:extLst>
              </p:cNvPr>
              <p:cNvSpPr/>
              <p:nvPr/>
            </p:nvSpPr>
            <p:spPr bwMode="auto">
              <a:xfrm>
                <a:off x="16237854" y="17311535"/>
                <a:ext cx="3464652" cy="852116"/>
              </a:xfrm>
              <a:prstGeom prst="trapezoid">
                <a:avLst>
                  <a:gd name="adj" fmla="val 101906"/>
                </a:avLst>
              </a:prstGeom>
              <a:solidFill>
                <a:sysClr val="window" lastClr="FFFFFF">
                  <a:lumMod val="85000"/>
                </a:sys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326" name="Retângulo 325">
                <a:extLst>
                  <a:ext uri="{FF2B5EF4-FFF2-40B4-BE49-F238E27FC236}">
                    <a16:creationId xmlns:a16="http://schemas.microsoft.com/office/drawing/2014/main" id="{CAA9D730-3A93-487F-AE2B-204D22B369CC}"/>
                  </a:ext>
                </a:extLst>
              </p:cNvPr>
              <p:cNvSpPr/>
              <p:nvPr/>
            </p:nvSpPr>
            <p:spPr bwMode="auto">
              <a:xfrm>
                <a:off x="16237854" y="18046969"/>
                <a:ext cx="3464652" cy="322801"/>
              </a:xfrm>
              <a:prstGeom prst="rect">
                <a:avLst/>
              </a:prstGeom>
              <a:solidFill>
                <a:sysClr val="windowText" lastClr="000000">
                  <a:lumMod val="75000"/>
                  <a:lumOff val="25000"/>
                </a:sys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</p:grpSp>
        <p:grpSp>
          <p:nvGrpSpPr>
            <p:cNvPr id="319" name="Agrupar 318">
              <a:extLst>
                <a:ext uri="{FF2B5EF4-FFF2-40B4-BE49-F238E27FC236}">
                  <a16:creationId xmlns:a16="http://schemas.microsoft.com/office/drawing/2014/main" id="{F95AD368-2001-4D45-BDF8-2AFCFDA29995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4860120" y="3313737"/>
              <a:ext cx="792000" cy="259279"/>
              <a:chOff x="5218572" y="2905629"/>
              <a:chExt cx="3464652" cy="1134201"/>
            </a:xfrm>
          </p:grpSpPr>
          <p:sp>
            <p:nvSpPr>
              <p:cNvPr id="323" name="Trapezoide 322">
                <a:extLst>
                  <a:ext uri="{FF2B5EF4-FFF2-40B4-BE49-F238E27FC236}">
                    <a16:creationId xmlns:a16="http://schemas.microsoft.com/office/drawing/2014/main" id="{A86BCDAE-EC98-4F76-8D52-B829F01EC36B}"/>
                  </a:ext>
                </a:extLst>
              </p:cNvPr>
              <p:cNvSpPr/>
              <p:nvPr/>
            </p:nvSpPr>
            <p:spPr bwMode="auto">
              <a:xfrm>
                <a:off x="5218572" y="2905629"/>
                <a:ext cx="3464652" cy="852112"/>
              </a:xfrm>
              <a:prstGeom prst="trapezoid">
                <a:avLst>
                  <a:gd name="adj" fmla="val 101906"/>
                </a:avLst>
              </a:prstGeom>
              <a:solidFill>
                <a:sysClr val="window" lastClr="FFFFFF">
                  <a:lumMod val="85000"/>
                </a:sys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324" name="Retângulo 323">
                <a:extLst>
                  <a:ext uri="{FF2B5EF4-FFF2-40B4-BE49-F238E27FC236}">
                    <a16:creationId xmlns:a16="http://schemas.microsoft.com/office/drawing/2014/main" id="{C99DB356-951D-4105-AB6F-D13A448A32E3}"/>
                  </a:ext>
                </a:extLst>
              </p:cNvPr>
              <p:cNvSpPr/>
              <p:nvPr/>
            </p:nvSpPr>
            <p:spPr bwMode="auto">
              <a:xfrm>
                <a:off x="5218572" y="3717032"/>
                <a:ext cx="3464652" cy="322798"/>
              </a:xfrm>
              <a:prstGeom prst="rect">
                <a:avLst/>
              </a:prstGeom>
              <a:solidFill>
                <a:sysClr val="windowText" lastClr="000000">
                  <a:lumMod val="75000"/>
                  <a:lumOff val="25000"/>
                </a:sys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</p:grpSp>
        <p:grpSp>
          <p:nvGrpSpPr>
            <p:cNvPr id="320" name="Agrupar 319">
              <a:extLst>
                <a:ext uri="{FF2B5EF4-FFF2-40B4-BE49-F238E27FC236}">
                  <a16:creationId xmlns:a16="http://schemas.microsoft.com/office/drawing/2014/main" id="{4F933654-9B40-4261-9FCC-E3923209B72F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4499992" y="4465865"/>
              <a:ext cx="792000" cy="259279"/>
              <a:chOff x="5218572" y="2905629"/>
              <a:chExt cx="3464652" cy="1134201"/>
            </a:xfrm>
          </p:grpSpPr>
          <p:sp>
            <p:nvSpPr>
              <p:cNvPr id="321" name="Trapezoide 320">
                <a:extLst>
                  <a:ext uri="{FF2B5EF4-FFF2-40B4-BE49-F238E27FC236}">
                    <a16:creationId xmlns:a16="http://schemas.microsoft.com/office/drawing/2014/main" id="{21D3D529-D61D-423B-85FB-7899989A4C0E}"/>
                  </a:ext>
                </a:extLst>
              </p:cNvPr>
              <p:cNvSpPr/>
              <p:nvPr/>
            </p:nvSpPr>
            <p:spPr bwMode="auto">
              <a:xfrm>
                <a:off x="5218572" y="2905629"/>
                <a:ext cx="3464652" cy="852112"/>
              </a:xfrm>
              <a:prstGeom prst="trapezoid">
                <a:avLst>
                  <a:gd name="adj" fmla="val 101906"/>
                </a:avLst>
              </a:prstGeom>
              <a:solidFill>
                <a:sysClr val="window" lastClr="FFFFFF">
                  <a:lumMod val="85000"/>
                </a:sys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322" name="Retângulo 321">
                <a:extLst>
                  <a:ext uri="{FF2B5EF4-FFF2-40B4-BE49-F238E27FC236}">
                    <a16:creationId xmlns:a16="http://schemas.microsoft.com/office/drawing/2014/main" id="{A678AF6C-D83F-40F2-9080-009033B7B664}"/>
                  </a:ext>
                </a:extLst>
              </p:cNvPr>
              <p:cNvSpPr/>
              <p:nvPr/>
            </p:nvSpPr>
            <p:spPr bwMode="auto">
              <a:xfrm>
                <a:off x="5218572" y="3717032"/>
                <a:ext cx="3464652" cy="322798"/>
              </a:xfrm>
              <a:prstGeom prst="rect">
                <a:avLst/>
              </a:prstGeom>
              <a:solidFill>
                <a:sysClr val="windowText" lastClr="000000">
                  <a:lumMod val="75000"/>
                  <a:lumOff val="25000"/>
                </a:sys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</p:grpSp>
      </p:grpSp>
      <p:sp>
        <p:nvSpPr>
          <p:cNvPr id="272" name="Texto Explicativo: Linha 271">
            <a:extLst>
              <a:ext uri="{FF2B5EF4-FFF2-40B4-BE49-F238E27FC236}">
                <a16:creationId xmlns:a16="http://schemas.microsoft.com/office/drawing/2014/main" id="{3BD2CFB1-89DC-4889-8925-9C3DE401CBBF}"/>
              </a:ext>
            </a:extLst>
          </p:cNvPr>
          <p:cNvSpPr/>
          <p:nvPr/>
        </p:nvSpPr>
        <p:spPr bwMode="auto">
          <a:xfrm>
            <a:off x="5973192" y="4483783"/>
            <a:ext cx="2160240" cy="305865"/>
          </a:xfrm>
          <a:prstGeom prst="borderCallout1">
            <a:avLst>
              <a:gd name="adj1" fmla="val 48329"/>
              <a:gd name="adj2" fmla="val 281"/>
              <a:gd name="adj3" fmla="val -65137"/>
              <a:gd name="adj4" fmla="val -23007"/>
            </a:avLst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pt-BR" sz="1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Researcher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1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/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</a:rPr>
              <a:t>INPE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73" name="Texto Explicativo: Linha 272">
            <a:extLst>
              <a:ext uri="{FF2B5EF4-FFF2-40B4-BE49-F238E27FC236}">
                <a16:creationId xmlns:a16="http://schemas.microsoft.com/office/drawing/2014/main" id="{B0B0EEC6-41ED-4E26-BE3B-0F5DA5AD00B5}"/>
              </a:ext>
            </a:extLst>
          </p:cNvPr>
          <p:cNvSpPr/>
          <p:nvPr/>
        </p:nvSpPr>
        <p:spPr bwMode="auto">
          <a:xfrm>
            <a:off x="6689230" y="3926668"/>
            <a:ext cx="2117674" cy="331208"/>
          </a:xfrm>
          <a:prstGeom prst="borderCallout1">
            <a:avLst>
              <a:gd name="adj1" fmla="val 48329"/>
              <a:gd name="adj2" fmla="val 281"/>
              <a:gd name="adj3" fmla="val 9602"/>
              <a:gd name="adj4" fmla="val -7134"/>
            </a:avLst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pt-BR" sz="1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Researcher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2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/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</a:rPr>
              <a:t>INPE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74" name="Texto Explicativo: Linha 273">
            <a:extLst>
              <a:ext uri="{FF2B5EF4-FFF2-40B4-BE49-F238E27FC236}">
                <a16:creationId xmlns:a16="http://schemas.microsoft.com/office/drawing/2014/main" id="{E0F5D5E5-A10F-476E-9451-A82E51E31B7C}"/>
              </a:ext>
            </a:extLst>
          </p:cNvPr>
          <p:cNvSpPr/>
          <p:nvPr/>
        </p:nvSpPr>
        <p:spPr bwMode="auto">
          <a:xfrm>
            <a:off x="6996568" y="2904837"/>
            <a:ext cx="1540941" cy="367897"/>
          </a:xfrm>
          <a:prstGeom prst="borderCallout1">
            <a:avLst>
              <a:gd name="adj1" fmla="val 48329"/>
              <a:gd name="adj2" fmla="val 281"/>
              <a:gd name="adj3" fmla="val 47529"/>
              <a:gd name="adj4" fmla="val -15016"/>
            </a:avLst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Univap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/ 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</a:rPr>
              <a:t>IBICT</a:t>
            </a: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sngStrike" kern="0" cap="none" spc="0" normalizeH="0" baseline="0" noProof="0" dirty="0">
              <a:ln>
                <a:noFill/>
              </a:ln>
              <a:solidFill>
                <a:srgbClr val="00008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76" name="CaixaDeTexto 275">
            <a:extLst>
              <a:ext uri="{FF2B5EF4-FFF2-40B4-BE49-F238E27FC236}">
                <a16:creationId xmlns:a16="http://schemas.microsoft.com/office/drawing/2014/main" id="{A938939F-6E9E-4C52-B317-1D32595DA0B1}"/>
              </a:ext>
            </a:extLst>
          </p:cNvPr>
          <p:cNvSpPr txBox="1"/>
          <p:nvPr/>
        </p:nvSpPr>
        <p:spPr>
          <a:xfrm>
            <a:off x="6097476" y="1644028"/>
            <a:ext cx="2840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4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1</a:t>
            </a:r>
            <a:endParaRPr kumimoji="0" lang="en-GB" sz="1400" b="1" i="0" u="none" strike="noStrike" kern="0" cap="none" spc="0" normalizeH="0" baseline="0" noProof="0" dirty="0">
              <a:ln>
                <a:noFill/>
              </a:ln>
              <a:solidFill>
                <a:srgbClr val="00008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77" name="CaixaDeTexto 276">
            <a:extLst>
              <a:ext uri="{FF2B5EF4-FFF2-40B4-BE49-F238E27FC236}">
                <a16:creationId xmlns:a16="http://schemas.microsoft.com/office/drawing/2014/main" id="{3EA9D8CC-8518-443C-9146-FD28FFD3D078}"/>
              </a:ext>
            </a:extLst>
          </p:cNvPr>
          <p:cNvSpPr txBox="1"/>
          <p:nvPr/>
        </p:nvSpPr>
        <p:spPr>
          <a:xfrm>
            <a:off x="6263281" y="2360169"/>
            <a:ext cx="367408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4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15</a:t>
            </a:r>
            <a:endParaRPr kumimoji="0" lang="en-GB" sz="1400" b="1" i="0" u="none" strike="noStrike" kern="0" cap="none" spc="0" normalizeH="0" baseline="0" noProof="0" dirty="0">
              <a:ln>
                <a:noFill/>
              </a:ln>
              <a:solidFill>
                <a:srgbClr val="00008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78" name="Texto Explicativo: Linha 277">
            <a:extLst>
              <a:ext uri="{FF2B5EF4-FFF2-40B4-BE49-F238E27FC236}">
                <a16:creationId xmlns:a16="http://schemas.microsoft.com/office/drawing/2014/main" id="{137B2059-F1BA-48E2-ADCC-646186F8DD1B}"/>
              </a:ext>
            </a:extLst>
          </p:cNvPr>
          <p:cNvSpPr/>
          <p:nvPr/>
        </p:nvSpPr>
        <p:spPr bwMode="auto">
          <a:xfrm>
            <a:off x="5997256" y="5073635"/>
            <a:ext cx="1475390" cy="305865"/>
          </a:xfrm>
          <a:prstGeom prst="borderCallout1">
            <a:avLst>
              <a:gd name="adj1" fmla="val 48329"/>
              <a:gd name="adj2" fmla="val 281"/>
              <a:gd name="adj3" fmla="val 4618"/>
              <a:gd name="adj4" fmla="val -43990"/>
            </a:avLst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SBC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/ 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</a:rPr>
              <a:t>INPE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  <p:grpSp>
        <p:nvGrpSpPr>
          <p:cNvPr id="279" name="Agrupar 278">
            <a:extLst>
              <a:ext uri="{FF2B5EF4-FFF2-40B4-BE49-F238E27FC236}">
                <a16:creationId xmlns:a16="http://schemas.microsoft.com/office/drawing/2014/main" id="{840297E4-AC41-4E54-A159-695BDEC16E1C}"/>
              </a:ext>
            </a:extLst>
          </p:cNvPr>
          <p:cNvGrpSpPr>
            <a:grpSpLocks noChangeAspect="1"/>
          </p:cNvGrpSpPr>
          <p:nvPr/>
        </p:nvGrpSpPr>
        <p:grpSpPr>
          <a:xfrm>
            <a:off x="723096" y="3965476"/>
            <a:ext cx="828000" cy="570745"/>
            <a:chOff x="2952750" y="4079586"/>
            <a:chExt cx="3246318" cy="2237677"/>
          </a:xfrm>
        </p:grpSpPr>
        <p:grpSp>
          <p:nvGrpSpPr>
            <p:cNvPr id="291" name="Agrupar 290">
              <a:extLst>
                <a:ext uri="{FF2B5EF4-FFF2-40B4-BE49-F238E27FC236}">
                  <a16:creationId xmlns:a16="http://schemas.microsoft.com/office/drawing/2014/main" id="{F0930C4C-FFCB-4A82-BBFA-A803A36FC8EC}"/>
                </a:ext>
              </a:extLst>
            </p:cNvPr>
            <p:cNvGrpSpPr/>
            <p:nvPr/>
          </p:nvGrpSpPr>
          <p:grpSpPr>
            <a:xfrm>
              <a:off x="3284192" y="4079586"/>
              <a:ext cx="2578400" cy="1614670"/>
              <a:chOff x="163155" y="2593147"/>
              <a:chExt cx="2578400" cy="1614670"/>
            </a:xfrm>
          </p:grpSpPr>
          <p:sp>
            <p:nvSpPr>
              <p:cNvPr id="294" name="Retângulo: Cantos Arredondados 293">
                <a:extLst>
                  <a:ext uri="{FF2B5EF4-FFF2-40B4-BE49-F238E27FC236}">
                    <a16:creationId xmlns:a16="http://schemas.microsoft.com/office/drawing/2014/main" id="{DBDD91C9-91B0-4A21-AB92-CFF8046B3A42}"/>
                  </a:ext>
                </a:extLst>
              </p:cNvPr>
              <p:cNvSpPr/>
              <p:nvPr/>
            </p:nvSpPr>
            <p:spPr bwMode="auto">
              <a:xfrm>
                <a:off x="163155" y="2593147"/>
                <a:ext cx="2578400" cy="1614670"/>
              </a:xfrm>
              <a:prstGeom prst="roundRect">
                <a:avLst>
                  <a:gd name="adj" fmla="val 7700"/>
                </a:avLst>
              </a:prstGeom>
              <a:solidFill>
                <a:sysClr val="windowText" lastClr="000000">
                  <a:lumMod val="50000"/>
                  <a:lumOff val="50000"/>
                </a:sysClr>
              </a:solidFill>
              <a:ln w="9525">
                <a:noFill/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pic>
            <p:nvPicPr>
              <p:cNvPr id="295" name="Imagem 294">
                <a:extLst>
                  <a:ext uri="{FF2B5EF4-FFF2-40B4-BE49-F238E27FC236}">
                    <a16:creationId xmlns:a16="http://schemas.microsoft.com/office/drawing/2014/main" id="{3B64D5A1-E5A7-4DB5-9686-5687D19AA3E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51793" y="2676013"/>
                <a:ext cx="2411999" cy="1362746"/>
              </a:xfrm>
              <a:prstGeom prst="rect">
                <a:avLst/>
              </a:prstGeom>
            </p:spPr>
          </p:pic>
        </p:grpSp>
        <p:sp>
          <p:nvSpPr>
            <p:cNvPr id="292" name="Trapezoide 291">
              <a:extLst>
                <a:ext uri="{FF2B5EF4-FFF2-40B4-BE49-F238E27FC236}">
                  <a16:creationId xmlns:a16="http://schemas.microsoft.com/office/drawing/2014/main" id="{49C8E495-51BC-4E7A-8FB6-D455C8144ACA}"/>
                </a:ext>
              </a:extLst>
            </p:cNvPr>
            <p:cNvSpPr/>
            <p:nvPr/>
          </p:nvSpPr>
          <p:spPr bwMode="auto">
            <a:xfrm>
              <a:off x="2952750" y="5689183"/>
              <a:ext cx="3246318" cy="575246"/>
            </a:xfrm>
            <a:prstGeom prst="trapezoid">
              <a:avLst>
                <a:gd name="adj" fmla="val 56663"/>
              </a:avLst>
            </a:prstGeom>
            <a:solidFill>
              <a:sysClr val="windowText" lastClr="000000">
                <a:lumMod val="75000"/>
                <a:lumOff val="25000"/>
              </a:sysClr>
            </a:solidFill>
            <a:ln w="9525">
              <a:noFill/>
              <a:miter lim="800000"/>
              <a:headEnd/>
              <a:tailEnd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293" name="Retângulo: Cantos Arredondados 292">
              <a:extLst>
                <a:ext uri="{FF2B5EF4-FFF2-40B4-BE49-F238E27FC236}">
                  <a16:creationId xmlns:a16="http://schemas.microsoft.com/office/drawing/2014/main" id="{811E741E-26B5-4825-B20E-F20247AF29AF}"/>
                </a:ext>
              </a:extLst>
            </p:cNvPr>
            <p:cNvSpPr/>
            <p:nvPr/>
          </p:nvSpPr>
          <p:spPr bwMode="auto">
            <a:xfrm>
              <a:off x="2952750" y="6252522"/>
              <a:ext cx="3229585" cy="64741"/>
            </a:xfrm>
            <a:prstGeom prst="roundRect">
              <a:avLst/>
            </a:prstGeom>
            <a:solidFill>
              <a:sysClr val="windowText" lastClr="000000">
                <a:lumMod val="75000"/>
                <a:lumOff val="25000"/>
              </a:sysClr>
            </a:solidFill>
            <a:ln w="9525">
              <a:noFill/>
              <a:miter lim="800000"/>
              <a:headEnd/>
              <a:tailEnd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endParaRPr>
            </a:p>
          </p:txBody>
        </p:sp>
      </p:grpSp>
      <p:sp>
        <p:nvSpPr>
          <p:cNvPr id="280" name="Texto Explicativo: Linha 279">
            <a:extLst>
              <a:ext uri="{FF2B5EF4-FFF2-40B4-BE49-F238E27FC236}">
                <a16:creationId xmlns:a16="http://schemas.microsoft.com/office/drawing/2014/main" id="{8AE647C3-521B-4C9A-ACB7-F8711B794986}"/>
              </a:ext>
            </a:extLst>
          </p:cNvPr>
          <p:cNvSpPr/>
          <p:nvPr/>
        </p:nvSpPr>
        <p:spPr bwMode="auto">
          <a:xfrm>
            <a:off x="583799" y="1608693"/>
            <a:ext cx="2620049" cy="314925"/>
          </a:xfrm>
          <a:prstGeom prst="borderCallout1">
            <a:avLst>
              <a:gd name="adj1" fmla="val 48329"/>
              <a:gd name="adj2" fmla="val 281"/>
              <a:gd name="adj3" fmla="val 40922"/>
              <a:gd name="adj4" fmla="val -1808"/>
            </a:avLst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&lt;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Operador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/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</a:rPr>
              <a:t>Hospedeiro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&gt;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82" name="CaixaDeTexto 281">
            <a:extLst>
              <a:ext uri="{FF2B5EF4-FFF2-40B4-BE49-F238E27FC236}">
                <a16:creationId xmlns:a16="http://schemas.microsoft.com/office/drawing/2014/main" id="{62F2502E-29C4-418C-BBEF-CCF2C6B62E89}"/>
              </a:ext>
            </a:extLst>
          </p:cNvPr>
          <p:cNvSpPr txBox="1"/>
          <p:nvPr/>
        </p:nvSpPr>
        <p:spPr>
          <a:xfrm rot="10800000" flipH="1" flipV="1">
            <a:off x="4985154" y="3345566"/>
            <a:ext cx="8513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REP</a:t>
            </a: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00008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83" name="CaixaDeTexto 282">
            <a:extLst>
              <a:ext uri="{FF2B5EF4-FFF2-40B4-BE49-F238E27FC236}">
                <a16:creationId xmlns:a16="http://schemas.microsoft.com/office/drawing/2014/main" id="{94F3D8B1-9760-4C55-B786-358303AAE7A0}"/>
              </a:ext>
            </a:extLst>
          </p:cNvPr>
          <p:cNvSpPr txBox="1"/>
          <p:nvPr/>
        </p:nvSpPr>
        <p:spPr>
          <a:xfrm rot="10800000" flipH="1" flipV="1">
            <a:off x="4574785" y="2156470"/>
            <a:ext cx="5718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REP</a:t>
            </a: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00008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84" name="CaixaDeTexto 283">
            <a:extLst>
              <a:ext uri="{FF2B5EF4-FFF2-40B4-BE49-F238E27FC236}">
                <a16:creationId xmlns:a16="http://schemas.microsoft.com/office/drawing/2014/main" id="{D67BC156-24E8-4E24-BF30-599142F9F61D}"/>
              </a:ext>
            </a:extLst>
          </p:cNvPr>
          <p:cNvSpPr txBox="1"/>
          <p:nvPr/>
        </p:nvSpPr>
        <p:spPr>
          <a:xfrm rot="10800000" flipH="1" flipV="1">
            <a:off x="4615855" y="4495158"/>
            <a:ext cx="8548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REP</a:t>
            </a: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00008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85" name="CaixaDeTexto 284">
            <a:extLst>
              <a:ext uri="{FF2B5EF4-FFF2-40B4-BE49-F238E27FC236}">
                <a16:creationId xmlns:a16="http://schemas.microsoft.com/office/drawing/2014/main" id="{CA5E3EC1-3C72-4A92-8FB8-567FC22749B3}"/>
              </a:ext>
            </a:extLst>
          </p:cNvPr>
          <p:cNvSpPr txBox="1"/>
          <p:nvPr/>
        </p:nvSpPr>
        <p:spPr>
          <a:xfrm rot="10800000" flipH="1" flipV="1">
            <a:off x="6338182" y="2868292"/>
            <a:ext cx="2198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4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A</a:t>
            </a:r>
            <a:endParaRPr kumimoji="0" lang="en-GB" sz="1400" b="1" i="0" u="none" strike="noStrike" kern="0" cap="none" spc="0" normalizeH="0" baseline="0" noProof="0" dirty="0">
              <a:ln>
                <a:noFill/>
              </a:ln>
              <a:solidFill>
                <a:srgbClr val="00008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86" name="CaixaDeTexto 285">
            <a:extLst>
              <a:ext uri="{FF2B5EF4-FFF2-40B4-BE49-F238E27FC236}">
                <a16:creationId xmlns:a16="http://schemas.microsoft.com/office/drawing/2014/main" id="{150388B7-D4CF-40E2-8453-679F1B1DE7FB}"/>
              </a:ext>
            </a:extLst>
          </p:cNvPr>
          <p:cNvSpPr txBox="1"/>
          <p:nvPr/>
        </p:nvSpPr>
        <p:spPr>
          <a:xfrm rot="10800000" flipH="1" flipV="1">
            <a:off x="5674123" y="1635085"/>
            <a:ext cx="2511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4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A</a:t>
            </a:r>
            <a:endParaRPr kumimoji="0" lang="en-GB" sz="1400" b="1" i="0" u="none" strike="noStrike" kern="0" cap="none" spc="0" normalizeH="0" baseline="0" noProof="0" dirty="0">
              <a:ln>
                <a:noFill/>
              </a:ln>
              <a:solidFill>
                <a:srgbClr val="00008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87" name="CaixaDeTexto 286">
            <a:extLst>
              <a:ext uri="{FF2B5EF4-FFF2-40B4-BE49-F238E27FC236}">
                <a16:creationId xmlns:a16="http://schemas.microsoft.com/office/drawing/2014/main" id="{EA512765-C5C4-497A-A17A-D075F73A64BB}"/>
              </a:ext>
            </a:extLst>
          </p:cNvPr>
          <p:cNvSpPr txBox="1"/>
          <p:nvPr/>
        </p:nvSpPr>
        <p:spPr>
          <a:xfrm rot="10800000" flipH="1" flipV="1">
            <a:off x="5916716" y="2337047"/>
            <a:ext cx="2198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4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A</a:t>
            </a:r>
            <a:endParaRPr kumimoji="0" lang="en-GB" sz="1400" b="1" i="0" u="none" strike="noStrike" kern="0" cap="none" spc="0" normalizeH="0" baseline="0" noProof="0" dirty="0">
              <a:ln>
                <a:noFill/>
              </a:ln>
              <a:solidFill>
                <a:srgbClr val="00008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88" name="CaixaDeTexto 287">
            <a:extLst>
              <a:ext uri="{FF2B5EF4-FFF2-40B4-BE49-F238E27FC236}">
                <a16:creationId xmlns:a16="http://schemas.microsoft.com/office/drawing/2014/main" id="{7DCBB714-42CF-4CD3-9F8B-F4BB64A7C50E}"/>
              </a:ext>
            </a:extLst>
          </p:cNvPr>
          <p:cNvSpPr txBox="1"/>
          <p:nvPr/>
        </p:nvSpPr>
        <p:spPr>
          <a:xfrm rot="10800000" flipH="1" flipV="1">
            <a:off x="6198358" y="3516051"/>
            <a:ext cx="2198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4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A</a:t>
            </a:r>
            <a:endParaRPr kumimoji="0" lang="en-GB" sz="1400" b="1" i="0" u="none" strike="noStrike" kern="0" cap="none" spc="0" normalizeH="0" baseline="0" noProof="0" dirty="0">
              <a:ln>
                <a:noFill/>
              </a:ln>
              <a:solidFill>
                <a:srgbClr val="00008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89" name="CaixaDeTexto 288">
            <a:extLst>
              <a:ext uri="{FF2B5EF4-FFF2-40B4-BE49-F238E27FC236}">
                <a16:creationId xmlns:a16="http://schemas.microsoft.com/office/drawing/2014/main" id="{6F1E5826-EC8F-4C34-B125-9FE17511BE47}"/>
              </a:ext>
            </a:extLst>
          </p:cNvPr>
          <p:cNvSpPr txBox="1"/>
          <p:nvPr/>
        </p:nvSpPr>
        <p:spPr>
          <a:xfrm rot="10800000" flipH="1" flipV="1">
            <a:off x="993096" y="3646894"/>
            <a:ext cx="2880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N</a:t>
            </a: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00008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90" name="CaixaDeTexto 289">
            <a:extLst>
              <a:ext uri="{FF2B5EF4-FFF2-40B4-BE49-F238E27FC236}">
                <a16:creationId xmlns:a16="http://schemas.microsoft.com/office/drawing/2014/main" id="{AACCF017-FDA6-43A8-9956-230B19D4637D}"/>
              </a:ext>
            </a:extLst>
          </p:cNvPr>
          <p:cNvSpPr txBox="1"/>
          <p:nvPr/>
        </p:nvSpPr>
        <p:spPr>
          <a:xfrm>
            <a:off x="502884" y="2040741"/>
            <a:ext cx="328355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40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(</a:t>
            </a:r>
            <a:r>
              <a:rPr kumimoji="0" lang="pt-BR" sz="1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AMI</a:t>
            </a:r>
            <a:r>
              <a:rPr kumimoji="0" lang="pt-BR" sz="1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: </a:t>
            </a:r>
            <a:r>
              <a:rPr kumimoji="0" lang="pt-BR" sz="1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</a:t>
            </a:r>
            <a:r>
              <a:rPr kumimoji="0" lang="pt-BR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ssociação para </a:t>
            </a:r>
            <a:r>
              <a:rPr kumimoji="0" lang="pt-BR" sz="1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M</a:t>
            </a:r>
            <a:r>
              <a:rPr kumimoji="0" lang="pt-BR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anutenção de </a:t>
            </a:r>
            <a:r>
              <a:rPr kumimoji="0" lang="pt-BR" sz="1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I</a:t>
            </a:r>
            <a:r>
              <a:rPr kumimoji="0" lang="pt-BR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BI</a:t>
            </a:r>
            <a:r>
              <a:rPr kumimoji="0" lang="pt-BR" sz="140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)</a:t>
            </a:r>
          </a:p>
        </p:txBody>
      </p:sp>
      <p:cxnSp>
        <p:nvCxnSpPr>
          <p:cNvPr id="344" name="Conector reto 343">
            <a:extLst>
              <a:ext uri="{FF2B5EF4-FFF2-40B4-BE49-F238E27FC236}">
                <a16:creationId xmlns:a16="http://schemas.microsoft.com/office/drawing/2014/main" id="{6CFCB6C6-54FD-44B6-9A96-1B54CB190DB2}"/>
              </a:ext>
            </a:extLst>
          </p:cNvPr>
          <p:cNvCxnSpPr>
            <a:cxnSpLocks/>
          </p:cNvCxnSpPr>
          <p:nvPr/>
        </p:nvCxnSpPr>
        <p:spPr>
          <a:xfrm>
            <a:off x="3256203" y="3338338"/>
            <a:ext cx="160" cy="219539"/>
          </a:xfrm>
          <a:prstGeom prst="line">
            <a:avLst/>
          </a:prstGeom>
          <a:noFill/>
          <a:ln w="63500" cap="flat" cmpd="sng" algn="ctr">
            <a:solidFill>
              <a:srgbClr val="FFFF00"/>
            </a:solidFill>
            <a:prstDash val="solid"/>
          </a:ln>
          <a:effectLst/>
        </p:spPr>
      </p:cxnSp>
      <p:cxnSp>
        <p:nvCxnSpPr>
          <p:cNvPr id="345" name="Conector reto 344">
            <a:extLst>
              <a:ext uri="{FF2B5EF4-FFF2-40B4-BE49-F238E27FC236}">
                <a16:creationId xmlns:a16="http://schemas.microsoft.com/office/drawing/2014/main" id="{981A8F1E-1FB8-4E84-ABD5-B9ED1E1D32AE}"/>
              </a:ext>
            </a:extLst>
          </p:cNvPr>
          <p:cNvCxnSpPr>
            <a:cxnSpLocks/>
          </p:cNvCxnSpPr>
          <p:nvPr/>
        </p:nvCxnSpPr>
        <p:spPr>
          <a:xfrm flipH="1">
            <a:off x="3903152" y="2640021"/>
            <a:ext cx="399176" cy="12423"/>
          </a:xfrm>
          <a:prstGeom prst="line">
            <a:avLst/>
          </a:prstGeom>
          <a:noFill/>
          <a:ln w="63500" cap="flat" cmpd="sng" algn="ctr">
            <a:solidFill>
              <a:srgbClr val="FFFF00"/>
            </a:solidFill>
            <a:prstDash val="solid"/>
          </a:ln>
          <a:effectLst/>
        </p:spPr>
      </p:cxnSp>
      <p:sp>
        <p:nvSpPr>
          <p:cNvPr id="346" name="CaixaDeTexto 345">
            <a:extLst>
              <a:ext uri="{FF2B5EF4-FFF2-40B4-BE49-F238E27FC236}">
                <a16:creationId xmlns:a16="http://schemas.microsoft.com/office/drawing/2014/main" id="{0BBAF69A-CA34-4B15-AB7D-3419BEA2D1AE}"/>
              </a:ext>
            </a:extLst>
          </p:cNvPr>
          <p:cNvSpPr txBox="1"/>
          <p:nvPr/>
        </p:nvSpPr>
        <p:spPr>
          <a:xfrm>
            <a:off x="5658883" y="1978859"/>
            <a:ext cx="33249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fontAlgn="auto">
              <a:spcBef>
                <a:spcPts val="0"/>
              </a:spcBef>
              <a:spcAft>
                <a:spcPts val="0"/>
              </a:spcAft>
            </a:pPr>
            <a:r>
              <a:rPr lang="pt-BR" sz="900" i="0" dirty="0">
                <a:solidFill>
                  <a:srgbClr val="000080"/>
                </a:solidFill>
                <a:latin typeface="Calibri"/>
              </a:rPr>
              <a:t>(1)</a:t>
            </a:r>
            <a:endParaRPr lang="en-GB" sz="900" i="0" dirty="0">
              <a:solidFill>
                <a:srgbClr val="000080"/>
              </a:solidFill>
              <a:latin typeface="Calibri"/>
            </a:endParaRPr>
          </a:p>
        </p:txBody>
      </p:sp>
      <p:sp>
        <p:nvSpPr>
          <p:cNvPr id="347" name="CaixaDeTexto 346">
            <a:extLst>
              <a:ext uri="{FF2B5EF4-FFF2-40B4-BE49-F238E27FC236}">
                <a16:creationId xmlns:a16="http://schemas.microsoft.com/office/drawing/2014/main" id="{35EDD570-B50A-417D-8317-339127CC1171}"/>
              </a:ext>
            </a:extLst>
          </p:cNvPr>
          <p:cNvSpPr txBox="1"/>
          <p:nvPr/>
        </p:nvSpPr>
        <p:spPr>
          <a:xfrm>
            <a:off x="5871654" y="2672783"/>
            <a:ext cx="370614" cy="2308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l" fontAlgn="auto">
              <a:spcBef>
                <a:spcPts val="0"/>
              </a:spcBef>
              <a:spcAft>
                <a:spcPts val="0"/>
              </a:spcAft>
            </a:pPr>
            <a:r>
              <a:rPr lang="pt-BR" sz="900" i="0" dirty="0">
                <a:solidFill>
                  <a:srgbClr val="000080"/>
                </a:solidFill>
                <a:latin typeface="Calibri"/>
              </a:rPr>
              <a:t>(15)</a:t>
            </a:r>
            <a:endParaRPr lang="en-GB" sz="900" i="0" dirty="0">
              <a:solidFill>
                <a:srgbClr val="000080"/>
              </a:solidFill>
              <a:latin typeface="Calibri"/>
            </a:endParaRPr>
          </a:p>
        </p:txBody>
      </p:sp>
      <p:cxnSp>
        <p:nvCxnSpPr>
          <p:cNvPr id="349" name="Conector reto 348">
            <a:extLst>
              <a:ext uri="{FF2B5EF4-FFF2-40B4-BE49-F238E27FC236}">
                <a16:creationId xmlns:a16="http://schemas.microsoft.com/office/drawing/2014/main" id="{57804B0D-F36D-4DC4-AD5F-293C168D4AD6}"/>
              </a:ext>
            </a:extLst>
          </p:cNvPr>
          <p:cNvCxnSpPr>
            <a:cxnSpLocks/>
          </p:cNvCxnSpPr>
          <p:nvPr/>
        </p:nvCxnSpPr>
        <p:spPr>
          <a:xfrm flipH="1">
            <a:off x="6762730" y="3088785"/>
            <a:ext cx="306842" cy="0"/>
          </a:xfrm>
          <a:prstGeom prst="line">
            <a:avLst/>
          </a:prstGeom>
          <a:noFill/>
          <a:ln w="63500" cap="flat" cmpd="sng" algn="ctr">
            <a:solidFill>
              <a:srgbClr val="FFFF00"/>
            </a:solidFill>
            <a:prstDash val="solid"/>
          </a:ln>
          <a:effectLst/>
        </p:spPr>
      </p:cxnSp>
      <p:cxnSp>
        <p:nvCxnSpPr>
          <p:cNvPr id="350" name="Conector reto 349">
            <a:extLst>
              <a:ext uri="{FF2B5EF4-FFF2-40B4-BE49-F238E27FC236}">
                <a16:creationId xmlns:a16="http://schemas.microsoft.com/office/drawing/2014/main" id="{5ED29EF7-3499-4AA7-9393-AEC80ED557E3}"/>
              </a:ext>
            </a:extLst>
          </p:cNvPr>
          <p:cNvCxnSpPr>
            <a:cxnSpLocks/>
          </p:cNvCxnSpPr>
          <p:nvPr/>
        </p:nvCxnSpPr>
        <p:spPr>
          <a:xfrm flipH="1" flipV="1">
            <a:off x="6514943" y="3976926"/>
            <a:ext cx="232504" cy="90826"/>
          </a:xfrm>
          <a:prstGeom prst="line">
            <a:avLst/>
          </a:prstGeom>
          <a:noFill/>
          <a:ln w="63500" cap="flat" cmpd="sng" algn="ctr">
            <a:solidFill>
              <a:srgbClr val="FFFF00"/>
            </a:solidFill>
            <a:prstDash val="solid"/>
          </a:ln>
          <a:effectLst/>
        </p:spPr>
      </p:cxnSp>
      <p:cxnSp>
        <p:nvCxnSpPr>
          <p:cNvPr id="351" name="Conector reto 350">
            <a:extLst>
              <a:ext uri="{FF2B5EF4-FFF2-40B4-BE49-F238E27FC236}">
                <a16:creationId xmlns:a16="http://schemas.microsoft.com/office/drawing/2014/main" id="{3B48E563-3082-4E1D-B015-FC0629BA9C3C}"/>
              </a:ext>
            </a:extLst>
          </p:cNvPr>
          <p:cNvCxnSpPr>
            <a:cxnSpLocks/>
          </p:cNvCxnSpPr>
          <p:nvPr/>
        </p:nvCxnSpPr>
        <p:spPr>
          <a:xfrm flipH="1" flipV="1">
            <a:off x="5571988" y="4197290"/>
            <a:ext cx="474416" cy="521349"/>
          </a:xfrm>
          <a:prstGeom prst="line">
            <a:avLst/>
          </a:prstGeom>
          <a:noFill/>
          <a:ln w="63500" cap="flat" cmpd="sng" algn="ctr">
            <a:solidFill>
              <a:srgbClr val="FFFF00"/>
            </a:solidFill>
            <a:prstDash val="solid"/>
          </a:ln>
          <a:effectLst/>
        </p:spPr>
      </p:cxnSp>
      <p:cxnSp>
        <p:nvCxnSpPr>
          <p:cNvPr id="352" name="Conector reto 351">
            <a:extLst>
              <a:ext uri="{FF2B5EF4-FFF2-40B4-BE49-F238E27FC236}">
                <a16:creationId xmlns:a16="http://schemas.microsoft.com/office/drawing/2014/main" id="{0626C041-6CCE-4D9B-AD36-3CA2B22F585E}"/>
              </a:ext>
            </a:extLst>
          </p:cNvPr>
          <p:cNvCxnSpPr>
            <a:cxnSpLocks/>
          </p:cNvCxnSpPr>
          <p:nvPr/>
        </p:nvCxnSpPr>
        <p:spPr>
          <a:xfrm flipH="1" flipV="1">
            <a:off x="5398327" y="5085106"/>
            <a:ext cx="623089" cy="120445"/>
          </a:xfrm>
          <a:prstGeom prst="line">
            <a:avLst/>
          </a:prstGeom>
          <a:noFill/>
          <a:ln w="63500" cap="flat" cmpd="sng" algn="ctr">
            <a:solidFill>
              <a:srgbClr val="FFFF00"/>
            </a:solidFill>
            <a:prstDash val="solid"/>
          </a:ln>
          <a:effectLst/>
        </p:spPr>
      </p:cxnSp>
      <p:sp>
        <p:nvSpPr>
          <p:cNvPr id="355" name="Triângulo isósceles 354">
            <a:extLst>
              <a:ext uri="{FF2B5EF4-FFF2-40B4-BE49-F238E27FC236}">
                <a16:creationId xmlns:a16="http://schemas.microsoft.com/office/drawing/2014/main" id="{AA7F324F-C7D3-48FF-98C3-9425EA5251BE}"/>
              </a:ext>
            </a:extLst>
          </p:cNvPr>
          <p:cNvSpPr/>
          <p:nvPr/>
        </p:nvSpPr>
        <p:spPr>
          <a:xfrm>
            <a:off x="1050009" y="5389765"/>
            <a:ext cx="257682" cy="246692"/>
          </a:xfrm>
          <a:prstGeom prst="triangle">
            <a:avLst/>
          </a:prstGeom>
          <a:solidFill>
            <a:srgbClr val="CCD5EA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56" name="Triângulo isósceles 355">
            <a:extLst>
              <a:ext uri="{FF2B5EF4-FFF2-40B4-BE49-F238E27FC236}">
                <a16:creationId xmlns:a16="http://schemas.microsoft.com/office/drawing/2014/main" id="{849A1192-EC47-491E-8CFA-A402DCD15440}"/>
              </a:ext>
            </a:extLst>
          </p:cNvPr>
          <p:cNvSpPr/>
          <p:nvPr/>
        </p:nvSpPr>
        <p:spPr>
          <a:xfrm>
            <a:off x="3185050" y="5391209"/>
            <a:ext cx="257682" cy="246692"/>
          </a:xfrm>
          <a:prstGeom prst="triangle">
            <a:avLst/>
          </a:prstGeom>
          <a:solidFill>
            <a:srgbClr val="FFFF99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57" name="Triângulo isósceles 356">
            <a:extLst>
              <a:ext uri="{FF2B5EF4-FFF2-40B4-BE49-F238E27FC236}">
                <a16:creationId xmlns:a16="http://schemas.microsoft.com/office/drawing/2014/main" id="{9AAA804E-F438-46A0-B4DF-AD13D12419B6}"/>
              </a:ext>
            </a:extLst>
          </p:cNvPr>
          <p:cNvSpPr/>
          <p:nvPr/>
        </p:nvSpPr>
        <p:spPr>
          <a:xfrm>
            <a:off x="5553832" y="5381399"/>
            <a:ext cx="257682" cy="246692"/>
          </a:xfrm>
          <a:prstGeom prst="triangle">
            <a:avLst/>
          </a:prstGeom>
          <a:solidFill>
            <a:srgbClr val="E7F6FF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58" name="CaixaDeTexto 357">
            <a:extLst>
              <a:ext uri="{FF2B5EF4-FFF2-40B4-BE49-F238E27FC236}">
                <a16:creationId xmlns:a16="http://schemas.microsoft.com/office/drawing/2014/main" id="{AC969D12-7A88-4F49-AD4F-3666737C05CA}"/>
              </a:ext>
            </a:extLst>
          </p:cNvPr>
          <p:cNvSpPr txBox="1"/>
          <p:nvPr/>
        </p:nvSpPr>
        <p:spPr>
          <a:xfrm>
            <a:off x="5502645" y="3115201"/>
            <a:ext cx="32897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fontAlgn="auto">
              <a:spcBef>
                <a:spcPts val="0"/>
              </a:spcBef>
              <a:spcAft>
                <a:spcPts val="0"/>
              </a:spcAft>
            </a:pPr>
            <a:r>
              <a:rPr lang="pt-BR" sz="1800" b="1" i="0" dirty="0">
                <a:solidFill>
                  <a:srgbClr val="000080"/>
                </a:solidFill>
                <a:latin typeface="Calibri"/>
              </a:rPr>
              <a:t>A</a:t>
            </a:r>
            <a:endParaRPr lang="pt-BR" sz="1800" i="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59" name="CaixaDeTexto 358">
            <a:extLst>
              <a:ext uri="{FF2B5EF4-FFF2-40B4-BE49-F238E27FC236}">
                <a16:creationId xmlns:a16="http://schemas.microsoft.com/office/drawing/2014/main" id="{B53E57F1-7C5B-4681-9F63-26BAC4B074DC}"/>
              </a:ext>
            </a:extLst>
          </p:cNvPr>
          <p:cNvSpPr txBox="1"/>
          <p:nvPr/>
        </p:nvSpPr>
        <p:spPr>
          <a:xfrm>
            <a:off x="5314054" y="4477766"/>
            <a:ext cx="32897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fontAlgn="auto">
              <a:spcBef>
                <a:spcPts val="0"/>
              </a:spcBef>
              <a:spcAft>
                <a:spcPts val="0"/>
              </a:spcAft>
            </a:pPr>
            <a:r>
              <a:rPr lang="pt-BR" sz="1800" b="1" i="0" dirty="0">
                <a:solidFill>
                  <a:srgbClr val="000080"/>
                </a:solidFill>
                <a:latin typeface="Calibri"/>
              </a:rPr>
              <a:t>A</a:t>
            </a:r>
            <a:endParaRPr lang="pt-BR" sz="1800" i="0" dirty="0">
              <a:solidFill>
                <a:prstClr val="black"/>
              </a:solidFill>
              <a:latin typeface="Calibri"/>
            </a:endParaRPr>
          </a:p>
        </p:txBody>
      </p:sp>
      <p:cxnSp>
        <p:nvCxnSpPr>
          <p:cNvPr id="348" name="Conector reto 347">
            <a:extLst>
              <a:ext uri="{FF2B5EF4-FFF2-40B4-BE49-F238E27FC236}">
                <a16:creationId xmlns:a16="http://schemas.microsoft.com/office/drawing/2014/main" id="{18539CA0-1933-44FD-8E31-91CE7B07C2D3}"/>
              </a:ext>
            </a:extLst>
          </p:cNvPr>
          <p:cNvCxnSpPr>
            <a:cxnSpLocks/>
          </p:cNvCxnSpPr>
          <p:nvPr/>
        </p:nvCxnSpPr>
        <p:spPr>
          <a:xfrm flipH="1">
            <a:off x="6435795" y="1882587"/>
            <a:ext cx="808043" cy="223523"/>
          </a:xfrm>
          <a:prstGeom prst="line">
            <a:avLst/>
          </a:prstGeom>
          <a:noFill/>
          <a:ln w="63500" cap="flat" cmpd="sng" algn="ctr">
            <a:solidFill>
              <a:srgbClr val="FFFF00"/>
            </a:solidFill>
            <a:prstDash val="solid"/>
          </a:ln>
          <a:effectLst/>
        </p:spPr>
      </p:cxnSp>
      <p:sp>
        <p:nvSpPr>
          <p:cNvPr id="275" name="Texto Explicativo: Linha 274">
            <a:extLst>
              <a:ext uri="{FF2B5EF4-FFF2-40B4-BE49-F238E27FC236}">
                <a16:creationId xmlns:a16="http://schemas.microsoft.com/office/drawing/2014/main" id="{4D57EBD1-D745-4F6A-9434-5190BA9A3B85}"/>
              </a:ext>
            </a:extLst>
          </p:cNvPr>
          <p:cNvSpPr/>
          <p:nvPr/>
        </p:nvSpPr>
        <p:spPr bwMode="auto">
          <a:xfrm>
            <a:off x="6875673" y="1824717"/>
            <a:ext cx="1350554" cy="305865"/>
          </a:xfrm>
          <a:prstGeom prst="borderCallout1">
            <a:avLst>
              <a:gd name="adj1" fmla="val 48329"/>
              <a:gd name="adj2" fmla="val 281"/>
              <a:gd name="adj3" fmla="val 78188"/>
              <a:gd name="adj4" fmla="val -19463"/>
            </a:avLst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INPE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/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</a:rPr>
              <a:t>INPE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0271956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>
            <a:extLst>
              <a:ext uri="{FF2B5EF4-FFF2-40B4-BE49-F238E27FC236}">
                <a16:creationId xmlns:a16="http://schemas.microsoft.com/office/drawing/2014/main" id="{D44A6E2B-50FC-498D-8607-B525B77B2B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9CEEDACA-9C0F-4088-A4B4-5AA3780B86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DE36BA3C-E98C-4F9A-9265-0E09B84EAB3A}"/>
              </a:ext>
            </a:extLst>
          </p:cNvPr>
          <p:cNvSpPr txBox="1">
            <a:spLocks noChangeArrowheads="1"/>
          </p:cNvSpPr>
          <p:nvPr/>
        </p:nvSpPr>
        <p:spPr>
          <a:xfrm>
            <a:off x="1790692" y="548680"/>
            <a:ext cx="5562617" cy="954107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Rede IBI piloto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(3/3)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Importância e simplicidade</a:t>
            </a: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DE862FD5-4B33-4C8C-A91E-DBF66515604C}"/>
              </a:ext>
            </a:extLst>
          </p:cNvPr>
          <p:cNvSpPr txBox="1"/>
          <p:nvPr/>
        </p:nvSpPr>
        <p:spPr>
          <a:xfrm>
            <a:off x="683568" y="1628800"/>
            <a:ext cx="7776864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l">
              <a:buFont typeface="Arial" panose="020B0604020202020204" pitchFamily="34" charset="0"/>
              <a:buChar char="‒"/>
            </a:pPr>
            <a:r>
              <a:rPr lang="pt-BR" sz="2400" i="0" dirty="0">
                <a:solidFill>
                  <a:srgbClr val="002060"/>
                </a:solidFill>
              </a:rPr>
              <a:t>Resolve a </a:t>
            </a:r>
            <a:r>
              <a:rPr lang="pt-BR" sz="2400" b="1" i="0" dirty="0">
                <a:solidFill>
                  <a:srgbClr val="002060"/>
                </a:solidFill>
              </a:rPr>
              <a:t>preservação</a:t>
            </a:r>
            <a:r>
              <a:rPr lang="pt-BR" sz="2400" i="0" dirty="0">
                <a:solidFill>
                  <a:srgbClr val="002060"/>
                </a:solidFill>
              </a:rPr>
              <a:t> de longo prazo do acesso aos ITENS DE INFORMAÇÃO;</a:t>
            </a:r>
          </a:p>
          <a:p>
            <a:pPr marL="342900" indent="-342900" algn="l">
              <a:buFont typeface="Arial" panose="020B0604020202020204" pitchFamily="34" charset="0"/>
              <a:buChar char="‒"/>
            </a:pPr>
            <a:endParaRPr lang="pt-BR" sz="2400" i="0" dirty="0">
              <a:solidFill>
                <a:srgbClr val="002060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‒"/>
            </a:pPr>
            <a:r>
              <a:rPr lang="pt-BR" sz="2400" b="1" i="0" dirty="0">
                <a:solidFill>
                  <a:srgbClr val="002060"/>
                </a:solidFill>
              </a:rPr>
              <a:t>Não há cadastre próprio </a:t>
            </a:r>
            <a:r>
              <a:rPr lang="pt-BR" sz="2400" i="0" dirty="0">
                <a:solidFill>
                  <a:srgbClr val="002060"/>
                </a:solidFill>
              </a:rPr>
              <a:t>de prefixo. Os prefixos são simplesmente herdados da Internet;</a:t>
            </a:r>
          </a:p>
          <a:p>
            <a:pPr marL="342900" indent="-342900" algn="l">
              <a:buFont typeface="Arial" panose="020B0604020202020204" pitchFamily="34" charset="0"/>
              <a:buChar char="‒"/>
            </a:pPr>
            <a:r>
              <a:rPr lang="pt-BR" sz="2400" i="0" dirty="0">
                <a:solidFill>
                  <a:srgbClr val="002060"/>
                </a:solidFill>
              </a:rPr>
              <a:t>A </a:t>
            </a:r>
            <a:r>
              <a:rPr lang="pt-BR" sz="2400" b="1" i="0" dirty="0">
                <a:solidFill>
                  <a:srgbClr val="002060"/>
                </a:solidFill>
              </a:rPr>
              <a:t>reutilização de prefixo </a:t>
            </a:r>
            <a:r>
              <a:rPr lang="pt-BR" sz="2400" i="0" dirty="0">
                <a:solidFill>
                  <a:srgbClr val="002060"/>
                </a:solidFill>
              </a:rPr>
              <a:t>pode ser imediato e sem riscos de colisões;</a:t>
            </a:r>
          </a:p>
          <a:p>
            <a:pPr marL="342900" indent="-342900" algn="l">
              <a:buFont typeface="Arial" panose="020B0604020202020204" pitchFamily="34" charset="0"/>
              <a:buChar char="‒"/>
            </a:pPr>
            <a:endParaRPr lang="pt-BR" sz="2400" i="0" dirty="0">
              <a:solidFill>
                <a:srgbClr val="002060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‒"/>
            </a:pPr>
            <a:r>
              <a:rPr lang="pt-BR" sz="2400" b="1" i="0" dirty="0">
                <a:solidFill>
                  <a:srgbClr val="002060"/>
                </a:solidFill>
              </a:rPr>
              <a:t>Não há indexação </a:t>
            </a:r>
            <a:r>
              <a:rPr lang="pt-BR" sz="2400" i="0" dirty="0">
                <a:solidFill>
                  <a:srgbClr val="002060"/>
                </a:solidFill>
              </a:rPr>
              <a:t>dos </a:t>
            </a:r>
            <a:r>
              <a:rPr lang="pt-BR" sz="2400" i="0" dirty="0" err="1">
                <a:solidFill>
                  <a:srgbClr val="002060"/>
                </a:solidFill>
              </a:rPr>
              <a:t>URLs</a:t>
            </a:r>
            <a:r>
              <a:rPr lang="pt-BR" sz="2400" i="0" dirty="0">
                <a:solidFill>
                  <a:srgbClr val="002060"/>
                </a:solidFill>
              </a:rPr>
              <a:t> por </a:t>
            </a:r>
            <a:r>
              <a:rPr lang="pt-BR" sz="2400" i="0" dirty="0" err="1">
                <a:solidFill>
                  <a:srgbClr val="002060"/>
                </a:solidFill>
              </a:rPr>
              <a:t>IBIs</a:t>
            </a:r>
            <a:r>
              <a:rPr lang="pt-BR" sz="2400" i="0" dirty="0">
                <a:solidFill>
                  <a:srgbClr val="002060"/>
                </a:solidFill>
              </a:rPr>
              <a:t> nem no RESOLVEDOR, nem nos REPETIDORES;</a:t>
            </a:r>
          </a:p>
          <a:p>
            <a:pPr marL="342900" indent="-342900" algn="l">
              <a:buFont typeface="Arial" panose="020B0604020202020204" pitchFamily="34" charset="0"/>
              <a:buChar char="‒"/>
            </a:pPr>
            <a:r>
              <a:rPr lang="pt-BR" sz="2400" b="1" i="0" dirty="0">
                <a:solidFill>
                  <a:srgbClr val="002060"/>
                </a:solidFill>
              </a:rPr>
              <a:t>Não há latência </a:t>
            </a:r>
            <a:r>
              <a:rPr lang="pt-BR" sz="2400" i="0" dirty="0">
                <a:solidFill>
                  <a:srgbClr val="002060"/>
                </a:solidFill>
              </a:rPr>
              <a:t>em decorrência de uma alteração de URL.</a:t>
            </a:r>
          </a:p>
        </p:txBody>
      </p:sp>
    </p:spTree>
    <p:extLst>
      <p:ext uri="{BB962C8B-B14F-4D97-AF65-F5344CB8AC3E}">
        <p14:creationId xmlns:p14="http://schemas.microsoft.com/office/powerpoint/2010/main" val="234741272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533400" y="2852738"/>
            <a:ext cx="8077200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 Unicode MS" pitchFamily="34" charset="-128"/>
                <a:ea typeface="+mn-ea"/>
                <a:cs typeface="Times New Roman" pitchFamily="18" charset="0"/>
              </a:rPr>
              <a:t>Obrigado!</a:t>
            </a: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 Unicode MS" pitchFamily="34" charset="-128"/>
              <a:ea typeface="+mn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578328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3148304" y="2636912"/>
            <a:ext cx="2847392" cy="7561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 Unicode MS" pitchFamily="34" charset="-128"/>
                <a:ea typeface="+mn-ea"/>
                <a:cs typeface="Times New Roman" pitchFamily="18" charset="0"/>
              </a:rPr>
              <a:t>Anexo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09C4C7E6-BFC9-406C-BCE6-D1C68400E26B}"/>
              </a:ext>
            </a:extLst>
          </p:cNvPr>
          <p:cNvSpPr txBox="1"/>
          <p:nvPr/>
        </p:nvSpPr>
        <p:spPr>
          <a:xfrm>
            <a:off x="2286000" y="3528400"/>
            <a:ext cx="4572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 Unicode MS" pitchFamily="34" charset="-128"/>
                <a:ea typeface="+mn-ea"/>
                <a:cs typeface="Times New Roman" pitchFamily="18" charset="0"/>
              </a:rPr>
              <a:t>Caso da </a:t>
            </a:r>
            <a:r>
              <a:rPr kumimoji="0" lang="en-US" sz="1800" b="1" i="0" u="none" strike="noStrike" kern="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 Unicode MS" pitchFamily="34" charset="-128"/>
                <a:ea typeface="+mn-ea"/>
                <a:cs typeface="Times New Roman" pitchFamily="18" charset="0"/>
              </a:rPr>
              <a:t>resolução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 Unicode MS" pitchFamily="34" charset="-128"/>
                <a:ea typeface="+mn-ea"/>
                <a:cs typeface="Times New Roman" pitchFamily="18" charset="0"/>
              </a:rPr>
              <a:t> do IBI </a:t>
            </a:r>
            <a:r>
              <a:rPr kumimoji="0" lang="en-US" sz="1800" b="1" i="0" u="none" strike="noStrike" kern="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 Unicode MS" pitchFamily="34" charset="-128"/>
                <a:ea typeface="+mn-ea"/>
                <a:cs typeface="Times New Roman" pitchFamily="18" charset="0"/>
              </a:rPr>
              <a:t>longo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 Unicode MS" pitchFamily="34" charset="-128"/>
                <a:ea typeface="+mn-ea"/>
                <a:cs typeface="Times New Roman" pitchFamily="18" charset="0"/>
              </a:rPr>
              <a:t> </a:t>
            </a:r>
            <a:r>
              <a:rPr kumimoji="0" lang="en-US" sz="1800" b="1" i="0" u="none" strike="noStrike" kern="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 Unicode MS" pitchFamily="34" charset="-128"/>
                <a:ea typeface="+mn-ea"/>
                <a:cs typeface="Times New Roman" pitchFamily="18" charset="0"/>
              </a:rPr>
              <a:t>após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 Unicode MS" pitchFamily="34" charset="-128"/>
                <a:ea typeface="+mn-ea"/>
                <a:cs typeface="Times New Roman" pitchFamily="18" charset="0"/>
              </a:rPr>
              <a:t> </a:t>
            </a:r>
            <a:r>
              <a:rPr kumimoji="0" lang="en-US" sz="1800" b="1" i="0" u="none" strike="noStrike" kern="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 Unicode MS" pitchFamily="34" charset="-128"/>
                <a:ea typeface="+mn-ea"/>
                <a:cs typeface="Times New Roman" pitchFamily="18" charset="0"/>
              </a:rPr>
              <a:t>uma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 Unicode MS" pitchFamily="34" charset="-128"/>
                <a:ea typeface="+mn-ea"/>
                <a:cs typeface="Times New Roman" pitchFamily="18" charset="0"/>
              </a:rPr>
              <a:t> </a:t>
            </a:r>
            <a:r>
              <a:rPr kumimoji="0" lang="en-US" sz="1800" b="1" i="0" u="none" strike="noStrike" kern="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 Unicode MS" pitchFamily="34" charset="-128"/>
                <a:ea typeface="+mn-ea"/>
                <a:cs typeface="Times New Roman" pitchFamily="18" charset="0"/>
              </a:rPr>
              <a:t>migração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 Unicode MS" pitchFamily="34" charset="-128"/>
                <a:ea typeface="+mn-ea"/>
                <a:cs typeface="Times New Roman" pitchFamily="18" charset="0"/>
              </a:rPr>
              <a:t> entre ARQUIVOS</a:t>
            </a:r>
          </a:p>
        </p:txBody>
      </p:sp>
    </p:spTree>
    <p:extLst>
      <p:ext uri="{BB962C8B-B14F-4D97-AF65-F5344CB8AC3E}">
        <p14:creationId xmlns:p14="http://schemas.microsoft.com/office/powerpoint/2010/main" val="257249607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>
            <a:extLst>
              <a:ext uri="{FF2B5EF4-FFF2-40B4-BE49-F238E27FC236}">
                <a16:creationId xmlns:a16="http://schemas.microsoft.com/office/drawing/2014/main" id="{D5CDBF86-E566-4FD4-AD55-737454C26329}"/>
              </a:ext>
            </a:extLst>
          </p:cNvPr>
          <p:cNvSpPr txBox="1"/>
          <p:nvPr/>
        </p:nvSpPr>
        <p:spPr>
          <a:xfrm>
            <a:off x="1655676" y="4864126"/>
            <a:ext cx="583264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000" b="1" i="0" dirty="0">
                <a:solidFill>
                  <a:srgbClr val="00206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pt-BR" sz="2000" b="1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mtc-m16d.sid.inpe.br</a:t>
            </a:r>
            <a:r>
              <a:rPr lang="pt-BR" sz="2000" b="1" i="0" dirty="0">
                <a:solidFill>
                  <a:srgbClr val="00206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/col/sid.inpe.br/mtc-m19/2010/12.03.13.37/doc/</a:t>
            </a:r>
            <a:r>
              <a:rPr lang="pt-BR" sz="2000" b="1" i="0" dirty="0">
                <a:solidFill>
                  <a:srgbClr val="CC99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publicacao.pdf</a:t>
            </a:r>
            <a:endParaRPr lang="pt-BR" sz="2000" b="1" i="0" dirty="0">
              <a:solidFill>
                <a:srgbClr val="CC9900"/>
              </a:solidFill>
            </a:endParaRP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A6050A3C-99C0-4EC1-AC65-992096974C4B}"/>
              </a:ext>
            </a:extLst>
          </p:cNvPr>
          <p:cNvSpPr txBox="1"/>
          <p:nvPr/>
        </p:nvSpPr>
        <p:spPr>
          <a:xfrm>
            <a:off x="1619672" y="2799719"/>
            <a:ext cx="583264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pt-BR" sz="1800" b="1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pt-BR" sz="1800" b="1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urlib.net</a:t>
            </a:r>
            <a:r>
              <a:rPr kumimoji="0" lang="pt-BR" sz="1800" b="1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pt-BR" sz="1800" b="1" i="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sid.inpe.br/mtc-m19</a:t>
            </a:r>
            <a:r>
              <a:rPr kumimoji="0" lang="pt-BR" sz="1800" b="1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pt-BR" sz="1800" b="1" i="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2010/12.03.13.37</a:t>
            </a:r>
            <a:endParaRPr lang="pt-BR" sz="1800" b="1" i="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o explicativo retangular com cantos arredondados 11">
            <a:extLst>
              <a:ext uri="{FF2B5EF4-FFF2-40B4-BE49-F238E27FC236}">
                <a16:creationId xmlns:a16="http://schemas.microsoft.com/office/drawing/2014/main" id="{AB1849DD-365B-4F3C-BC35-9892A044FBB7}"/>
              </a:ext>
            </a:extLst>
          </p:cNvPr>
          <p:cNvSpPr/>
          <p:nvPr/>
        </p:nvSpPr>
        <p:spPr bwMode="auto">
          <a:xfrm>
            <a:off x="6732240" y="1970088"/>
            <a:ext cx="2142288" cy="666824"/>
          </a:xfrm>
          <a:prstGeom prst="wedgeRoundRectCallout">
            <a:avLst>
              <a:gd name="adj1" fmla="val 10410"/>
              <a:gd name="adj2" fmla="val 169710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... RESOLVEDOR</a:t>
            </a:r>
            <a:r>
              <a:rPr lang="pt-BR" sz="18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800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urlib.net</a:t>
            </a:r>
            <a:endParaRPr lang="pt-BR" sz="1800" i="0" dirty="0">
              <a:solidFill>
                <a:srgbClr val="006FBA"/>
              </a:solidFill>
            </a:endParaRPr>
          </a:p>
        </p:txBody>
      </p:sp>
      <p:sp>
        <p:nvSpPr>
          <p:cNvPr id="10" name="Texto explicativo retangular com cantos arredondados 11">
            <a:extLst>
              <a:ext uri="{FF2B5EF4-FFF2-40B4-BE49-F238E27FC236}">
                <a16:creationId xmlns:a16="http://schemas.microsoft.com/office/drawing/2014/main" id="{52B8ECA7-8483-480E-BB47-925FBEEF1FDB}"/>
              </a:ext>
            </a:extLst>
          </p:cNvPr>
          <p:cNvSpPr/>
          <p:nvPr/>
        </p:nvSpPr>
        <p:spPr bwMode="auto">
          <a:xfrm>
            <a:off x="251520" y="5380517"/>
            <a:ext cx="1296144" cy="432000"/>
          </a:xfrm>
          <a:prstGeom prst="wedgeRoundRectCallout">
            <a:avLst>
              <a:gd name="adj1" fmla="val -220"/>
              <a:gd name="adj2" fmla="val -224308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USUÁRIO</a:t>
            </a:r>
            <a:endParaRPr lang="pt-BR" sz="1800" b="1" i="0" dirty="0">
              <a:solidFill>
                <a:srgbClr val="002060"/>
              </a:solidFill>
            </a:endParaRPr>
          </a:p>
        </p:txBody>
      </p:sp>
      <p:sp>
        <p:nvSpPr>
          <p:cNvPr id="12" name="Rectangle 10">
            <a:extLst>
              <a:ext uri="{FF2B5EF4-FFF2-40B4-BE49-F238E27FC236}">
                <a16:creationId xmlns:a16="http://schemas.microsoft.com/office/drawing/2014/main" id="{81EC12B9-5C1A-425D-9ABA-047FBCABF4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13" name="Rectangle 9">
            <a:extLst>
              <a:ext uri="{FF2B5EF4-FFF2-40B4-BE49-F238E27FC236}">
                <a16:creationId xmlns:a16="http://schemas.microsoft.com/office/drawing/2014/main" id="{74429967-AA45-4A10-B139-19E1FEFF75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15" name="Texto explicativo retangular com cantos arredondados 11">
            <a:extLst>
              <a:ext uri="{FF2B5EF4-FFF2-40B4-BE49-F238E27FC236}">
                <a16:creationId xmlns:a16="http://schemas.microsoft.com/office/drawing/2014/main" id="{94772169-17F1-4E24-981A-9EA99874F113}"/>
              </a:ext>
            </a:extLst>
          </p:cNvPr>
          <p:cNvSpPr/>
          <p:nvPr/>
        </p:nvSpPr>
        <p:spPr bwMode="auto">
          <a:xfrm>
            <a:off x="4283968" y="2016503"/>
            <a:ext cx="1320444" cy="432000"/>
          </a:xfrm>
          <a:prstGeom prst="wedgeRoundRectCallout">
            <a:avLst>
              <a:gd name="adj1" fmla="val 31279"/>
              <a:gd name="adj2" fmla="val 79853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b="1" i="0" dirty="0">
                <a:solidFill>
                  <a:srgbClr val="002060"/>
                </a:solidFill>
              </a:rPr>
              <a:t>IBI longo</a:t>
            </a:r>
          </a:p>
        </p:txBody>
      </p:sp>
      <p:sp>
        <p:nvSpPr>
          <p:cNvPr id="16" name="Chave Esquerda 15">
            <a:extLst>
              <a:ext uri="{FF2B5EF4-FFF2-40B4-BE49-F238E27FC236}">
                <a16:creationId xmlns:a16="http://schemas.microsoft.com/office/drawing/2014/main" id="{B6A5E2FC-D39D-4A5C-8259-A1AE2FA33CDA}"/>
              </a:ext>
            </a:extLst>
          </p:cNvPr>
          <p:cNvSpPr/>
          <p:nvPr/>
        </p:nvSpPr>
        <p:spPr bwMode="auto">
          <a:xfrm rot="5400000">
            <a:off x="5238000" y="785177"/>
            <a:ext cx="216000" cy="3924000"/>
          </a:xfrm>
          <a:prstGeom prst="leftBrace">
            <a:avLst>
              <a:gd name="adj1" fmla="val 41225"/>
              <a:gd name="adj2" fmla="val 49235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22" name="Rectangle 2">
            <a:extLst>
              <a:ext uri="{FF2B5EF4-FFF2-40B4-BE49-F238E27FC236}">
                <a16:creationId xmlns:a16="http://schemas.microsoft.com/office/drawing/2014/main" id="{B35BE0FD-CF0B-47F3-BFC7-B57AA24263AC}"/>
              </a:ext>
            </a:extLst>
          </p:cNvPr>
          <p:cNvSpPr txBox="1">
            <a:spLocks noChangeArrowheads="1"/>
          </p:cNvSpPr>
          <p:nvPr/>
        </p:nvSpPr>
        <p:spPr>
          <a:xfrm>
            <a:off x="863079" y="548680"/>
            <a:ext cx="7417843" cy="1308236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Resolução de IBI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(2/7)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Solicitação do URL do ITEM DE INFORMAÇÃO ao RESOLVEDOR</a:t>
            </a: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23" name="Chave Esquerda 22">
            <a:extLst>
              <a:ext uri="{FF2B5EF4-FFF2-40B4-BE49-F238E27FC236}">
                <a16:creationId xmlns:a16="http://schemas.microsoft.com/office/drawing/2014/main" id="{60BAF721-9C79-42AF-AD9E-6076EAFDEC28}"/>
              </a:ext>
            </a:extLst>
          </p:cNvPr>
          <p:cNvSpPr/>
          <p:nvPr/>
        </p:nvSpPr>
        <p:spPr bwMode="auto">
          <a:xfrm rot="16200000" flipV="1">
            <a:off x="4464000" y="2908464"/>
            <a:ext cx="216000" cy="5508000"/>
          </a:xfrm>
          <a:prstGeom prst="leftBrace">
            <a:avLst>
              <a:gd name="adj1" fmla="val 41225"/>
              <a:gd name="adj2" fmla="val 49235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grpSp>
        <p:nvGrpSpPr>
          <p:cNvPr id="19" name="Agrupar 18">
            <a:extLst>
              <a:ext uri="{FF2B5EF4-FFF2-40B4-BE49-F238E27FC236}">
                <a16:creationId xmlns:a16="http://schemas.microsoft.com/office/drawing/2014/main" id="{2DBD88B9-3F47-4D84-A912-B54F0B2BA046}"/>
              </a:ext>
            </a:extLst>
          </p:cNvPr>
          <p:cNvGrpSpPr>
            <a:grpSpLocks noChangeAspect="1"/>
          </p:cNvGrpSpPr>
          <p:nvPr/>
        </p:nvGrpSpPr>
        <p:grpSpPr>
          <a:xfrm>
            <a:off x="827584" y="3817176"/>
            <a:ext cx="828000" cy="573862"/>
            <a:chOff x="2952750" y="2291852"/>
            <a:chExt cx="3246318" cy="2249899"/>
          </a:xfrm>
        </p:grpSpPr>
        <p:grpSp>
          <p:nvGrpSpPr>
            <p:cNvPr id="24" name="Agrupar 23">
              <a:extLst>
                <a:ext uri="{FF2B5EF4-FFF2-40B4-BE49-F238E27FC236}">
                  <a16:creationId xmlns:a16="http://schemas.microsoft.com/office/drawing/2014/main" id="{C2C84472-3BAA-41FB-92FD-AAF5CDE1A485}"/>
                </a:ext>
              </a:extLst>
            </p:cNvPr>
            <p:cNvGrpSpPr/>
            <p:nvPr/>
          </p:nvGrpSpPr>
          <p:grpSpPr>
            <a:xfrm>
              <a:off x="3287885" y="2291852"/>
              <a:ext cx="2578400" cy="1614670"/>
              <a:chOff x="166848" y="805413"/>
              <a:chExt cx="2578400" cy="1614670"/>
            </a:xfrm>
          </p:grpSpPr>
          <p:sp>
            <p:nvSpPr>
              <p:cNvPr id="27" name="Retângulo: Cantos Arredondados 26">
                <a:extLst>
                  <a:ext uri="{FF2B5EF4-FFF2-40B4-BE49-F238E27FC236}">
                    <a16:creationId xmlns:a16="http://schemas.microsoft.com/office/drawing/2014/main" id="{EF736F44-5069-45E2-89E0-68AC0338F418}"/>
                  </a:ext>
                </a:extLst>
              </p:cNvPr>
              <p:cNvSpPr/>
              <p:nvPr/>
            </p:nvSpPr>
            <p:spPr bwMode="auto">
              <a:xfrm>
                <a:off x="166848" y="805413"/>
                <a:ext cx="2578400" cy="1614670"/>
              </a:xfrm>
              <a:prstGeom prst="roundRect">
                <a:avLst>
                  <a:gd name="adj" fmla="val 7700"/>
                </a:avLst>
              </a:prstGeom>
              <a:solidFill>
                <a:sysClr val="windowText" lastClr="000000">
                  <a:lumMod val="50000"/>
                  <a:lumOff val="50000"/>
                </a:sysClr>
              </a:solidFill>
              <a:ln w="9525">
                <a:noFill/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pt-BR" sz="1800" b="0" i="0" u="none" strike="noStrike" kern="0" cap="none" spc="0" normalizeH="0" baseline="0">
                  <a:ln>
                    <a:noFill/>
                  </a:ln>
                  <a:solidFill>
                    <a:srgbClr val="00305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pic>
            <p:nvPicPr>
              <p:cNvPr id="28" name="Imagem 27">
                <a:extLst>
                  <a:ext uri="{FF2B5EF4-FFF2-40B4-BE49-F238E27FC236}">
                    <a16:creationId xmlns:a16="http://schemas.microsoft.com/office/drawing/2014/main" id="{6655CC64-7A3A-4B74-BA91-59098CDBD26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51792" y="900000"/>
                <a:ext cx="2412000" cy="1362747"/>
              </a:xfrm>
              <a:prstGeom prst="rect">
                <a:avLst/>
              </a:prstGeom>
            </p:spPr>
          </p:pic>
        </p:grpSp>
        <p:sp>
          <p:nvSpPr>
            <p:cNvPr id="25" name="Trapezoide 24">
              <a:extLst>
                <a:ext uri="{FF2B5EF4-FFF2-40B4-BE49-F238E27FC236}">
                  <a16:creationId xmlns:a16="http://schemas.microsoft.com/office/drawing/2014/main" id="{4B7B4A6F-A7FE-4691-837D-2C671FC0AA74}"/>
                </a:ext>
              </a:extLst>
            </p:cNvPr>
            <p:cNvSpPr/>
            <p:nvPr/>
          </p:nvSpPr>
          <p:spPr bwMode="auto">
            <a:xfrm>
              <a:off x="2952750" y="3913168"/>
              <a:ext cx="3246318" cy="575248"/>
            </a:xfrm>
            <a:prstGeom prst="trapezoid">
              <a:avLst>
                <a:gd name="adj" fmla="val 56663"/>
              </a:avLst>
            </a:prstGeom>
            <a:solidFill>
              <a:sysClr val="windowText" lastClr="000000">
                <a:lumMod val="75000"/>
                <a:lumOff val="25000"/>
              </a:sysClr>
            </a:solidFill>
            <a:ln w="9525">
              <a:noFill/>
              <a:miter lim="800000"/>
              <a:headEnd/>
              <a:tailEnd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0" cap="none" spc="0" normalizeH="0" baseline="0">
                <a:ln>
                  <a:noFill/>
                </a:ln>
                <a:solidFill>
                  <a:srgbClr val="003050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26" name="Retângulo: Cantos Arredondados 25">
              <a:extLst>
                <a:ext uri="{FF2B5EF4-FFF2-40B4-BE49-F238E27FC236}">
                  <a16:creationId xmlns:a16="http://schemas.microsoft.com/office/drawing/2014/main" id="{DBA9FA3A-1561-4791-BE7F-1AA5CB1FCDFA}"/>
                </a:ext>
              </a:extLst>
            </p:cNvPr>
            <p:cNvSpPr/>
            <p:nvPr/>
          </p:nvSpPr>
          <p:spPr bwMode="auto">
            <a:xfrm>
              <a:off x="2952750" y="4477008"/>
              <a:ext cx="3229586" cy="64743"/>
            </a:xfrm>
            <a:prstGeom prst="roundRect">
              <a:avLst/>
            </a:prstGeom>
            <a:solidFill>
              <a:sysClr val="windowText" lastClr="000000">
                <a:lumMod val="75000"/>
                <a:lumOff val="25000"/>
              </a:sysClr>
            </a:solidFill>
            <a:ln w="9525">
              <a:noFill/>
              <a:miter lim="800000"/>
              <a:headEnd/>
              <a:tailEnd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0" cap="none" spc="0" normalizeH="0" baseline="0">
                <a:ln>
                  <a:noFill/>
                </a:ln>
                <a:solidFill>
                  <a:srgbClr val="003050"/>
                </a:solidFill>
                <a:effectLst/>
                <a:uLnTx/>
                <a:uFillTx/>
                <a:latin typeface="Calibri"/>
              </a:endParaRPr>
            </a:p>
          </p:txBody>
        </p:sp>
      </p:grpSp>
      <p:sp>
        <p:nvSpPr>
          <p:cNvPr id="29" name="Cubo 28">
            <a:extLst>
              <a:ext uri="{FF2B5EF4-FFF2-40B4-BE49-F238E27FC236}">
                <a16:creationId xmlns:a16="http://schemas.microsoft.com/office/drawing/2014/main" id="{FCA7A562-EB56-47CD-B5C5-F41F056EA0A3}"/>
              </a:ext>
            </a:extLst>
          </p:cNvPr>
          <p:cNvSpPr>
            <a:spLocks noChangeAspect="1"/>
          </p:cNvSpPr>
          <p:nvPr/>
        </p:nvSpPr>
        <p:spPr bwMode="auto">
          <a:xfrm>
            <a:off x="7486141" y="3580232"/>
            <a:ext cx="731837" cy="1047750"/>
          </a:xfrm>
          <a:prstGeom prst="cube">
            <a:avLst>
              <a:gd name="adj" fmla="val 40432"/>
            </a:avLst>
          </a:prstGeom>
          <a:solidFill>
            <a:sysClr val="windowText" lastClr="000000">
              <a:lumMod val="75000"/>
              <a:lumOff val="25000"/>
            </a:sysClr>
          </a:solidFill>
          <a:ln w="9525">
            <a:solidFill>
              <a:sysClr val="windowText" lastClr="000000">
                <a:lumMod val="50000"/>
                <a:lumOff val="50000"/>
              </a:sysClr>
            </a:solidFill>
            <a:miter lim="800000"/>
            <a:headEnd/>
            <a:tailEnd/>
          </a:ln>
        </p:spPr>
        <p:txBody>
          <a:bodyPr anchor="ctr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0" i="0" u="none" strike="noStrike" kern="0" cap="none" spc="0" normalizeH="0" baseline="0">
                <a:ln>
                  <a:noFill/>
                </a:ln>
                <a:solidFill>
                  <a:srgbClr val="003050"/>
                </a:solidFill>
                <a:effectLst/>
                <a:uLnTx/>
                <a:uFillTx/>
                <a:latin typeface="Calibri"/>
              </a:rPr>
              <a:t>                                                                                                                                                 </a:t>
            </a:r>
          </a:p>
        </p:txBody>
      </p:sp>
      <p:sp>
        <p:nvSpPr>
          <p:cNvPr id="2" name="Arco 1">
            <a:extLst>
              <a:ext uri="{FF2B5EF4-FFF2-40B4-BE49-F238E27FC236}">
                <a16:creationId xmlns:a16="http://schemas.microsoft.com/office/drawing/2014/main" id="{B43AAD84-0344-43D7-B441-9E4675ED6603}"/>
              </a:ext>
            </a:extLst>
          </p:cNvPr>
          <p:cNvSpPr>
            <a:spLocks noChangeAspect="1"/>
          </p:cNvSpPr>
          <p:nvPr/>
        </p:nvSpPr>
        <p:spPr bwMode="auto">
          <a:xfrm rot="16200000">
            <a:off x="1236447" y="3040166"/>
            <a:ext cx="900000" cy="9000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30" name="Arco 29">
            <a:extLst>
              <a:ext uri="{FF2B5EF4-FFF2-40B4-BE49-F238E27FC236}">
                <a16:creationId xmlns:a16="http://schemas.microsoft.com/office/drawing/2014/main" id="{97377441-5D37-4332-8384-139A8C51ECC4}"/>
              </a:ext>
            </a:extLst>
          </p:cNvPr>
          <p:cNvSpPr>
            <a:spLocks noChangeAspect="1"/>
          </p:cNvSpPr>
          <p:nvPr/>
        </p:nvSpPr>
        <p:spPr bwMode="auto">
          <a:xfrm>
            <a:off x="6949651" y="2996487"/>
            <a:ext cx="900000" cy="9000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31" name="Arco 30">
            <a:extLst>
              <a:ext uri="{FF2B5EF4-FFF2-40B4-BE49-F238E27FC236}">
                <a16:creationId xmlns:a16="http://schemas.microsoft.com/office/drawing/2014/main" id="{A86CB913-786B-49E0-9B24-4FD915368A8C}"/>
              </a:ext>
            </a:extLst>
          </p:cNvPr>
          <p:cNvSpPr>
            <a:spLocks noChangeAspect="1"/>
          </p:cNvSpPr>
          <p:nvPr/>
        </p:nvSpPr>
        <p:spPr bwMode="auto">
          <a:xfrm rot="5400000">
            <a:off x="6949651" y="4403449"/>
            <a:ext cx="900000" cy="9000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32" name="Arco 31">
            <a:extLst>
              <a:ext uri="{FF2B5EF4-FFF2-40B4-BE49-F238E27FC236}">
                <a16:creationId xmlns:a16="http://schemas.microsoft.com/office/drawing/2014/main" id="{021C1387-C453-4D2F-91DC-E4D78285C8F9}"/>
              </a:ext>
            </a:extLst>
          </p:cNvPr>
          <p:cNvSpPr>
            <a:spLocks noChangeAspect="1"/>
          </p:cNvSpPr>
          <p:nvPr/>
        </p:nvSpPr>
        <p:spPr bwMode="auto">
          <a:xfrm rot="10800000">
            <a:off x="1223727" y="4367345"/>
            <a:ext cx="900000" cy="9000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33" name="Texto explicativo retangular com cantos arredondados 11">
            <a:extLst>
              <a:ext uri="{FF2B5EF4-FFF2-40B4-BE49-F238E27FC236}">
                <a16:creationId xmlns:a16="http://schemas.microsoft.com/office/drawing/2014/main" id="{70510DCA-A79F-413D-818B-A391434D3EA1}"/>
              </a:ext>
            </a:extLst>
          </p:cNvPr>
          <p:cNvSpPr/>
          <p:nvPr/>
        </p:nvSpPr>
        <p:spPr bwMode="auto">
          <a:xfrm>
            <a:off x="3419872" y="5949328"/>
            <a:ext cx="2232248" cy="432000"/>
          </a:xfrm>
          <a:prstGeom prst="wedgeRoundRectCallout">
            <a:avLst>
              <a:gd name="adj1" fmla="val 4928"/>
              <a:gd name="adj2" fmla="val -78897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b="1" i="0" dirty="0">
                <a:solidFill>
                  <a:srgbClr val="002060"/>
                </a:solidFill>
              </a:rPr>
              <a:t>URL do relatório</a:t>
            </a:r>
          </a:p>
        </p:txBody>
      </p:sp>
      <p:sp>
        <p:nvSpPr>
          <p:cNvPr id="35" name="Texto explicativo retangular com cantos arredondados 11">
            <a:extLst>
              <a:ext uri="{FF2B5EF4-FFF2-40B4-BE49-F238E27FC236}">
                <a16:creationId xmlns:a16="http://schemas.microsoft.com/office/drawing/2014/main" id="{F1B0778E-713F-4B09-8D97-523F19A6307A}"/>
              </a:ext>
            </a:extLst>
          </p:cNvPr>
          <p:cNvSpPr/>
          <p:nvPr/>
        </p:nvSpPr>
        <p:spPr bwMode="auto">
          <a:xfrm>
            <a:off x="1944058" y="3636598"/>
            <a:ext cx="2339910" cy="888262"/>
          </a:xfrm>
          <a:prstGeom prst="wedgeRoundRectCallout">
            <a:avLst>
              <a:gd name="adj1" fmla="val -61708"/>
              <a:gd name="adj2" fmla="val -6087"/>
              <a:gd name="adj3" fmla="val 16667"/>
            </a:avLst>
          </a:prstGeom>
          <a:solidFill>
            <a:srgbClr val="FFCC66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i="0" dirty="0">
                <a:solidFill>
                  <a:srgbClr val="002060"/>
                </a:solidFill>
              </a:rPr>
              <a:t>3. O </a:t>
            </a:r>
            <a:r>
              <a:rPr lang="pt-BR" b="1" i="0" dirty="0">
                <a:solidFill>
                  <a:srgbClr val="002060"/>
                </a:solidFill>
              </a:rPr>
              <a:t>navegador</a:t>
            </a:r>
            <a:r>
              <a:rPr lang="pt-BR" i="0" dirty="0">
                <a:solidFill>
                  <a:srgbClr val="002060"/>
                </a:solidFill>
              </a:rPr>
              <a:t> é instruído para fazer um </a:t>
            </a:r>
            <a:r>
              <a:rPr lang="pt-BR" b="1" i="0" dirty="0">
                <a:solidFill>
                  <a:srgbClr val="002060"/>
                </a:solidFill>
              </a:rPr>
              <a:t>redirecionamento</a:t>
            </a:r>
          </a:p>
        </p:txBody>
      </p:sp>
      <p:sp>
        <p:nvSpPr>
          <p:cNvPr id="36" name="CaixaDeTexto 35">
            <a:extLst>
              <a:ext uri="{FF2B5EF4-FFF2-40B4-BE49-F238E27FC236}">
                <a16:creationId xmlns:a16="http://schemas.microsoft.com/office/drawing/2014/main" id="{8019CD8A-F072-472B-969D-D1C52284A970}"/>
              </a:ext>
            </a:extLst>
          </p:cNvPr>
          <p:cNvSpPr txBox="1"/>
          <p:nvPr/>
        </p:nvSpPr>
        <p:spPr>
          <a:xfrm>
            <a:off x="1403648" y="3158552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i="0" dirty="0"/>
              <a:t>1</a:t>
            </a:r>
          </a:p>
        </p:txBody>
      </p:sp>
      <p:sp>
        <p:nvSpPr>
          <p:cNvPr id="37" name="CaixaDeTexto 36">
            <a:extLst>
              <a:ext uri="{FF2B5EF4-FFF2-40B4-BE49-F238E27FC236}">
                <a16:creationId xmlns:a16="http://schemas.microsoft.com/office/drawing/2014/main" id="{4EE85381-72A6-4F46-9896-D63FC10F95DD}"/>
              </a:ext>
            </a:extLst>
          </p:cNvPr>
          <p:cNvSpPr txBox="1"/>
          <p:nvPr/>
        </p:nvSpPr>
        <p:spPr>
          <a:xfrm>
            <a:off x="7396499" y="3091402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i="0" dirty="0"/>
              <a:t>1</a:t>
            </a:r>
          </a:p>
        </p:txBody>
      </p:sp>
      <p:sp>
        <p:nvSpPr>
          <p:cNvPr id="38" name="CaixaDeTexto 37">
            <a:extLst>
              <a:ext uri="{FF2B5EF4-FFF2-40B4-BE49-F238E27FC236}">
                <a16:creationId xmlns:a16="http://schemas.microsoft.com/office/drawing/2014/main" id="{8DE1BF78-468D-4063-A1DE-629CED43EAB4}"/>
              </a:ext>
            </a:extLst>
          </p:cNvPr>
          <p:cNvSpPr txBox="1"/>
          <p:nvPr/>
        </p:nvSpPr>
        <p:spPr>
          <a:xfrm>
            <a:off x="7381401" y="4864312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i="0" dirty="0"/>
              <a:t>2</a:t>
            </a:r>
          </a:p>
        </p:txBody>
      </p:sp>
      <p:sp>
        <p:nvSpPr>
          <p:cNvPr id="39" name="CaixaDeTexto 38">
            <a:extLst>
              <a:ext uri="{FF2B5EF4-FFF2-40B4-BE49-F238E27FC236}">
                <a16:creationId xmlns:a16="http://schemas.microsoft.com/office/drawing/2014/main" id="{E3ACDFFE-7C22-4F84-A2EE-701B2E1C54F4}"/>
              </a:ext>
            </a:extLst>
          </p:cNvPr>
          <p:cNvSpPr txBox="1"/>
          <p:nvPr/>
        </p:nvSpPr>
        <p:spPr>
          <a:xfrm>
            <a:off x="1429402" y="4892887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i="0" dirty="0"/>
              <a:t>2</a:t>
            </a:r>
          </a:p>
        </p:txBody>
      </p:sp>
      <p:sp>
        <p:nvSpPr>
          <p:cNvPr id="14" name="Texto explicativo retangular com cantos arredondados 11">
            <a:extLst>
              <a:ext uri="{FF2B5EF4-FFF2-40B4-BE49-F238E27FC236}">
                <a16:creationId xmlns:a16="http://schemas.microsoft.com/office/drawing/2014/main" id="{763AD152-5307-47A0-AE61-628200F84807}"/>
              </a:ext>
            </a:extLst>
          </p:cNvPr>
          <p:cNvSpPr/>
          <p:nvPr/>
        </p:nvSpPr>
        <p:spPr bwMode="auto">
          <a:xfrm>
            <a:off x="6841539" y="5965906"/>
            <a:ext cx="1152128" cy="381000"/>
          </a:xfrm>
          <a:prstGeom prst="wedgeRoundRectCallout">
            <a:avLst>
              <a:gd name="adj1" fmla="val -42300"/>
              <a:gd name="adj2" fmla="val -156144"/>
              <a:gd name="adj3" fmla="val 16667"/>
            </a:avLst>
          </a:prstGeom>
          <a:solidFill>
            <a:srgbClr val="F2B800"/>
          </a:solidFill>
          <a:ln w="1587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b="1" i="0" dirty="0">
                <a:solidFill>
                  <a:srgbClr val="002060"/>
                </a:solidFill>
              </a:rPr>
              <a:t>Relatório</a:t>
            </a:r>
          </a:p>
        </p:txBody>
      </p:sp>
      <p:sp>
        <p:nvSpPr>
          <p:cNvPr id="41" name="Texto explicativo retangular com cantos arredondados 11">
            <a:extLst>
              <a:ext uri="{FF2B5EF4-FFF2-40B4-BE49-F238E27FC236}">
                <a16:creationId xmlns:a16="http://schemas.microsoft.com/office/drawing/2014/main" id="{704FC50D-34AF-45BE-9639-82EBEB82B5CA}"/>
              </a:ext>
            </a:extLst>
          </p:cNvPr>
          <p:cNvSpPr/>
          <p:nvPr/>
        </p:nvSpPr>
        <p:spPr bwMode="auto">
          <a:xfrm>
            <a:off x="4895816" y="3691692"/>
            <a:ext cx="2340480" cy="662808"/>
          </a:xfrm>
          <a:prstGeom prst="wedgeRoundRectCallout">
            <a:avLst>
              <a:gd name="adj1" fmla="val -46561"/>
              <a:gd name="adj2" fmla="val 114990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b="1" i="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2. O RESOLVEDOR retorna o URL</a:t>
            </a:r>
          </a:p>
        </p:txBody>
      </p:sp>
      <p:sp>
        <p:nvSpPr>
          <p:cNvPr id="42" name="Texto explicativo retangular com cantos arredondados 11">
            <a:extLst>
              <a:ext uri="{FF2B5EF4-FFF2-40B4-BE49-F238E27FC236}">
                <a16:creationId xmlns:a16="http://schemas.microsoft.com/office/drawing/2014/main" id="{C3B0F0B4-E69C-4D28-B180-16DF9F48841A}"/>
              </a:ext>
            </a:extLst>
          </p:cNvPr>
          <p:cNvSpPr/>
          <p:nvPr/>
        </p:nvSpPr>
        <p:spPr bwMode="auto">
          <a:xfrm>
            <a:off x="249795" y="1971872"/>
            <a:ext cx="3600400" cy="485555"/>
          </a:xfrm>
          <a:prstGeom prst="wedgeRoundRectCallout">
            <a:avLst>
              <a:gd name="adj1" fmla="val 35605"/>
              <a:gd name="adj2" fmla="val 94830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b="1" i="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1. O USUÁRIO envia o IBI ao ...</a:t>
            </a:r>
          </a:p>
        </p:txBody>
      </p:sp>
    </p:spTree>
    <p:extLst>
      <p:ext uri="{BB962C8B-B14F-4D97-AF65-F5344CB8AC3E}">
        <p14:creationId xmlns:p14="http://schemas.microsoft.com/office/powerpoint/2010/main" val="41932671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Agrupar 6">
            <a:extLst>
              <a:ext uri="{FF2B5EF4-FFF2-40B4-BE49-F238E27FC236}">
                <a16:creationId xmlns:a16="http://schemas.microsoft.com/office/drawing/2014/main" id="{617A6DF9-AE9A-44C5-8004-65AC028873CF}"/>
              </a:ext>
            </a:extLst>
          </p:cNvPr>
          <p:cNvGrpSpPr/>
          <p:nvPr/>
        </p:nvGrpSpPr>
        <p:grpSpPr>
          <a:xfrm>
            <a:off x="1143000" y="1628800"/>
            <a:ext cx="6858000" cy="3744416"/>
            <a:chOff x="1219200" y="2060848"/>
            <a:chExt cx="6858000" cy="3096344"/>
          </a:xfrm>
        </p:grpSpPr>
        <p:sp>
          <p:nvSpPr>
            <p:cNvPr id="4098" name="Rectangle 11" descr="25%"/>
            <p:cNvSpPr>
              <a:spLocks noChangeArrowheads="1"/>
            </p:cNvSpPr>
            <p:nvPr/>
          </p:nvSpPr>
          <p:spPr bwMode="auto">
            <a:xfrm>
              <a:off x="1219200" y="2670448"/>
              <a:ext cx="6848475" cy="2486744"/>
            </a:xfrm>
            <a:prstGeom prst="rect">
              <a:avLst/>
            </a:prstGeom>
            <a:pattFill prst="pct25">
              <a:fgClr>
                <a:srgbClr val="3BB1FF"/>
              </a:fgClr>
              <a:bgClr>
                <a:schemeClr val="bg1"/>
              </a:bgClr>
            </a:pattFill>
            <a:ln w="1905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711450" lvl="0" indent="-514350" algn="l">
                <a:spcBef>
                  <a:spcPct val="20000"/>
                </a:spcBef>
                <a:buFont typeface="+mj-lt"/>
                <a:buAutoNum type="arabicPeriod"/>
              </a:pPr>
              <a:r>
                <a:rPr lang="pt-BR" sz="3200" b="1" i="0" kern="0" dirty="0">
                  <a:solidFill>
                    <a:srgbClr val="002060"/>
                  </a:solidFill>
                </a:rPr>
                <a:t>Navegação segura</a:t>
              </a:r>
            </a:p>
            <a:p>
              <a:pPr marL="711450" lvl="0" indent="-514350" algn="l">
                <a:spcBef>
                  <a:spcPct val="20000"/>
                </a:spcBef>
                <a:buFont typeface="+mj-lt"/>
                <a:buAutoNum type="arabicPeriod"/>
              </a:pPr>
              <a:r>
                <a:rPr lang="pt-BR" sz="3200" b="1" i="0" kern="0" dirty="0">
                  <a:solidFill>
                    <a:srgbClr val="002060"/>
                  </a:solidFill>
                  <a:cs typeface="Arial" charset="0"/>
                </a:rPr>
                <a:t>Geração de IBI</a:t>
              </a:r>
            </a:p>
            <a:p>
              <a:pPr marL="711450" lvl="0" indent="-514350" algn="l">
                <a:spcBef>
                  <a:spcPct val="20000"/>
                </a:spcBef>
                <a:buFont typeface="+mj-lt"/>
                <a:buAutoNum type="arabicPeriod"/>
              </a:pPr>
              <a:r>
                <a:rPr lang="pt-BR" sz="3200" b="1" i="0" kern="0" dirty="0">
                  <a:solidFill>
                    <a:srgbClr val="002060"/>
                  </a:solidFill>
                </a:rPr>
                <a:t>Resolução de IBI</a:t>
              </a:r>
            </a:p>
            <a:p>
              <a:pPr marL="711450" lvl="0" indent="-514350" algn="l">
                <a:spcBef>
                  <a:spcPct val="20000"/>
                </a:spcBef>
                <a:buFont typeface="+mj-lt"/>
                <a:buAutoNum type="arabicPeriod"/>
              </a:pPr>
              <a:r>
                <a:rPr lang="pt-BR" sz="3200" b="1" i="0" kern="0" dirty="0">
                  <a:solidFill>
                    <a:srgbClr val="002060"/>
                  </a:solidFill>
                  <a:cs typeface="Arial" charset="0"/>
                </a:rPr>
                <a:t>Rede IBI piloto</a:t>
              </a:r>
            </a:p>
          </p:txBody>
        </p:sp>
        <p:grpSp>
          <p:nvGrpSpPr>
            <p:cNvPr id="6" name="Agrupar 5">
              <a:extLst>
                <a:ext uri="{FF2B5EF4-FFF2-40B4-BE49-F238E27FC236}">
                  <a16:creationId xmlns:a16="http://schemas.microsoft.com/office/drawing/2014/main" id="{47E525E7-6766-4BC2-B16D-3FDAFAA0BD6E}"/>
                </a:ext>
              </a:extLst>
            </p:cNvPr>
            <p:cNvGrpSpPr/>
            <p:nvPr/>
          </p:nvGrpSpPr>
          <p:grpSpPr>
            <a:xfrm>
              <a:off x="1219200" y="2060848"/>
              <a:ext cx="6858000" cy="609600"/>
              <a:chOff x="1219200" y="2060848"/>
              <a:chExt cx="6858000" cy="609600"/>
            </a:xfrm>
          </p:grpSpPr>
          <p:sp>
            <p:nvSpPr>
              <p:cNvPr id="4100" name="Rectangle 10"/>
              <p:cNvSpPr>
                <a:spLocks noChangeArrowheads="1"/>
              </p:cNvSpPr>
              <p:nvPr/>
            </p:nvSpPr>
            <p:spPr bwMode="auto">
              <a:xfrm>
                <a:off x="1219200" y="2365648"/>
                <a:ext cx="6858000" cy="304800"/>
              </a:xfrm>
              <a:prstGeom prst="rect">
                <a:avLst/>
              </a:prstGeom>
              <a:solidFill>
                <a:srgbClr val="006FBA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01" name="AutoShape 6"/>
              <p:cNvSpPr>
                <a:spLocks noChangeArrowheads="1"/>
              </p:cNvSpPr>
              <p:nvPr/>
            </p:nvSpPr>
            <p:spPr bwMode="auto">
              <a:xfrm>
                <a:off x="1219200" y="2060848"/>
                <a:ext cx="6858000" cy="609600"/>
              </a:xfrm>
              <a:prstGeom prst="roundRect">
                <a:avLst>
                  <a:gd name="adj" fmla="val 16667"/>
                </a:avLst>
              </a:prstGeom>
              <a:solidFill>
                <a:srgbClr val="006FBA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02" name="Rectangle 4"/>
              <p:cNvSpPr>
                <a:spLocks noChangeArrowheads="1"/>
              </p:cNvSpPr>
              <p:nvPr/>
            </p:nvSpPr>
            <p:spPr bwMode="auto">
              <a:xfrm>
                <a:off x="1268413" y="2137048"/>
                <a:ext cx="6428170" cy="38176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l">
                  <a:spcBef>
                    <a:spcPct val="20000"/>
                  </a:spcBef>
                </a:pPr>
                <a:r>
                  <a:rPr lang="pt-BR" sz="2400" b="1" i="0" dirty="0">
                    <a:solidFill>
                      <a:srgbClr val="006FBA"/>
                    </a:solidFill>
                  </a:rPr>
                  <a:t>   </a:t>
                </a:r>
                <a:r>
                  <a:rPr lang="pt-BR" sz="2400" b="1" i="0" dirty="0">
                    <a:solidFill>
                      <a:srgbClr val="B0E0FE"/>
                    </a:solidFill>
                  </a:rPr>
                  <a:t>Sequência dos Conteúdos Apresentados</a:t>
                </a:r>
              </a:p>
            </p:txBody>
          </p:sp>
        </p:grpSp>
      </p:grpSp>
      <p:sp>
        <p:nvSpPr>
          <p:cNvPr id="12" name="Rectangle 10">
            <a:extLst>
              <a:ext uri="{FF2B5EF4-FFF2-40B4-BE49-F238E27FC236}">
                <a16:creationId xmlns:a16="http://schemas.microsoft.com/office/drawing/2014/main" id="{04C1BD2C-3215-4432-9236-91E6434B4E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13" name="Rectangle 9">
            <a:extLst>
              <a:ext uri="{FF2B5EF4-FFF2-40B4-BE49-F238E27FC236}">
                <a16:creationId xmlns:a16="http://schemas.microsoft.com/office/drawing/2014/main" id="{DE607BD5-8973-41AE-9997-811DD5C150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CaixaDeTexto 39">
            <a:extLst>
              <a:ext uri="{FF2B5EF4-FFF2-40B4-BE49-F238E27FC236}">
                <a16:creationId xmlns:a16="http://schemas.microsoft.com/office/drawing/2014/main" id="{BF06A536-23F8-458F-9529-00FD511693A2}"/>
              </a:ext>
            </a:extLst>
          </p:cNvPr>
          <p:cNvSpPr txBox="1"/>
          <p:nvPr/>
        </p:nvSpPr>
        <p:spPr>
          <a:xfrm>
            <a:off x="2159241" y="3575045"/>
            <a:ext cx="4825518" cy="255454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l"/>
            <a:endParaRPr lang="pt-BR" i="0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pt-BR" sz="900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archiveaddress</a:t>
            </a:r>
            <a:r>
              <a:rPr lang="pt-BR" sz="900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lang="pt-BR" sz="900" b="1" i="0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mtc-m16d.sid.inpe.br</a:t>
            </a:r>
          </a:p>
          <a:p>
            <a:pPr algn="l"/>
            <a:r>
              <a:rPr lang="pt-BR" sz="900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contenttype</a:t>
            </a:r>
            <a:r>
              <a:rPr lang="pt-BR" sz="900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Data</a:t>
            </a:r>
          </a:p>
          <a:p>
            <a:pPr algn="l"/>
            <a:r>
              <a:rPr lang="pt-BR" sz="900" b="1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ibi</a:t>
            </a:r>
            <a:r>
              <a:rPr lang="pt-BR" sz="900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{</a:t>
            </a:r>
          </a:p>
          <a:p>
            <a:pPr algn="l"/>
            <a:r>
              <a:rPr lang="pt-BR" sz="900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	  rep </a:t>
            </a:r>
            <a:r>
              <a:rPr lang="pt-BR" sz="900" b="1" i="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sid.inpe.br/mtc-m19</a:t>
            </a:r>
            <a:r>
              <a:rPr lang="pt-BR" sz="900" b="1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pt-BR" sz="900" b="1" i="0" dirty="0">
                <a:solidFill>
                  <a:schemeClr val="accent5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2010/12.03.13.37</a:t>
            </a:r>
          </a:p>
          <a:p>
            <a:pPr algn="l"/>
            <a:r>
              <a:rPr lang="pt-BR" sz="900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	  </a:t>
            </a:r>
            <a:r>
              <a:rPr lang="pt-BR" sz="900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ibip</a:t>
            </a:r>
            <a:r>
              <a:rPr lang="pt-BR" sz="900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8JMKD3MGP7W/38N29FH</a:t>
            </a:r>
          </a:p>
          <a:p>
            <a:pPr algn="l"/>
            <a:r>
              <a:rPr lang="pt-BR" sz="900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	 }</a:t>
            </a:r>
          </a:p>
          <a:p>
            <a:pPr algn="l"/>
            <a:r>
              <a:rPr lang="pt-BR" sz="900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ibi.archiveservice</a:t>
            </a:r>
            <a:r>
              <a:rPr lang="pt-BR" sz="900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{rep sid.inpe.br/mtc-m19@80/2009/08.21.17.02}</a:t>
            </a:r>
          </a:p>
          <a:p>
            <a:pPr algn="l"/>
            <a:r>
              <a:rPr lang="pt-BR" sz="900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ibi.platformsoftware</a:t>
            </a:r>
            <a:r>
              <a:rPr lang="pt-BR" sz="900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{rep dpi.inpe.br/</a:t>
            </a:r>
            <a:r>
              <a:rPr lang="pt-BR" sz="900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banon</a:t>
            </a:r>
            <a:r>
              <a:rPr lang="pt-BR" sz="900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/1998/08.02.08.56}</a:t>
            </a:r>
          </a:p>
          <a:p>
            <a:pPr algn="l"/>
            <a:r>
              <a:rPr lang="pt-BR" sz="900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state</a:t>
            </a:r>
            <a:r>
              <a:rPr lang="pt-BR" sz="900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Original</a:t>
            </a:r>
          </a:p>
          <a:p>
            <a:pPr algn="l"/>
            <a:r>
              <a:rPr lang="pt-BR" sz="900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timestamp</a:t>
            </a:r>
            <a:r>
              <a:rPr lang="pt-BR" sz="900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2020-09-05T23:09:01Z</a:t>
            </a:r>
          </a:p>
          <a:p>
            <a:pPr algn="l"/>
            <a:r>
              <a:rPr lang="pt-BR" sz="900" b="1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url</a:t>
            </a:r>
            <a:r>
              <a:rPr lang="pt-BR" sz="900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</a:t>
            </a:r>
            <a:r>
              <a:rPr lang="pt-BR" sz="900" b="1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pt-BR" sz="900" b="1" i="0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mtc-m16d.sid.inpe.br</a:t>
            </a:r>
            <a:r>
              <a:rPr lang="pt-BR" sz="900" b="1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/col/sid.inpe.br/mtc-m19/2010/12.03.13.37/doc/</a:t>
            </a:r>
            <a:r>
              <a:rPr lang="pt-BR" sz="900" b="1" i="0" dirty="0">
                <a:solidFill>
                  <a:srgbClr val="F2B800"/>
                </a:solidFill>
                <a:latin typeface="Courier New" panose="02070309020205020404" pitchFamily="49" charset="0"/>
                <a:cs typeface="Courier New" panose="02070309020205020404" pitchFamily="49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publicacao.pdf</a:t>
            </a:r>
            <a:endParaRPr lang="pt-BR" sz="900" b="1" i="0" dirty="0">
              <a:solidFill>
                <a:srgbClr val="F2B8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pt-BR" sz="900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urlkey</a:t>
            </a:r>
            <a:r>
              <a:rPr lang="pt-BR" sz="900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1619149949189-916375171467764</a:t>
            </a:r>
          </a:p>
          <a:p>
            <a:pPr algn="l"/>
            <a:endParaRPr lang="pt-BR" sz="900" i="0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488AE409-345A-4C0F-96BA-E74036304659}"/>
              </a:ext>
            </a:extLst>
          </p:cNvPr>
          <p:cNvSpPr txBox="1"/>
          <p:nvPr/>
        </p:nvSpPr>
        <p:spPr>
          <a:xfrm>
            <a:off x="4330588" y="4982106"/>
            <a:ext cx="4828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dirty="0">
                <a:solidFill>
                  <a:srgbClr val="0070C0"/>
                </a:solidFill>
              </a:rPr>
              <a:t>...</a:t>
            </a:r>
          </a:p>
        </p:txBody>
      </p:sp>
      <p:sp>
        <p:nvSpPr>
          <p:cNvPr id="9" name="Rectangle 10">
            <a:extLst>
              <a:ext uri="{FF2B5EF4-FFF2-40B4-BE49-F238E27FC236}">
                <a16:creationId xmlns:a16="http://schemas.microsoft.com/office/drawing/2014/main" id="{074055E4-5C1F-446A-BCC9-7A378964C3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5326B6D-17BC-4262-BDC8-7658F83616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12" name="Rectangle 2">
            <a:extLst>
              <a:ext uri="{FF2B5EF4-FFF2-40B4-BE49-F238E27FC236}">
                <a16:creationId xmlns:a16="http://schemas.microsoft.com/office/drawing/2014/main" id="{C1376B67-DF6F-4B43-8DD6-378C2A7EE197}"/>
              </a:ext>
            </a:extLst>
          </p:cNvPr>
          <p:cNvSpPr txBox="1">
            <a:spLocks noChangeArrowheads="1"/>
          </p:cNvSpPr>
          <p:nvPr/>
        </p:nvSpPr>
        <p:spPr>
          <a:xfrm>
            <a:off x="681529" y="548680"/>
            <a:ext cx="7780943" cy="90010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Resolução de IBI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(4/7)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0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Solicitação do URL do ITEM DE INFORMAÇÃO a um ARQUIVO</a:t>
            </a: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14" name="Cubo 13">
            <a:extLst>
              <a:ext uri="{FF2B5EF4-FFF2-40B4-BE49-F238E27FC236}">
                <a16:creationId xmlns:a16="http://schemas.microsoft.com/office/drawing/2014/main" id="{E2473CC2-AFF7-4035-8595-57E030FDA56C}"/>
              </a:ext>
            </a:extLst>
          </p:cNvPr>
          <p:cNvSpPr>
            <a:spLocks noChangeAspect="1"/>
          </p:cNvSpPr>
          <p:nvPr/>
        </p:nvSpPr>
        <p:spPr bwMode="auto">
          <a:xfrm>
            <a:off x="959843" y="3212976"/>
            <a:ext cx="731837" cy="1047750"/>
          </a:xfrm>
          <a:prstGeom prst="cube">
            <a:avLst>
              <a:gd name="adj" fmla="val 40432"/>
            </a:avLst>
          </a:prstGeom>
          <a:solidFill>
            <a:sysClr val="windowText" lastClr="000000">
              <a:lumMod val="75000"/>
              <a:lumOff val="25000"/>
            </a:sysClr>
          </a:solidFill>
          <a:ln w="9525">
            <a:solidFill>
              <a:sysClr val="windowText" lastClr="000000">
                <a:lumMod val="50000"/>
                <a:lumOff val="50000"/>
              </a:sysClr>
            </a:solidFill>
            <a:miter lim="800000"/>
            <a:headEnd/>
            <a:tailEnd/>
          </a:ln>
        </p:spPr>
        <p:txBody>
          <a:bodyPr anchor="ctr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0" i="0" u="none" strike="noStrike" kern="0" cap="none" spc="0" normalizeH="0" baseline="0">
                <a:ln>
                  <a:noFill/>
                </a:ln>
                <a:solidFill>
                  <a:srgbClr val="003050"/>
                </a:solidFill>
                <a:effectLst/>
                <a:uLnTx/>
                <a:uFillTx/>
                <a:latin typeface="Calibri"/>
              </a:rPr>
              <a:t>                                                                                                                                                 </a:t>
            </a:r>
          </a:p>
        </p:txBody>
      </p:sp>
      <p:sp>
        <p:nvSpPr>
          <p:cNvPr id="15" name="Cubo 14">
            <a:extLst>
              <a:ext uri="{FF2B5EF4-FFF2-40B4-BE49-F238E27FC236}">
                <a16:creationId xmlns:a16="http://schemas.microsoft.com/office/drawing/2014/main" id="{38D26E98-7933-478A-BF74-04F8624F9BA1}"/>
              </a:ext>
            </a:extLst>
          </p:cNvPr>
          <p:cNvSpPr>
            <a:spLocks noChangeAspect="1"/>
          </p:cNvSpPr>
          <p:nvPr/>
        </p:nvSpPr>
        <p:spPr bwMode="auto">
          <a:xfrm>
            <a:off x="7308304" y="3212976"/>
            <a:ext cx="731837" cy="1047750"/>
          </a:xfrm>
          <a:prstGeom prst="cube">
            <a:avLst>
              <a:gd name="adj" fmla="val 40432"/>
            </a:avLst>
          </a:prstGeom>
          <a:solidFill>
            <a:sysClr val="windowText" lastClr="000000">
              <a:lumMod val="75000"/>
              <a:lumOff val="25000"/>
            </a:sysClr>
          </a:solidFill>
          <a:ln w="9525">
            <a:solidFill>
              <a:sysClr val="windowText" lastClr="000000">
                <a:lumMod val="50000"/>
                <a:lumOff val="50000"/>
              </a:sysClr>
            </a:solidFill>
            <a:miter lim="800000"/>
            <a:headEnd/>
            <a:tailEnd/>
          </a:ln>
        </p:spPr>
        <p:txBody>
          <a:bodyPr anchor="ctr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0" i="0" u="none" strike="noStrike" kern="0" cap="none" spc="0" normalizeH="0" baseline="0">
                <a:ln>
                  <a:noFill/>
                </a:ln>
                <a:solidFill>
                  <a:srgbClr val="003050"/>
                </a:solidFill>
                <a:effectLst/>
                <a:uLnTx/>
                <a:uFillTx/>
                <a:latin typeface="Calibri"/>
              </a:rPr>
              <a:t>                                                                                                                                                 </a:t>
            </a:r>
          </a:p>
        </p:txBody>
      </p:sp>
      <p:sp>
        <p:nvSpPr>
          <p:cNvPr id="16" name="Arco 15">
            <a:extLst>
              <a:ext uri="{FF2B5EF4-FFF2-40B4-BE49-F238E27FC236}">
                <a16:creationId xmlns:a16="http://schemas.microsoft.com/office/drawing/2014/main" id="{359EC7F0-1348-4873-B207-49BEB3E547AD}"/>
              </a:ext>
            </a:extLst>
          </p:cNvPr>
          <p:cNvSpPr>
            <a:spLocks noChangeAspect="1"/>
          </p:cNvSpPr>
          <p:nvPr/>
        </p:nvSpPr>
        <p:spPr bwMode="auto">
          <a:xfrm rot="16200000">
            <a:off x="1380463" y="2608583"/>
            <a:ext cx="900000" cy="9000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17" name="Arco 16">
            <a:extLst>
              <a:ext uri="{FF2B5EF4-FFF2-40B4-BE49-F238E27FC236}">
                <a16:creationId xmlns:a16="http://schemas.microsoft.com/office/drawing/2014/main" id="{2DAD9A61-8843-4D96-AE47-923B025CFA78}"/>
              </a:ext>
            </a:extLst>
          </p:cNvPr>
          <p:cNvSpPr>
            <a:spLocks noChangeAspect="1"/>
          </p:cNvSpPr>
          <p:nvPr/>
        </p:nvSpPr>
        <p:spPr bwMode="auto">
          <a:xfrm>
            <a:off x="6840352" y="2564904"/>
            <a:ext cx="900000" cy="9000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18" name="Arco 17">
            <a:extLst>
              <a:ext uri="{FF2B5EF4-FFF2-40B4-BE49-F238E27FC236}">
                <a16:creationId xmlns:a16="http://schemas.microsoft.com/office/drawing/2014/main" id="{6644EB1D-F272-4B0F-8160-E81FB040A02F}"/>
              </a:ext>
            </a:extLst>
          </p:cNvPr>
          <p:cNvSpPr>
            <a:spLocks noChangeAspect="1"/>
          </p:cNvSpPr>
          <p:nvPr/>
        </p:nvSpPr>
        <p:spPr bwMode="auto">
          <a:xfrm rot="5400000">
            <a:off x="6840352" y="3971866"/>
            <a:ext cx="900000" cy="9000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19" name="Arco 18">
            <a:extLst>
              <a:ext uri="{FF2B5EF4-FFF2-40B4-BE49-F238E27FC236}">
                <a16:creationId xmlns:a16="http://schemas.microsoft.com/office/drawing/2014/main" id="{AC027560-D7B1-42DC-AE9A-928AD44C9DCE}"/>
              </a:ext>
            </a:extLst>
          </p:cNvPr>
          <p:cNvSpPr>
            <a:spLocks noChangeAspect="1"/>
          </p:cNvSpPr>
          <p:nvPr/>
        </p:nvSpPr>
        <p:spPr bwMode="auto">
          <a:xfrm rot="10800000">
            <a:off x="1403649" y="3971866"/>
            <a:ext cx="900000" cy="9000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25" name="Texto explicativo retangular com cantos arredondados 11">
            <a:extLst>
              <a:ext uri="{FF2B5EF4-FFF2-40B4-BE49-F238E27FC236}">
                <a16:creationId xmlns:a16="http://schemas.microsoft.com/office/drawing/2014/main" id="{DD319E9C-AF56-4AD1-B740-D2C7FD2B28B3}"/>
              </a:ext>
            </a:extLst>
          </p:cNvPr>
          <p:cNvSpPr/>
          <p:nvPr/>
        </p:nvSpPr>
        <p:spPr bwMode="auto">
          <a:xfrm>
            <a:off x="6858304" y="1609289"/>
            <a:ext cx="2034176" cy="652422"/>
          </a:xfrm>
          <a:prstGeom prst="wedgeRoundRectCallout">
            <a:avLst>
              <a:gd name="adj1" fmla="val 4563"/>
              <a:gd name="adj2" fmla="val 143412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... ARQUIVO</a:t>
            </a:r>
          </a:p>
          <a:p>
            <a:pPr algn="ctr"/>
            <a:r>
              <a:rPr lang="pt-BR" sz="1400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mtc-m16d.sid.inpe.br</a:t>
            </a:r>
            <a:endParaRPr lang="pt-BR" sz="1400" i="0" dirty="0">
              <a:solidFill>
                <a:srgbClr val="006FBA"/>
              </a:solidFill>
            </a:endParaRPr>
          </a:p>
        </p:txBody>
      </p:sp>
      <p:sp>
        <p:nvSpPr>
          <p:cNvPr id="26" name="Texto explicativo retangular com cantos arredondados 11">
            <a:extLst>
              <a:ext uri="{FF2B5EF4-FFF2-40B4-BE49-F238E27FC236}">
                <a16:creationId xmlns:a16="http://schemas.microsoft.com/office/drawing/2014/main" id="{62D2CC46-EC36-4B64-8C80-5934BD851DA5}"/>
              </a:ext>
            </a:extLst>
          </p:cNvPr>
          <p:cNvSpPr/>
          <p:nvPr/>
        </p:nvSpPr>
        <p:spPr bwMode="auto">
          <a:xfrm>
            <a:off x="107504" y="5050417"/>
            <a:ext cx="1872208" cy="682839"/>
          </a:xfrm>
          <a:prstGeom prst="wedgeRoundRectCallout">
            <a:avLst>
              <a:gd name="adj1" fmla="val -597"/>
              <a:gd name="adj2" fmla="val -105421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RESOLVEDOR</a:t>
            </a:r>
            <a:r>
              <a:rPr lang="pt-BR" sz="1800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800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urlib.net</a:t>
            </a:r>
            <a:endParaRPr lang="pt-BR" sz="1800" i="0" dirty="0">
              <a:solidFill>
                <a:srgbClr val="006FBA"/>
              </a:solidFill>
            </a:endParaRPr>
          </a:p>
        </p:txBody>
      </p:sp>
      <p:sp>
        <p:nvSpPr>
          <p:cNvPr id="27" name="Texto explicativo retangular com cantos arredondados 11">
            <a:extLst>
              <a:ext uri="{FF2B5EF4-FFF2-40B4-BE49-F238E27FC236}">
                <a16:creationId xmlns:a16="http://schemas.microsoft.com/office/drawing/2014/main" id="{72ADCE87-4EB3-4D3E-8B98-CFEC8BD8A0BB}"/>
              </a:ext>
            </a:extLst>
          </p:cNvPr>
          <p:cNvSpPr/>
          <p:nvPr/>
        </p:nvSpPr>
        <p:spPr bwMode="auto">
          <a:xfrm>
            <a:off x="5580112" y="3212976"/>
            <a:ext cx="1381462" cy="432000"/>
          </a:xfrm>
          <a:prstGeom prst="wedgeRoundRectCallout">
            <a:avLst>
              <a:gd name="adj1" fmla="val -62262"/>
              <a:gd name="adj2" fmla="val -59053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b="1" i="0" dirty="0">
                <a:solidFill>
                  <a:srgbClr val="002060"/>
                </a:solidFill>
              </a:rPr>
              <a:t>IBI longo</a:t>
            </a:r>
          </a:p>
        </p:txBody>
      </p:sp>
      <p:sp>
        <p:nvSpPr>
          <p:cNvPr id="28" name="CaixaDeTexto 27">
            <a:extLst>
              <a:ext uri="{FF2B5EF4-FFF2-40B4-BE49-F238E27FC236}">
                <a16:creationId xmlns:a16="http://schemas.microsoft.com/office/drawing/2014/main" id="{37101BAF-C37D-40AA-84C8-43FE05AFEBCF}"/>
              </a:ext>
            </a:extLst>
          </p:cNvPr>
          <p:cNvSpPr txBox="1"/>
          <p:nvPr/>
        </p:nvSpPr>
        <p:spPr>
          <a:xfrm>
            <a:off x="1547664" y="2708920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i="0" dirty="0"/>
              <a:t>1</a:t>
            </a:r>
          </a:p>
        </p:txBody>
      </p:sp>
      <p:sp>
        <p:nvSpPr>
          <p:cNvPr id="29" name="CaixaDeTexto 28">
            <a:extLst>
              <a:ext uri="{FF2B5EF4-FFF2-40B4-BE49-F238E27FC236}">
                <a16:creationId xmlns:a16="http://schemas.microsoft.com/office/drawing/2014/main" id="{F8E87F8C-9802-404C-9E5D-C92753784547}"/>
              </a:ext>
            </a:extLst>
          </p:cNvPr>
          <p:cNvSpPr txBox="1"/>
          <p:nvPr/>
        </p:nvSpPr>
        <p:spPr>
          <a:xfrm>
            <a:off x="7287200" y="2641770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i="0" dirty="0"/>
              <a:t>1</a:t>
            </a:r>
          </a:p>
        </p:txBody>
      </p:sp>
      <p:sp>
        <p:nvSpPr>
          <p:cNvPr id="30" name="CaixaDeTexto 29">
            <a:extLst>
              <a:ext uri="{FF2B5EF4-FFF2-40B4-BE49-F238E27FC236}">
                <a16:creationId xmlns:a16="http://schemas.microsoft.com/office/drawing/2014/main" id="{AFA1162A-D729-4DEE-B7C1-0123B855BAA9}"/>
              </a:ext>
            </a:extLst>
          </p:cNvPr>
          <p:cNvSpPr txBox="1"/>
          <p:nvPr/>
        </p:nvSpPr>
        <p:spPr>
          <a:xfrm>
            <a:off x="7272102" y="4414680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i="0" dirty="0"/>
              <a:t>2</a:t>
            </a:r>
          </a:p>
        </p:txBody>
      </p:sp>
      <p:sp>
        <p:nvSpPr>
          <p:cNvPr id="31" name="CaixaDeTexto 30">
            <a:extLst>
              <a:ext uri="{FF2B5EF4-FFF2-40B4-BE49-F238E27FC236}">
                <a16:creationId xmlns:a16="http://schemas.microsoft.com/office/drawing/2014/main" id="{B4970607-B3E4-4481-9391-9B30678679E1}"/>
              </a:ext>
            </a:extLst>
          </p:cNvPr>
          <p:cNvSpPr txBox="1"/>
          <p:nvPr/>
        </p:nvSpPr>
        <p:spPr>
          <a:xfrm>
            <a:off x="1573418" y="4443255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i="0" dirty="0"/>
              <a:t>2</a:t>
            </a:r>
          </a:p>
        </p:txBody>
      </p:sp>
      <p:sp>
        <p:nvSpPr>
          <p:cNvPr id="33" name="Chave Esquerda 32">
            <a:extLst>
              <a:ext uri="{FF2B5EF4-FFF2-40B4-BE49-F238E27FC236}">
                <a16:creationId xmlns:a16="http://schemas.microsoft.com/office/drawing/2014/main" id="{4414DE35-5479-4E60-8468-DCC9CD85DE24}"/>
              </a:ext>
            </a:extLst>
          </p:cNvPr>
          <p:cNvSpPr/>
          <p:nvPr/>
        </p:nvSpPr>
        <p:spPr bwMode="auto">
          <a:xfrm rot="16200000" flipV="1">
            <a:off x="5220000" y="1479605"/>
            <a:ext cx="216000" cy="3060000"/>
          </a:xfrm>
          <a:prstGeom prst="leftBrace">
            <a:avLst>
              <a:gd name="adj1" fmla="val 41225"/>
              <a:gd name="adj2" fmla="val 49235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34" name="Texto explicativo retangular com cantos arredondados 11">
            <a:extLst>
              <a:ext uri="{FF2B5EF4-FFF2-40B4-BE49-F238E27FC236}">
                <a16:creationId xmlns:a16="http://schemas.microsoft.com/office/drawing/2014/main" id="{E6CFD89A-560D-472A-8418-8FC7C5C575EE}"/>
              </a:ext>
            </a:extLst>
          </p:cNvPr>
          <p:cNvSpPr/>
          <p:nvPr/>
        </p:nvSpPr>
        <p:spPr bwMode="auto">
          <a:xfrm>
            <a:off x="7092280" y="5194433"/>
            <a:ext cx="1872208" cy="1042879"/>
          </a:xfrm>
          <a:prstGeom prst="wedgeRoundRectCallout">
            <a:avLst>
              <a:gd name="adj1" fmla="val -78230"/>
              <a:gd name="adj2" fmla="val -47547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b="1" i="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2. O ARQUIVO retorna esta mensagem</a:t>
            </a:r>
          </a:p>
        </p:txBody>
      </p:sp>
      <p:sp>
        <p:nvSpPr>
          <p:cNvPr id="35" name="Texto explicativo retangular com cantos arredondados 11">
            <a:extLst>
              <a:ext uri="{FF2B5EF4-FFF2-40B4-BE49-F238E27FC236}">
                <a16:creationId xmlns:a16="http://schemas.microsoft.com/office/drawing/2014/main" id="{E19B6887-D186-4990-BDE5-3B96A0AD4855}"/>
              </a:ext>
            </a:extLst>
          </p:cNvPr>
          <p:cNvSpPr/>
          <p:nvPr/>
        </p:nvSpPr>
        <p:spPr bwMode="auto">
          <a:xfrm>
            <a:off x="251520" y="1612270"/>
            <a:ext cx="4079068" cy="463314"/>
          </a:xfrm>
          <a:prstGeom prst="wedgeRoundRectCallout">
            <a:avLst>
              <a:gd name="adj1" fmla="val 53798"/>
              <a:gd name="adj2" fmla="val 52411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pt-BR" sz="1800" b="1" i="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1. O RESOLVEDOR envia o IBI ao...</a:t>
            </a:r>
            <a:endParaRPr kumimoji="0" lang="pt-BR" sz="1400" b="0" i="0" u="none" strike="noStrike" kern="1200" cap="none" spc="0" normalizeH="0" baseline="0" noProof="0" dirty="0">
              <a:ln>
                <a:noFill/>
              </a:ln>
              <a:solidFill>
                <a:srgbClr val="006FBA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24" name="CaixaDeTexto 23">
            <a:extLst>
              <a:ext uri="{FF2B5EF4-FFF2-40B4-BE49-F238E27FC236}">
                <a16:creationId xmlns:a16="http://schemas.microsoft.com/office/drawing/2014/main" id="{F499A894-CF41-4BC5-B348-94886E3757F4}"/>
              </a:ext>
            </a:extLst>
          </p:cNvPr>
          <p:cNvSpPr txBox="1"/>
          <p:nvPr/>
        </p:nvSpPr>
        <p:spPr>
          <a:xfrm>
            <a:off x="2159241" y="2186280"/>
            <a:ext cx="4825518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400" b="1" i="0" dirty="0">
                <a:solidFill>
                  <a:srgbClr val="00206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pt-BR" sz="1400" b="1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mtc-m16d.sid.inpe.br</a:t>
            </a:r>
            <a:r>
              <a:rPr lang="pt-BR" sz="1400" b="1" i="0" dirty="0">
                <a:solidFill>
                  <a:srgbClr val="00206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/sid.inpe.br/mtc-m19@80/2009/08.21.17.02?servicesubject=</a:t>
            </a:r>
            <a:r>
              <a:rPr lang="pt-BR" sz="1400" b="1" i="0" dirty="0">
                <a:solidFill>
                  <a:srgbClr val="FF000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urlRequest</a:t>
            </a:r>
            <a:r>
              <a:rPr lang="pt-BR" sz="1400" b="1" i="0" dirty="0">
                <a:solidFill>
                  <a:srgbClr val="00206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&amp;parsedibiurl.ibi=</a:t>
            </a:r>
            <a:r>
              <a:rPr lang="pt-BR" sz="1400" b="1" i="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sid.inpe.br/mtc-m19</a:t>
            </a:r>
            <a: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pt-BR" sz="1400" b="1" i="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2010/12.03.13.37</a:t>
            </a:r>
            <a:endParaRPr lang="pt-BR" sz="1400" b="1" i="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717104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>
            <a:extLst>
              <a:ext uri="{FF2B5EF4-FFF2-40B4-BE49-F238E27FC236}">
                <a16:creationId xmlns:a16="http://schemas.microsoft.com/office/drawing/2014/main" id="{0210ABDD-970E-41D5-9E84-2CAAA6FBAB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14F3049A-CDC0-4C7B-916B-57D2664BEB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CDFA325D-9081-4A33-83B2-77F122094DA6}"/>
              </a:ext>
            </a:extLst>
          </p:cNvPr>
          <p:cNvSpPr txBox="1">
            <a:spLocks noChangeArrowheads="1"/>
          </p:cNvSpPr>
          <p:nvPr/>
        </p:nvSpPr>
        <p:spPr>
          <a:xfrm>
            <a:off x="233519" y="548680"/>
            <a:ext cx="8676963" cy="90010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Resolução de IBI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(5/7)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0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Resposta (ampliada) do ARQUIVO</a:t>
            </a:r>
            <a:r>
              <a:rPr lang="pt-BR" sz="20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contendo o URL do relatório</a:t>
            </a: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E35279D0-ADE2-4541-A041-6EB222BA3118}"/>
              </a:ext>
            </a:extLst>
          </p:cNvPr>
          <p:cNvSpPr txBox="1"/>
          <p:nvPr/>
        </p:nvSpPr>
        <p:spPr>
          <a:xfrm>
            <a:off x="215516" y="2277447"/>
            <a:ext cx="8712968" cy="4031873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l"/>
            <a:endParaRPr lang="pt-BR" i="0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pt-BR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archiveaddress</a:t>
            </a:r>
            <a:r>
              <a:rPr lang="pt-BR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lang="pt-BR" b="1" i="0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mtc-m16d.sid.inpe.br</a:t>
            </a:r>
          </a:p>
          <a:p>
            <a:pPr algn="l"/>
            <a:r>
              <a:rPr lang="pt-BR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contenttype</a:t>
            </a:r>
            <a:r>
              <a:rPr lang="pt-BR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Data</a:t>
            </a:r>
          </a:p>
          <a:p>
            <a:pPr algn="l"/>
            <a:r>
              <a:rPr lang="pt-BR" b="1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ibi</a:t>
            </a:r>
            <a:r>
              <a:rPr lang="pt-BR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{</a:t>
            </a:r>
          </a:p>
          <a:p>
            <a:pPr algn="l"/>
            <a:r>
              <a:rPr lang="pt-BR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	  rep </a:t>
            </a:r>
            <a:r>
              <a:rPr lang="pt-BR" b="1" i="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sid.inpe.br/mtc-m19</a:t>
            </a:r>
            <a:r>
              <a:rPr lang="pt-BR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pt-BR" b="1" i="0" dirty="0">
                <a:solidFill>
                  <a:schemeClr val="accent5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2010/12.03.13.37</a:t>
            </a:r>
          </a:p>
          <a:p>
            <a:pPr algn="l"/>
            <a:r>
              <a:rPr lang="pt-BR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	  </a:t>
            </a:r>
            <a:r>
              <a:rPr lang="pt-BR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ibip</a:t>
            </a:r>
            <a:r>
              <a:rPr lang="pt-BR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8JMKD3MGP7W/38N29FH</a:t>
            </a:r>
          </a:p>
          <a:p>
            <a:pPr algn="l"/>
            <a:r>
              <a:rPr lang="pt-BR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	 }</a:t>
            </a:r>
          </a:p>
          <a:p>
            <a:pPr algn="l"/>
            <a:r>
              <a:rPr lang="pt-BR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ibi.archiveservice</a:t>
            </a:r>
            <a:r>
              <a:rPr lang="pt-BR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{rep sid.inpe.br/mtc-m19@80/2009/08.21.17.02}</a:t>
            </a:r>
          </a:p>
          <a:p>
            <a:pPr algn="l"/>
            <a:r>
              <a:rPr lang="pt-BR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ibi.platformsoftware</a:t>
            </a:r>
            <a:r>
              <a:rPr lang="pt-BR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{rep dpi.inpe.br/</a:t>
            </a:r>
            <a:r>
              <a:rPr lang="pt-BR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banon</a:t>
            </a:r>
            <a:r>
              <a:rPr lang="pt-BR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/1998/08.02.08.56}</a:t>
            </a:r>
          </a:p>
          <a:p>
            <a:pPr algn="l"/>
            <a:r>
              <a:rPr lang="pt-BR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state</a:t>
            </a:r>
            <a:r>
              <a:rPr lang="pt-BR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Original</a:t>
            </a:r>
          </a:p>
          <a:p>
            <a:pPr algn="l"/>
            <a:r>
              <a:rPr lang="pt-BR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timestamp</a:t>
            </a:r>
            <a:r>
              <a:rPr lang="pt-BR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2020-09-05T23:09:01Z</a:t>
            </a:r>
          </a:p>
          <a:p>
            <a:pPr algn="l"/>
            <a:r>
              <a:rPr lang="pt-BR" b="1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url</a:t>
            </a:r>
            <a:r>
              <a:rPr lang="pt-BR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</a:t>
            </a:r>
            <a:r>
              <a:rPr lang="pt-BR" sz="1600" b="1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pt-BR" sz="1600" b="1" i="0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mtc-m16d.sid.inpe.br</a:t>
            </a:r>
            <a:r>
              <a:rPr lang="pt-BR" sz="1600" b="1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/col/sid.inpe.br/mtc-m19/2010/12.03.13.37/doc/</a:t>
            </a:r>
            <a:r>
              <a:rPr lang="pt-BR" sz="1600" b="1" i="0" dirty="0">
                <a:solidFill>
                  <a:srgbClr val="F2B800"/>
                </a:solidFill>
                <a:latin typeface="Courier New" panose="02070309020205020404" pitchFamily="49" charset="0"/>
                <a:cs typeface="Courier New" panose="02070309020205020404" pitchFamily="49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publicacao.pdf</a:t>
            </a:r>
            <a:endParaRPr lang="pt-BR" b="1" i="0" dirty="0">
              <a:solidFill>
                <a:srgbClr val="F2B8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pt-BR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urlkey</a:t>
            </a:r>
            <a:r>
              <a:rPr lang="pt-BR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1619149949189-916375171467764</a:t>
            </a:r>
          </a:p>
          <a:p>
            <a:pPr algn="l"/>
            <a:endParaRPr lang="pt-BR" i="0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4" name="Texto explicativo retangular com cantos arredondados 11">
            <a:extLst>
              <a:ext uri="{FF2B5EF4-FFF2-40B4-BE49-F238E27FC236}">
                <a16:creationId xmlns:a16="http://schemas.microsoft.com/office/drawing/2014/main" id="{7DA1ED48-CFFA-4DF7-AEE0-478F73B93FC4}"/>
              </a:ext>
            </a:extLst>
          </p:cNvPr>
          <p:cNvSpPr/>
          <p:nvPr/>
        </p:nvSpPr>
        <p:spPr bwMode="auto">
          <a:xfrm>
            <a:off x="6444208" y="4581703"/>
            <a:ext cx="2096641" cy="1080120"/>
          </a:xfrm>
          <a:prstGeom prst="wedgeRoundRectCallout">
            <a:avLst>
              <a:gd name="adj1" fmla="val -92815"/>
              <a:gd name="adj2" fmla="val 31981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b="1" i="0" dirty="0">
                <a:solidFill>
                  <a:srgbClr val="002060"/>
                </a:solidFill>
              </a:rPr>
              <a:t>O ARQUIVO retorna o URL do relatório</a:t>
            </a:r>
          </a:p>
        </p:txBody>
      </p:sp>
      <p:sp>
        <p:nvSpPr>
          <p:cNvPr id="9" name="Texto explicativo retangular com cantos arredondados 11">
            <a:extLst>
              <a:ext uri="{FF2B5EF4-FFF2-40B4-BE49-F238E27FC236}">
                <a16:creationId xmlns:a16="http://schemas.microsoft.com/office/drawing/2014/main" id="{5FF2FBE0-F7A1-42A5-9A1E-FA7275E3A8FD}"/>
              </a:ext>
            </a:extLst>
          </p:cNvPr>
          <p:cNvSpPr/>
          <p:nvPr/>
        </p:nvSpPr>
        <p:spPr bwMode="auto">
          <a:xfrm>
            <a:off x="6444208" y="2467463"/>
            <a:ext cx="1368152" cy="527994"/>
          </a:xfrm>
          <a:prstGeom prst="wedgeRoundRectCallout">
            <a:avLst>
              <a:gd name="adj1" fmla="val -77224"/>
              <a:gd name="adj2" fmla="val 57507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b="1" i="0" dirty="0">
                <a:solidFill>
                  <a:srgbClr val="002060"/>
                </a:solidFill>
              </a:rPr>
              <a:t>IBI longo</a:t>
            </a:r>
          </a:p>
        </p:txBody>
      </p:sp>
      <p:sp>
        <p:nvSpPr>
          <p:cNvPr id="11" name="Chave Esquerda 10">
            <a:extLst>
              <a:ext uri="{FF2B5EF4-FFF2-40B4-BE49-F238E27FC236}">
                <a16:creationId xmlns:a16="http://schemas.microsoft.com/office/drawing/2014/main" id="{9EEB380C-70A9-4628-B989-412CECA0C74F}"/>
              </a:ext>
            </a:extLst>
          </p:cNvPr>
          <p:cNvSpPr/>
          <p:nvPr/>
        </p:nvSpPr>
        <p:spPr bwMode="auto">
          <a:xfrm rot="5400000">
            <a:off x="5868000" y="998960"/>
            <a:ext cx="216000" cy="4356000"/>
          </a:xfrm>
          <a:prstGeom prst="leftBrace">
            <a:avLst>
              <a:gd name="adj1" fmla="val 41225"/>
              <a:gd name="adj2" fmla="val 49235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pic>
        <p:nvPicPr>
          <p:cNvPr id="15" name="Imagem 14">
            <a:extLst>
              <a:ext uri="{FF2B5EF4-FFF2-40B4-BE49-F238E27FC236}">
                <a16:creationId xmlns:a16="http://schemas.microsoft.com/office/drawing/2014/main" id="{FF8AA90C-658D-499B-A944-E07EC4AB922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6416" y="1658230"/>
            <a:ext cx="114300" cy="114300"/>
          </a:xfrm>
          <a:prstGeom prst="rect">
            <a:avLst/>
          </a:prstGeom>
        </p:spPr>
      </p:pic>
      <p:sp>
        <p:nvSpPr>
          <p:cNvPr id="16" name="CaixaDeTexto 15">
            <a:extLst>
              <a:ext uri="{FF2B5EF4-FFF2-40B4-BE49-F238E27FC236}">
                <a16:creationId xmlns:a16="http://schemas.microsoft.com/office/drawing/2014/main" id="{75B606ED-6244-402C-BD98-C1C013505271}"/>
              </a:ext>
            </a:extLst>
          </p:cNvPr>
          <p:cNvSpPr txBox="1"/>
          <p:nvPr/>
        </p:nvSpPr>
        <p:spPr>
          <a:xfrm>
            <a:off x="359532" y="1412776"/>
            <a:ext cx="8424936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400" b="1" i="0" dirty="0">
                <a:solidFill>
                  <a:srgbClr val="002060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pt-BR" sz="1400" b="1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mtc-m16d.sid.inpe.br</a:t>
            </a:r>
            <a:r>
              <a:rPr lang="pt-BR" sz="1400" b="1" i="0" dirty="0">
                <a:solidFill>
                  <a:srgbClr val="002060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/sid.inpe.br/mtc-m19@80/2009/08.21.17.02?servicesubject=</a:t>
            </a:r>
            <a:r>
              <a:rPr lang="pt-BR" sz="1400" b="1" i="0" dirty="0">
                <a:solidFill>
                  <a:srgbClr val="FF0000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urlRequest</a:t>
            </a:r>
            <a:r>
              <a:rPr lang="pt-BR" sz="1400" b="1" i="0" dirty="0">
                <a:solidFill>
                  <a:srgbClr val="002060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&amp;parsedibiurl.ibi=</a:t>
            </a:r>
            <a:r>
              <a:rPr lang="pt-BR" sz="1400" b="1" i="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sid.inpe.br/mtc-m19</a:t>
            </a:r>
            <a: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pt-BR" sz="1400" b="1" i="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2010/12.03.13.37</a:t>
            </a:r>
            <a:endParaRPr lang="pt-BR" sz="1400" b="1" i="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o explicativo retangular com cantos arredondados 11">
            <a:extLst>
              <a:ext uri="{FF2B5EF4-FFF2-40B4-BE49-F238E27FC236}">
                <a16:creationId xmlns:a16="http://schemas.microsoft.com/office/drawing/2014/main" id="{374CE567-BC80-43A2-835E-72657068AE8F}"/>
              </a:ext>
            </a:extLst>
          </p:cNvPr>
          <p:cNvSpPr/>
          <p:nvPr/>
        </p:nvSpPr>
        <p:spPr bwMode="auto">
          <a:xfrm>
            <a:off x="233519" y="3780002"/>
            <a:ext cx="4680520" cy="1017137"/>
          </a:xfrm>
          <a:prstGeom prst="wedgeRoundRectCallout">
            <a:avLst>
              <a:gd name="adj1" fmla="val 39553"/>
              <a:gd name="adj2" fmla="val -74259"/>
              <a:gd name="adj3" fmla="val 16667"/>
            </a:avLst>
          </a:prstGeom>
          <a:solidFill>
            <a:srgbClr val="FFCC66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i="0" dirty="0">
                <a:solidFill>
                  <a:srgbClr val="002060"/>
                </a:solidFill>
              </a:rPr>
              <a:t>O ITEM DE INFORMAÇÃO está no ARQUIVO </a:t>
            </a:r>
            <a:r>
              <a:rPr lang="pt-BR" b="1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mtc-m16d.sid.inpe.br</a:t>
            </a:r>
            <a:r>
              <a:rPr lang="pt-BR" i="0" dirty="0">
                <a:solidFill>
                  <a:srgbClr val="002060"/>
                </a:solidFill>
              </a:rPr>
              <a:t> e no prefixo do seu IBI consta o </a:t>
            </a:r>
            <a:r>
              <a:rPr lang="pt-BR" i="0" dirty="0" err="1">
                <a:solidFill>
                  <a:srgbClr val="002060"/>
                </a:solidFill>
              </a:rPr>
              <a:t>Enderço</a:t>
            </a:r>
            <a:r>
              <a:rPr lang="pt-BR" i="0" dirty="0">
                <a:solidFill>
                  <a:srgbClr val="002060"/>
                </a:solidFill>
              </a:rPr>
              <a:t> Internet </a:t>
            </a:r>
            <a:r>
              <a:rPr lang="pt-BR" b="1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mtc-m19.sid.inpe.br </a:t>
            </a:r>
          </a:p>
        </p:txBody>
      </p:sp>
    </p:spTree>
    <p:extLst>
      <p:ext uri="{BB962C8B-B14F-4D97-AF65-F5344CB8AC3E}">
        <p14:creationId xmlns:p14="http://schemas.microsoft.com/office/powerpoint/2010/main" val="34120626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0E10FCEF-2DC7-41B3-9951-136BCA223C52}"/>
              </a:ext>
            </a:extLst>
          </p:cNvPr>
          <p:cNvSpPr txBox="1"/>
          <p:nvPr/>
        </p:nvSpPr>
        <p:spPr>
          <a:xfrm>
            <a:off x="1827836" y="980728"/>
            <a:ext cx="548832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97100" marR="0" lvl="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pt-BR" sz="4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1. Navegação segura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5755572-57DB-4C70-A45D-C488420EA0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9816" y="1916832"/>
            <a:ext cx="7884368" cy="4320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0" bIns="0"/>
          <a:lstStyle/>
          <a:p>
            <a:pPr marL="0" lvl="1">
              <a:spcBef>
                <a:spcPts val="0"/>
              </a:spcBef>
            </a:pPr>
            <a:r>
              <a:rPr lang="pt-BR" sz="2000" b="1" i="0" dirty="0">
                <a:solidFill>
                  <a:srgbClr val="002060"/>
                </a:solidFill>
              </a:rPr>
              <a:t>Resumo</a:t>
            </a:r>
            <a:endParaRPr lang="pt-BR" sz="2000" i="0" dirty="0">
              <a:solidFill>
                <a:srgbClr val="002060"/>
              </a:solidFill>
            </a:endParaRPr>
          </a:p>
          <a:p>
            <a:pPr marL="0" lvl="1" algn="just">
              <a:spcBef>
                <a:spcPts val="0"/>
              </a:spcBef>
            </a:pPr>
            <a:endParaRPr lang="pt-BR" sz="2000" i="0" dirty="0">
              <a:solidFill>
                <a:srgbClr val="006FBA"/>
              </a:solidFill>
            </a:endParaRPr>
          </a:p>
          <a:p>
            <a:pPr marL="0" lvl="1" algn="just">
              <a:spcBef>
                <a:spcPts val="0"/>
              </a:spcBef>
            </a:pPr>
            <a:r>
              <a:rPr lang="pt-BR" sz="2000" i="0" dirty="0">
                <a:solidFill>
                  <a:srgbClr val="002060"/>
                </a:solidFill>
              </a:rPr>
              <a:t>A </a:t>
            </a:r>
            <a:r>
              <a:rPr lang="pt-BR" sz="2000" b="1" i="0" dirty="0">
                <a:solidFill>
                  <a:srgbClr val="002060"/>
                </a:solidFill>
              </a:rPr>
              <a:t>navegação segura</a:t>
            </a:r>
            <a:r>
              <a:rPr lang="pt-BR" sz="2000" i="0" dirty="0">
                <a:solidFill>
                  <a:srgbClr val="002060"/>
                </a:solidFill>
              </a:rPr>
              <a:t> na Internet deveria ser uma garantia para o USUÁRIO, no entanto, a falta de navegação segura ocorre com certa frequência. Este é o caso, por exemplo de um endereço (apontamento) URL que, de forma imprevista, passa a não mais prover acesso ao ITEM DE INFORMAÇÃO que seria esperado. Serão também apresentados a seguir, os motivos que implicam neste acesso inesperado, assim como se poderia fazer para mitigar um imprevisto desta natureza, embora de forma paliativa. A solução definitiva que consiste na atribuição de identificadores persistentes e globalmente únicos aos ITENS DE INFORMAÇÃO é apresentado e ilustrado logo em seguida ao exemplo de navegação não segura, acima comentado.</a:t>
            </a:r>
          </a:p>
        </p:txBody>
      </p:sp>
    </p:spTree>
    <p:extLst>
      <p:ext uri="{BB962C8B-B14F-4D97-AF65-F5344CB8AC3E}">
        <p14:creationId xmlns:p14="http://schemas.microsoft.com/office/powerpoint/2010/main" val="5224706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o explicativo retangular com cantos arredondados 11">
            <a:extLst>
              <a:ext uri="{FF2B5EF4-FFF2-40B4-BE49-F238E27FC236}">
                <a16:creationId xmlns:a16="http://schemas.microsoft.com/office/drawing/2014/main" id="{B35FC296-273F-4E2F-B9E9-CF4DC6C1B48E}"/>
              </a:ext>
            </a:extLst>
          </p:cNvPr>
          <p:cNvSpPr/>
          <p:nvPr/>
        </p:nvSpPr>
        <p:spPr bwMode="auto">
          <a:xfrm>
            <a:off x="323528" y="1982659"/>
            <a:ext cx="2225376" cy="684000"/>
          </a:xfrm>
          <a:prstGeom prst="wedgeRoundRectCallout">
            <a:avLst>
              <a:gd name="adj1" fmla="val -3320"/>
              <a:gd name="adj2" fmla="val 167798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b="1" i="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Trecho de uma página do IBICT...</a:t>
            </a:r>
          </a:p>
        </p:txBody>
      </p:sp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148" y="645003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D506EAEC-EEC5-405C-9AB2-D30E113520F0}"/>
              </a:ext>
            </a:extLst>
          </p:cNvPr>
          <p:cNvSpPr txBox="1">
            <a:spLocks noChangeArrowheads="1"/>
          </p:cNvSpPr>
          <p:nvPr/>
        </p:nvSpPr>
        <p:spPr>
          <a:xfrm>
            <a:off x="1365926" y="548680"/>
            <a:ext cx="6412148" cy="136815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Navegação segura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(1/10)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Exemplo de URL que não dá mais acesso ao ITEM DE INFORMAÇÃO esperado</a:t>
            </a:r>
            <a:endParaRPr lang="pt-BR" sz="2400" i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B8FD0105-421F-4185-B2FA-6FE80291A6DD}"/>
              </a:ext>
            </a:extLst>
          </p:cNvPr>
          <p:cNvSpPr txBox="1"/>
          <p:nvPr/>
        </p:nvSpPr>
        <p:spPr>
          <a:xfrm>
            <a:off x="1017802" y="2716386"/>
            <a:ext cx="710839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000" b="1" i="0" dirty="0">
                <a:solidFill>
                  <a:srgbClr val="00206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</a:t>
            </a:r>
            <a:r>
              <a:rPr lang="pt-BR" sz="2000" b="1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ibict.br</a:t>
            </a:r>
            <a:r>
              <a:rPr lang="pt-BR" sz="2000" b="1" i="0" dirty="0">
                <a:solidFill>
                  <a:srgbClr val="00206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pt-BR" sz="2000" b="1" i="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sala-de-imprensa</a:t>
            </a:r>
            <a:r>
              <a:rPr lang="pt-BR" sz="2000" b="1" i="0" dirty="0">
                <a:solidFill>
                  <a:srgbClr val="00206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/clipping-de-c-t/item/729-</a:t>
            </a:r>
            <a:r>
              <a:rPr lang="pt-BR" sz="2000" b="1" i="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clipping-ibict</a:t>
            </a:r>
            <a:r>
              <a:rPr lang="pt-BR" sz="2000" b="1" i="0" dirty="0">
                <a:solidFill>
                  <a:srgbClr val="00206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-quarta-feira-13-11-2019</a:t>
            </a:r>
            <a:endParaRPr lang="pt-BR" sz="2000" b="1" i="0" dirty="0">
              <a:solidFill>
                <a:srgbClr val="002060"/>
              </a:solidFill>
            </a:endParaRPr>
          </a:p>
        </p:txBody>
      </p: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353D64F5-9C4C-4F61-BB1F-593EB110833D}"/>
              </a:ext>
            </a:extLst>
          </p:cNvPr>
          <p:cNvSpPr txBox="1"/>
          <p:nvPr/>
        </p:nvSpPr>
        <p:spPr>
          <a:xfrm>
            <a:off x="691626" y="3547592"/>
            <a:ext cx="7760748" cy="243143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just"/>
            <a:r>
              <a:rPr lang="pt-BR" sz="1200" b="0" i="0" u="none" strike="noStrike" cap="all" dirty="0">
                <a:solidFill>
                  <a:srgbClr val="0088CC"/>
                </a:solidFill>
                <a:effectLst/>
                <a:latin typeface="Helvetica" panose="020B0604020202020204" pitchFamily="34" charset="0"/>
                <a:hlinkClick r:id="rId3"/>
              </a:rPr>
              <a:t>PÁGINA INICIAL</a:t>
            </a:r>
            <a:r>
              <a:rPr lang="pt-BR" sz="1200" b="0" i="0" cap="all" dirty="0">
                <a:solidFill>
                  <a:srgbClr val="2C66CE"/>
                </a:solidFill>
                <a:effectLst/>
                <a:latin typeface="Helvetica" panose="020B0604020202020204" pitchFamily="34" charset="0"/>
              </a:rPr>
              <a:t> &gt; </a:t>
            </a:r>
            <a:r>
              <a:rPr lang="pt-BR" sz="1200" b="0" i="0" u="none" strike="noStrike" cap="all" dirty="0">
                <a:solidFill>
                  <a:srgbClr val="FF0000"/>
                </a:solidFill>
                <a:effectLst/>
                <a:latin typeface="Helvetica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SALA DE IMPRENSA</a:t>
            </a:r>
            <a:r>
              <a:rPr lang="pt-BR" sz="1200" b="0" i="0" cap="all" dirty="0">
                <a:solidFill>
                  <a:srgbClr val="FF0000"/>
                </a:solidFill>
                <a:effectLst/>
                <a:latin typeface="Helvetica" panose="020B0604020202020204" pitchFamily="34" charset="0"/>
              </a:rPr>
              <a:t> </a:t>
            </a:r>
            <a:r>
              <a:rPr lang="pt-BR" sz="1200" b="0" i="0" cap="all" dirty="0">
                <a:solidFill>
                  <a:srgbClr val="2C66CE"/>
                </a:solidFill>
                <a:effectLst/>
                <a:latin typeface="Helvetica" panose="020B0604020202020204" pitchFamily="34" charset="0"/>
              </a:rPr>
              <a:t>&gt; </a:t>
            </a:r>
            <a:r>
              <a:rPr lang="pt-BR" sz="1200" b="0" i="0" u="none" strike="noStrike" cap="all" dirty="0">
                <a:solidFill>
                  <a:srgbClr val="0088CC"/>
                </a:solidFill>
                <a:effectLst/>
                <a:latin typeface="Helvetica" panose="020B0604020202020204" pitchFamily="34" charset="0"/>
                <a:hlinkClick r:id="rId5"/>
              </a:rPr>
              <a:t>CLIPPING DE C&amp;T</a:t>
            </a:r>
            <a:r>
              <a:rPr lang="pt-BR" sz="1200" b="0" i="0" cap="all" dirty="0">
                <a:solidFill>
                  <a:srgbClr val="2C66CE"/>
                </a:solidFill>
                <a:effectLst/>
                <a:latin typeface="Helvetica" panose="020B0604020202020204" pitchFamily="34" charset="0"/>
              </a:rPr>
              <a:t> &gt; CLIPPING IBICT: QUINTA-FEIRA 17/12/2020</a:t>
            </a:r>
          </a:p>
          <a:p>
            <a:pPr algn="just"/>
            <a:endParaRPr lang="pt-BR" sz="1200" b="1" i="0" dirty="0">
              <a:solidFill>
                <a:srgbClr val="000000"/>
              </a:solidFill>
              <a:effectLst/>
              <a:latin typeface="Helvetica" panose="020B0604020202020204" pitchFamily="34" charset="0"/>
            </a:endParaRPr>
          </a:p>
          <a:p>
            <a:pPr algn="just"/>
            <a:r>
              <a:rPr lang="pt-BR" b="1" i="0" dirty="0">
                <a:solidFill>
                  <a:srgbClr val="FF0000"/>
                </a:solidFill>
                <a:effectLst/>
                <a:latin typeface="Helvetica" panose="020B0604020202020204" pitchFamily="34" charset="0"/>
              </a:rPr>
              <a:t>Clipping </a:t>
            </a:r>
            <a:r>
              <a:rPr lang="pt-BR" b="1" i="0" dirty="0" err="1">
                <a:solidFill>
                  <a:srgbClr val="FF0000"/>
                </a:solidFill>
                <a:effectLst/>
                <a:latin typeface="Helvetica" panose="020B0604020202020204" pitchFamily="34" charset="0"/>
              </a:rPr>
              <a:t>Ibict</a:t>
            </a:r>
            <a:r>
              <a:rPr lang="pt-BR" b="1" i="0" dirty="0"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: quarta-feira 13/11/2019</a:t>
            </a:r>
            <a:endParaRPr lang="pt-BR" dirty="0"/>
          </a:p>
          <a:p>
            <a:pPr algn="just" fontAlgn="base"/>
            <a:endParaRPr lang="pt-BR" b="1" i="0" dirty="0">
              <a:solidFill>
                <a:srgbClr val="000000"/>
              </a:solidFill>
              <a:effectLst/>
              <a:latin typeface="Helvetica" panose="020B0604020202020204" pitchFamily="34" charset="0"/>
            </a:endParaRPr>
          </a:p>
          <a:p>
            <a:pPr algn="just" fontAlgn="base"/>
            <a:r>
              <a:rPr lang="pt-BR" b="1" i="0" dirty="0"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Seminário avalia projetos desenvolvidos em biomas brasileiros - </a:t>
            </a:r>
            <a:r>
              <a:rPr lang="pt-BR" dirty="0">
                <a:solidFill>
                  <a:srgbClr val="000000"/>
                </a:solidFill>
                <a:latin typeface="Helvetica" panose="020B0604020202020204" pitchFamily="34" charset="0"/>
              </a:rPr>
              <a:t>Ev</a:t>
            </a:r>
            <a:r>
              <a:rPr lang="pt-BR" b="0" i="1" dirty="0"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ento em Brasília apresenta andamento de 30 projetos que propõem soluções para uso sustentável da Caatinga, Cerrado, Mata Atlântica, Pampa e Pantanal</a:t>
            </a:r>
            <a:endParaRPr lang="pt-BR" b="0" i="0" dirty="0">
              <a:solidFill>
                <a:srgbClr val="000000"/>
              </a:solidFill>
              <a:effectLst/>
              <a:latin typeface="Helvetica" panose="020B0604020202020204" pitchFamily="34" charset="0"/>
            </a:endParaRPr>
          </a:p>
          <a:p>
            <a:pPr algn="just" fontAlgn="base"/>
            <a:r>
              <a:rPr lang="pt-BR" b="1" i="0" u="none" strike="noStrike" dirty="0">
                <a:solidFill>
                  <a:srgbClr val="002060"/>
                </a:solidFill>
                <a:effectLst/>
                <a:latin typeface="Helvetica" panose="020B0604020202020204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pt-BR" b="1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www.mctic.gov.br</a:t>
            </a:r>
            <a:r>
              <a:rPr lang="pt-BR" b="1" i="0" u="none" strike="noStrike" dirty="0">
                <a:solidFill>
                  <a:srgbClr val="002060"/>
                </a:solidFill>
                <a:effectLst/>
                <a:latin typeface="Helvetica" panose="020B0604020202020204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/mctic/opencms/salaImprensa/</a:t>
            </a:r>
            <a:r>
              <a:rPr lang="pt-BR" b="1" i="0" u="none" strike="noStrike" dirty="0">
                <a:solidFill>
                  <a:srgbClr val="FF0000"/>
                </a:solidFill>
                <a:effectLst/>
                <a:latin typeface="Helvetica" panose="020B0604020202020204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noticias</a:t>
            </a:r>
            <a:r>
              <a:rPr lang="pt-BR" b="1" i="0" u="none" strike="noStrike" dirty="0">
                <a:solidFill>
                  <a:srgbClr val="002060"/>
                </a:solidFill>
                <a:effectLst/>
                <a:latin typeface="Helvetica" panose="020B0604020202020204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/arquivos/2019/11/Seminario_avalia_projetos_desenvolvidos_em_biomas_brasileiros.html</a:t>
            </a:r>
            <a:endParaRPr lang="pt-BR" b="1" i="0" u="none" strike="noStrike" dirty="0">
              <a:solidFill>
                <a:srgbClr val="002060"/>
              </a:solidFill>
              <a:effectLst/>
              <a:latin typeface="Helvetica" panose="020B0604020202020204" pitchFamily="34" charset="0"/>
            </a:endParaRPr>
          </a:p>
          <a:p>
            <a:pPr algn="just" fontAlgn="base"/>
            <a:endParaRPr lang="pt-BR" b="0" i="0" dirty="0">
              <a:solidFill>
                <a:srgbClr val="002060"/>
              </a:solidFill>
              <a:effectLst/>
              <a:latin typeface="Helvetica" panose="020B0604020202020204" pitchFamily="34" charset="0"/>
            </a:endParaRPr>
          </a:p>
        </p:txBody>
      </p:sp>
      <p:sp>
        <p:nvSpPr>
          <p:cNvPr id="11" name="Arco 10">
            <a:extLst>
              <a:ext uri="{FF2B5EF4-FFF2-40B4-BE49-F238E27FC236}">
                <a16:creationId xmlns:a16="http://schemas.microsoft.com/office/drawing/2014/main" id="{36DC5429-0AEA-4F8C-9A1E-588755F36E77}"/>
              </a:ext>
            </a:extLst>
          </p:cNvPr>
          <p:cNvSpPr>
            <a:spLocks noChangeAspect="1"/>
          </p:cNvSpPr>
          <p:nvPr/>
        </p:nvSpPr>
        <p:spPr bwMode="auto">
          <a:xfrm>
            <a:off x="7596336" y="3028328"/>
            <a:ext cx="1132040" cy="1132040"/>
          </a:xfrm>
          <a:prstGeom prst="arc">
            <a:avLst>
              <a:gd name="adj1" fmla="val 16200000"/>
              <a:gd name="adj2" fmla="val 5498718"/>
            </a:avLst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16" name="Texto explicativo retangular com cantos arredondados 11">
            <a:extLst>
              <a:ext uri="{FF2B5EF4-FFF2-40B4-BE49-F238E27FC236}">
                <a16:creationId xmlns:a16="http://schemas.microsoft.com/office/drawing/2014/main" id="{7BD236B5-C70D-432F-BCCE-C604267D39D1}"/>
              </a:ext>
            </a:extLst>
          </p:cNvPr>
          <p:cNvSpPr/>
          <p:nvPr/>
        </p:nvSpPr>
        <p:spPr bwMode="auto">
          <a:xfrm>
            <a:off x="2159732" y="5801958"/>
            <a:ext cx="4824536" cy="651378"/>
          </a:xfrm>
          <a:prstGeom prst="wedgeRoundRectCallout">
            <a:avLst>
              <a:gd name="adj1" fmla="val -54671"/>
              <a:gd name="adj2" fmla="val -53403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b="1" i="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... com um URL que não dá mais acesso ao ITEM DE INFORMAÇÃO esperado</a:t>
            </a:r>
          </a:p>
        </p:txBody>
      </p:sp>
      <p:sp>
        <p:nvSpPr>
          <p:cNvPr id="19" name="Texto explicativo retangular com cantos arredondados 11">
            <a:extLst>
              <a:ext uri="{FF2B5EF4-FFF2-40B4-BE49-F238E27FC236}">
                <a16:creationId xmlns:a16="http://schemas.microsoft.com/office/drawing/2014/main" id="{560025DA-7530-4AFE-B8D7-40F591C75C67}"/>
              </a:ext>
            </a:extLst>
          </p:cNvPr>
          <p:cNvSpPr/>
          <p:nvPr/>
        </p:nvSpPr>
        <p:spPr bwMode="auto">
          <a:xfrm>
            <a:off x="6444208" y="1982659"/>
            <a:ext cx="2304256" cy="684000"/>
          </a:xfrm>
          <a:prstGeom prst="wedgeRoundRectCallout">
            <a:avLst>
              <a:gd name="adj1" fmla="val -61193"/>
              <a:gd name="adj2" fmla="val 51685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b="1" i="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URL de acesso à página do IBICT</a:t>
            </a: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14CAA5D3-E894-45FA-95C6-F6F738823C28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5090" y="3118109"/>
            <a:ext cx="114300" cy="114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19078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148" y="645003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D506EAEC-EEC5-405C-9AB2-D30E113520F0}"/>
              </a:ext>
            </a:extLst>
          </p:cNvPr>
          <p:cNvSpPr txBox="1">
            <a:spLocks noChangeArrowheads="1"/>
          </p:cNvSpPr>
          <p:nvPr/>
        </p:nvSpPr>
        <p:spPr>
          <a:xfrm>
            <a:off x="273778" y="548680"/>
            <a:ext cx="8596444" cy="939671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Navegação segura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(2/10)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0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Exemplo de URL que dá acesso a um ITEM DE INFORMAÇÃO diferente do esperado</a:t>
            </a:r>
            <a:endParaRPr lang="pt-BR" sz="2000" i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Imagem 4" descr="Interface gráfica do usuário, Texto, Aplicativo, Site&#10;&#10;Descrição gerada automaticamente">
            <a:extLst>
              <a:ext uri="{FF2B5EF4-FFF2-40B4-BE49-F238E27FC236}">
                <a16:creationId xmlns:a16="http://schemas.microsoft.com/office/drawing/2014/main" id="{B3C5D993-6226-407F-9693-B1AEFD22ADD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3590" y="2564904"/>
            <a:ext cx="4916820" cy="3888432"/>
          </a:xfrm>
          <a:prstGeom prst="rect">
            <a:avLst/>
          </a:prstGeom>
        </p:spPr>
      </p:pic>
      <p:sp>
        <p:nvSpPr>
          <p:cNvPr id="19" name="CaixaDeTexto 18">
            <a:extLst>
              <a:ext uri="{FF2B5EF4-FFF2-40B4-BE49-F238E27FC236}">
                <a16:creationId xmlns:a16="http://schemas.microsoft.com/office/drawing/2014/main" id="{7B799E5E-FA0E-4047-90D4-4C1A9BF7102F}"/>
              </a:ext>
            </a:extLst>
          </p:cNvPr>
          <p:cNvSpPr txBox="1"/>
          <p:nvPr/>
        </p:nvSpPr>
        <p:spPr>
          <a:xfrm>
            <a:off x="725489" y="1772815"/>
            <a:ext cx="7693023" cy="58477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just" fontAlgn="base"/>
            <a:r>
              <a:rPr lang="pt-BR" b="1" i="0" u="none" strike="noStrike" dirty="0">
                <a:solidFill>
                  <a:srgbClr val="002060"/>
                </a:solidFill>
                <a:effectLst/>
                <a:latin typeface="Helvetica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pt-BR" b="1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www.mctic.gov.br</a:t>
            </a:r>
            <a:r>
              <a:rPr lang="pt-BR" b="1" i="0" u="none" strike="noStrike" dirty="0">
                <a:solidFill>
                  <a:srgbClr val="002060"/>
                </a:solidFill>
                <a:effectLst/>
                <a:latin typeface="Helvetica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/mctic/opencms/salaImprensa/</a:t>
            </a:r>
            <a:r>
              <a:rPr lang="pt-BR" b="1" i="0" u="none" strike="noStrike" dirty="0">
                <a:solidFill>
                  <a:srgbClr val="FF0000"/>
                </a:solidFill>
                <a:effectLst/>
                <a:latin typeface="Helvetica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noticias</a:t>
            </a:r>
            <a:r>
              <a:rPr lang="pt-BR" b="1" i="0" u="none" strike="noStrike" dirty="0">
                <a:solidFill>
                  <a:srgbClr val="002060"/>
                </a:solidFill>
                <a:effectLst/>
                <a:latin typeface="Helvetica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/arquivos/2019/11/Seminario_avalia_projetos_desenvolvidos_em_biomas_brasileiros.html</a:t>
            </a:r>
            <a:endParaRPr lang="pt-BR" b="1" i="0" u="none" strike="noStrike" dirty="0">
              <a:solidFill>
                <a:srgbClr val="002060"/>
              </a:solidFill>
              <a:effectLst/>
              <a:latin typeface="Helvetica" panose="020B0604020202020204" pitchFamily="34" charset="0"/>
            </a:endParaRPr>
          </a:p>
        </p:txBody>
      </p:sp>
      <p:sp>
        <p:nvSpPr>
          <p:cNvPr id="12" name="Texto explicativo retangular com cantos arredondados 11">
            <a:extLst>
              <a:ext uri="{FF2B5EF4-FFF2-40B4-BE49-F238E27FC236}">
                <a16:creationId xmlns:a16="http://schemas.microsoft.com/office/drawing/2014/main" id="{D21BDAC2-E0A5-45D5-A6F7-9418C23091E1}"/>
              </a:ext>
            </a:extLst>
          </p:cNvPr>
          <p:cNvSpPr/>
          <p:nvPr/>
        </p:nvSpPr>
        <p:spPr bwMode="auto">
          <a:xfrm>
            <a:off x="189650" y="3425431"/>
            <a:ext cx="1862070" cy="939671"/>
          </a:xfrm>
          <a:prstGeom prst="wedgeRoundRectCallout">
            <a:avLst>
              <a:gd name="adj1" fmla="val -5237"/>
              <a:gd name="adj2" fmla="val -156322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b="1" i="0" dirty="0">
                <a:solidFill>
                  <a:srgbClr val="002060"/>
                </a:solidFill>
              </a:rPr>
              <a:t>O URL não dá acesso à </a:t>
            </a:r>
            <a:r>
              <a:rPr lang="pt-BR" b="1" i="0" dirty="0">
                <a:solidFill>
                  <a:srgbClr val="FF0000"/>
                </a:solidFill>
              </a:rPr>
              <a:t>notícia</a:t>
            </a:r>
            <a:r>
              <a:rPr lang="pt-BR" b="1" i="0" dirty="0">
                <a:solidFill>
                  <a:srgbClr val="002060"/>
                </a:solidFill>
              </a:rPr>
              <a:t> esperada...</a:t>
            </a:r>
            <a:endParaRPr lang="pt-BR" i="0" dirty="0">
              <a:solidFill>
                <a:srgbClr val="002060"/>
              </a:solidFill>
            </a:endParaRPr>
          </a:p>
        </p:txBody>
      </p:sp>
      <p:sp>
        <p:nvSpPr>
          <p:cNvPr id="21" name="Texto explicativo retangular com cantos arredondados 11">
            <a:extLst>
              <a:ext uri="{FF2B5EF4-FFF2-40B4-BE49-F238E27FC236}">
                <a16:creationId xmlns:a16="http://schemas.microsoft.com/office/drawing/2014/main" id="{E5A4DC26-7F8D-42A1-BF9B-2A512DE7294E}"/>
              </a:ext>
            </a:extLst>
          </p:cNvPr>
          <p:cNvSpPr/>
          <p:nvPr/>
        </p:nvSpPr>
        <p:spPr bwMode="auto">
          <a:xfrm>
            <a:off x="6804148" y="3975432"/>
            <a:ext cx="2066074" cy="753279"/>
          </a:xfrm>
          <a:prstGeom prst="wedgeRoundRectCallout">
            <a:avLst>
              <a:gd name="adj1" fmla="val -63143"/>
              <a:gd name="adj2" fmla="val 34992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b="1" i="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... dá acesso ao </a:t>
            </a:r>
            <a:r>
              <a:rPr lang="pt-BR" sz="1800" b="1" i="0" dirty="0">
                <a:solidFill>
                  <a:srgbClr val="FF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Portal</a:t>
            </a:r>
            <a:r>
              <a:rPr lang="pt-BR" sz="1800" b="1" i="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do MCTI</a:t>
            </a:r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id="{38492FDC-56F1-4826-90BE-A3DFC04F3DA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3223" y="2065202"/>
            <a:ext cx="114300" cy="114300"/>
          </a:xfrm>
          <a:prstGeom prst="rect">
            <a:avLst/>
          </a:prstGeom>
        </p:spPr>
      </p:pic>
      <p:sp>
        <p:nvSpPr>
          <p:cNvPr id="14" name="Texto explicativo retangular com cantos arredondados 11">
            <a:extLst>
              <a:ext uri="{FF2B5EF4-FFF2-40B4-BE49-F238E27FC236}">
                <a16:creationId xmlns:a16="http://schemas.microsoft.com/office/drawing/2014/main" id="{F4D7340B-8825-413F-B458-D80F028DFD79}"/>
              </a:ext>
            </a:extLst>
          </p:cNvPr>
          <p:cNvSpPr/>
          <p:nvPr/>
        </p:nvSpPr>
        <p:spPr bwMode="auto">
          <a:xfrm>
            <a:off x="7106784" y="5489437"/>
            <a:ext cx="1565310" cy="753279"/>
          </a:xfrm>
          <a:prstGeom prst="wedgeRoundRectCallout">
            <a:avLst>
              <a:gd name="adj1" fmla="val -74593"/>
              <a:gd name="adj2" fmla="val -47211"/>
              <a:gd name="adj3" fmla="val 16667"/>
            </a:avLst>
          </a:prstGeom>
          <a:solidFill>
            <a:srgbClr val="FFCC66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Imagem de 17 de abril de 2021</a:t>
            </a:r>
          </a:p>
        </p:txBody>
      </p:sp>
      <p:sp>
        <p:nvSpPr>
          <p:cNvPr id="15" name="Arco 14">
            <a:extLst>
              <a:ext uri="{FF2B5EF4-FFF2-40B4-BE49-F238E27FC236}">
                <a16:creationId xmlns:a16="http://schemas.microsoft.com/office/drawing/2014/main" id="{CCC7D3B5-2C4E-4C5D-8BAE-DF7D9093285F}"/>
              </a:ext>
            </a:extLst>
          </p:cNvPr>
          <p:cNvSpPr>
            <a:spLocks noChangeAspect="1"/>
          </p:cNvSpPr>
          <p:nvPr/>
        </p:nvSpPr>
        <p:spPr bwMode="auto">
          <a:xfrm>
            <a:off x="7760440" y="2152944"/>
            <a:ext cx="1132040" cy="1132040"/>
          </a:xfrm>
          <a:prstGeom prst="arc">
            <a:avLst>
              <a:gd name="adj1" fmla="val 16200000"/>
              <a:gd name="adj2" fmla="val 5498718"/>
            </a:avLst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11536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148" y="645003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D506EAEC-EEC5-405C-9AB2-D30E113520F0}"/>
              </a:ext>
            </a:extLst>
          </p:cNvPr>
          <p:cNvSpPr txBox="1">
            <a:spLocks noChangeArrowheads="1"/>
          </p:cNvSpPr>
          <p:nvPr/>
        </p:nvSpPr>
        <p:spPr>
          <a:xfrm>
            <a:off x="1090741" y="548680"/>
            <a:ext cx="6962518" cy="1362833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Navegação segura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(3/10)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Acesso inesperado decorrente de um redirecionamento de URL</a:t>
            </a:r>
            <a:endParaRPr lang="pt-BR" sz="2400" i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CaixaDeTexto 18">
            <a:extLst>
              <a:ext uri="{FF2B5EF4-FFF2-40B4-BE49-F238E27FC236}">
                <a16:creationId xmlns:a16="http://schemas.microsoft.com/office/drawing/2014/main" id="{7B799E5E-FA0E-4047-90D4-4C1A9BF7102F}"/>
              </a:ext>
            </a:extLst>
          </p:cNvPr>
          <p:cNvSpPr txBox="1"/>
          <p:nvPr/>
        </p:nvSpPr>
        <p:spPr>
          <a:xfrm>
            <a:off x="727425" y="2815091"/>
            <a:ext cx="7689151" cy="1077218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just" fontAlgn="base"/>
            <a:endParaRPr lang="pt-BR" b="0" i="0" u="none" strike="noStrike" dirty="0">
              <a:solidFill>
                <a:srgbClr val="002060"/>
              </a:solidFill>
              <a:effectLst/>
              <a:latin typeface="Helvetica" panose="020B0604020202020204" pitchFamily="34" charset="0"/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algn="just" fontAlgn="base"/>
            <a:r>
              <a:rPr lang="pt-BR" b="1" i="0" u="none" strike="noStrike" dirty="0">
                <a:solidFill>
                  <a:srgbClr val="002060"/>
                </a:solidFill>
                <a:effectLst/>
                <a:latin typeface="Helvetica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pt-BR" b="1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www.mctic.gov.br</a:t>
            </a:r>
            <a:r>
              <a:rPr lang="pt-BR" b="1" i="0" u="none" strike="noStrike" dirty="0">
                <a:solidFill>
                  <a:srgbClr val="002060"/>
                </a:solidFill>
                <a:effectLst/>
                <a:latin typeface="Helvetica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/mctic/opencms/salaImprensa/</a:t>
            </a:r>
            <a:r>
              <a:rPr lang="pt-BR" b="1" i="0" u="none" strike="noStrike" dirty="0">
                <a:solidFill>
                  <a:srgbClr val="FF0000"/>
                </a:solidFill>
                <a:effectLst/>
                <a:latin typeface="Helvetica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noticias</a:t>
            </a:r>
            <a:r>
              <a:rPr lang="pt-BR" b="1" i="0" u="none" strike="noStrike" dirty="0">
                <a:solidFill>
                  <a:srgbClr val="002060"/>
                </a:solidFill>
                <a:effectLst/>
                <a:latin typeface="Helvetica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/arquivos/2019/11/Seminario_avalia_projetos_desenvolvidos_em_biomas_brasileiros.html</a:t>
            </a:r>
            <a:endParaRPr lang="pt-BR" b="1" i="0" u="none" strike="noStrike" dirty="0">
              <a:solidFill>
                <a:srgbClr val="002060"/>
              </a:solidFill>
              <a:effectLst/>
              <a:latin typeface="Helvetica" panose="020B0604020202020204" pitchFamily="34" charset="0"/>
            </a:endParaRPr>
          </a:p>
          <a:p>
            <a:pPr algn="just" fontAlgn="base"/>
            <a:endParaRPr lang="pt-BR" b="0" i="0" u="none" strike="noStrike" dirty="0">
              <a:solidFill>
                <a:srgbClr val="002060"/>
              </a:solidFill>
              <a:effectLst/>
              <a:latin typeface="Helvetica" panose="020B0604020202020204" pitchFamily="34" charset="0"/>
            </a:endParaRPr>
          </a:p>
        </p:txBody>
      </p:sp>
      <p:sp>
        <p:nvSpPr>
          <p:cNvPr id="9" name="Texto explicativo retangular com cantos arredondados 11">
            <a:extLst>
              <a:ext uri="{FF2B5EF4-FFF2-40B4-BE49-F238E27FC236}">
                <a16:creationId xmlns:a16="http://schemas.microsoft.com/office/drawing/2014/main" id="{EE86CA4B-FC59-40C4-BC9C-34F99B290661}"/>
              </a:ext>
            </a:extLst>
          </p:cNvPr>
          <p:cNvSpPr/>
          <p:nvPr/>
        </p:nvSpPr>
        <p:spPr bwMode="auto">
          <a:xfrm>
            <a:off x="5220072" y="4054349"/>
            <a:ext cx="3600400" cy="521802"/>
          </a:xfrm>
          <a:prstGeom prst="wedgeRoundRectCallout">
            <a:avLst>
              <a:gd name="adj1" fmla="val -63692"/>
              <a:gd name="adj2" fmla="val 23277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b="1" i="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Redirecionamento de URL</a:t>
            </a: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E022F3E5-509D-43ED-A872-9AFB4189F0FE}"/>
              </a:ext>
            </a:extLst>
          </p:cNvPr>
          <p:cNvSpPr txBox="1"/>
          <p:nvPr/>
        </p:nvSpPr>
        <p:spPr>
          <a:xfrm>
            <a:off x="2055592" y="4653136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000" i="0" dirty="0">
                <a:solidFill>
                  <a:srgbClr val="00206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</a:t>
            </a:r>
            <a:r>
              <a:rPr lang="pt-BR" sz="2000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www.gov.br</a:t>
            </a:r>
            <a:r>
              <a:rPr lang="pt-BR" sz="2000" i="0" dirty="0">
                <a:solidFill>
                  <a:srgbClr val="00206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/mcti/pt-br</a:t>
            </a:r>
            <a:endParaRPr lang="pt-BR" sz="2000" i="0" dirty="0">
              <a:solidFill>
                <a:srgbClr val="002060"/>
              </a:solidFill>
            </a:endParaRPr>
          </a:p>
        </p:txBody>
      </p:sp>
      <p:sp>
        <p:nvSpPr>
          <p:cNvPr id="13" name="Seta: para Baixo 12">
            <a:extLst>
              <a:ext uri="{FF2B5EF4-FFF2-40B4-BE49-F238E27FC236}">
                <a16:creationId xmlns:a16="http://schemas.microsoft.com/office/drawing/2014/main" id="{C1E27E03-C5E2-4541-B028-12B510F664C3}"/>
              </a:ext>
            </a:extLst>
          </p:cNvPr>
          <p:cNvSpPr/>
          <p:nvPr/>
        </p:nvSpPr>
        <p:spPr bwMode="auto">
          <a:xfrm>
            <a:off x="4071816" y="4130791"/>
            <a:ext cx="504056" cy="427614"/>
          </a:xfrm>
          <a:prstGeom prst="downArrow">
            <a:avLst/>
          </a:prstGeom>
          <a:solidFill>
            <a:srgbClr val="002060"/>
          </a:solidFill>
          <a:ln w="19050">
            <a:solidFill>
              <a:srgbClr val="0070C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endParaRPr lang="pt-BR" i="0" dirty="0">
              <a:solidFill>
                <a:srgbClr val="003050"/>
              </a:solidFill>
            </a:endParaRPr>
          </a:p>
        </p:txBody>
      </p:sp>
      <p:sp>
        <p:nvSpPr>
          <p:cNvPr id="20" name="Texto explicativo retangular com cantos arredondados 11">
            <a:extLst>
              <a:ext uri="{FF2B5EF4-FFF2-40B4-BE49-F238E27FC236}">
                <a16:creationId xmlns:a16="http://schemas.microsoft.com/office/drawing/2014/main" id="{20ABC56E-9CB9-42ED-9381-C992A39108B9}"/>
              </a:ext>
            </a:extLst>
          </p:cNvPr>
          <p:cNvSpPr/>
          <p:nvPr/>
        </p:nvSpPr>
        <p:spPr bwMode="auto">
          <a:xfrm>
            <a:off x="377231" y="2276872"/>
            <a:ext cx="3888432" cy="717130"/>
          </a:xfrm>
          <a:prstGeom prst="wedgeRoundRectCallout">
            <a:avLst>
              <a:gd name="adj1" fmla="val 55023"/>
              <a:gd name="adj2" fmla="val 54825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b="1" i="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Na página do IBICT, ao ativar o URL de acesso à </a:t>
            </a:r>
            <a:r>
              <a:rPr lang="pt-BR" sz="2000" b="1" i="0" dirty="0">
                <a:solidFill>
                  <a:srgbClr val="FF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notícia</a:t>
            </a:r>
            <a:r>
              <a:rPr lang="pt-BR" sz="2000" b="1" i="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...</a:t>
            </a:r>
          </a:p>
        </p:txBody>
      </p:sp>
      <p:sp>
        <p:nvSpPr>
          <p:cNvPr id="21" name="Texto explicativo retangular com cantos arredondados 11">
            <a:extLst>
              <a:ext uri="{FF2B5EF4-FFF2-40B4-BE49-F238E27FC236}">
                <a16:creationId xmlns:a16="http://schemas.microsoft.com/office/drawing/2014/main" id="{189ED2C5-D31B-4541-8203-C7D2F2237A36}"/>
              </a:ext>
            </a:extLst>
          </p:cNvPr>
          <p:cNvSpPr/>
          <p:nvPr/>
        </p:nvSpPr>
        <p:spPr bwMode="auto">
          <a:xfrm>
            <a:off x="4431348" y="5130231"/>
            <a:ext cx="4392488" cy="717130"/>
          </a:xfrm>
          <a:prstGeom prst="wedgeRoundRectCallout">
            <a:avLst>
              <a:gd name="adj1" fmla="val -57522"/>
              <a:gd name="adj2" fmla="val -54279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b="1" i="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... há um redirecionamento para o URL de acesso ao </a:t>
            </a:r>
            <a:r>
              <a:rPr lang="pt-BR" sz="2000" b="1" i="0" dirty="0">
                <a:solidFill>
                  <a:srgbClr val="FF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Portal</a:t>
            </a:r>
            <a:r>
              <a:rPr lang="pt-BR" sz="2000" b="1" i="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do MTCI</a:t>
            </a:r>
          </a:p>
        </p:txBody>
      </p:sp>
    </p:spTree>
    <p:extLst>
      <p:ext uri="{BB962C8B-B14F-4D97-AF65-F5344CB8AC3E}">
        <p14:creationId xmlns:p14="http://schemas.microsoft.com/office/powerpoint/2010/main" val="36836508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D506EAEC-EEC5-405C-9AB2-D30E113520F0}"/>
              </a:ext>
            </a:extLst>
          </p:cNvPr>
          <p:cNvSpPr txBox="1">
            <a:spLocks noChangeArrowheads="1"/>
          </p:cNvSpPr>
          <p:nvPr/>
        </p:nvSpPr>
        <p:spPr>
          <a:xfrm>
            <a:off x="669823" y="548680"/>
            <a:ext cx="7804355" cy="101632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Navegação segura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(4/10)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Motivo por traz do redirecionamento de URL</a:t>
            </a:r>
            <a:endParaRPr lang="pt-BR" sz="2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53ADDFEF-6BB8-490C-B557-5200FEC4F5AD}"/>
              </a:ext>
            </a:extLst>
          </p:cNvPr>
          <p:cNvSpPr txBox="1"/>
          <p:nvPr/>
        </p:nvSpPr>
        <p:spPr>
          <a:xfrm>
            <a:off x="460672" y="1761809"/>
            <a:ext cx="8222657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000" b="1" i="0" dirty="0">
                <a:solidFill>
                  <a:srgbClr val="002060"/>
                </a:solidFill>
              </a:rPr>
              <a:t>Pelo fato do portal do MCTI ter passado por um processo de migração implementado pelo Governo Brasileiro, na ocasião, se fez necessário a implementação de </a:t>
            </a:r>
            <a:r>
              <a:rPr lang="pt-BR" sz="2000" b="1" i="0" kern="1200" dirty="0">
                <a:solidFill>
                  <a:srgbClr val="002060"/>
                </a:solidFill>
                <a:latin typeface="Arial" charset="0"/>
                <a:ea typeface="+mn-ea"/>
                <a:cs typeface="+mn-cs"/>
              </a:rPr>
              <a:t>REDIRECIONAMENTO de URL</a:t>
            </a:r>
          </a:p>
          <a:p>
            <a:r>
              <a:rPr lang="pt-BR" sz="2000" b="1" i="0" dirty="0">
                <a:solidFill>
                  <a:srgbClr val="002060"/>
                </a:solidFill>
              </a:rPr>
              <a:t>tal como ilustra o quadro seguinte... </a:t>
            </a:r>
          </a:p>
        </p:txBody>
      </p:sp>
      <p:graphicFrame>
        <p:nvGraphicFramePr>
          <p:cNvPr id="12" name="Tabela 6">
            <a:extLst>
              <a:ext uri="{FF2B5EF4-FFF2-40B4-BE49-F238E27FC236}">
                <a16:creationId xmlns:a16="http://schemas.microsoft.com/office/drawing/2014/main" id="{0229F996-101C-4539-85CA-366CF67291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4406873"/>
              </p:ext>
            </p:extLst>
          </p:nvPr>
        </p:nvGraphicFramePr>
        <p:xfrm>
          <a:off x="881590" y="3501008"/>
          <a:ext cx="7380820" cy="90010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20380">
                  <a:extLst>
                    <a:ext uri="{9D8B030D-6E8A-4147-A177-3AD203B41FA5}">
                      <a16:colId xmlns:a16="http://schemas.microsoft.com/office/drawing/2014/main" val="36223016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942741435"/>
                    </a:ext>
                  </a:extLst>
                </a:gridCol>
                <a:gridCol w="3456384">
                  <a:extLst>
                    <a:ext uri="{9D8B030D-6E8A-4147-A177-3AD203B41FA5}">
                      <a16:colId xmlns:a16="http://schemas.microsoft.com/office/drawing/2014/main" val="2028391567"/>
                    </a:ext>
                  </a:extLst>
                </a:gridCol>
              </a:tblGrid>
              <a:tr h="450052">
                <a:tc gridSpan="3">
                  <a:txBody>
                    <a:bodyPr/>
                    <a:lstStyle/>
                    <a:p>
                      <a:pPr algn="ctr"/>
                      <a:r>
                        <a:rPr lang="pt-BR" sz="2000" b="1" i="0" kern="1200" dirty="0">
                          <a:solidFill>
                            <a:srgbClr val="002060"/>
                          </a:solidFill>
                          <a:latin typeface="Arial" charset="0"/>
                          <a:ea typeface="+mn-ea"/>
                          <a:cs typeface="+mn-cs"/>
                        </a:rPr>
                        <a:t>Redirecionamento de URL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20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5068001"/>
                  </a:ext>
                </a:extLst>
              </a:tr>
              <a:tr h="450052">
                <a:tc>
                  <a:txBody>
                    <a:bodyPr/>
                    <a:lstStyle/>
                    <a:p>
                      <a:pPr algn="r"/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http://</a:t>
                      </a:r>
                      <a:r>
                        <a:rPr lang="pt-BR" sz="2000" i="0" kern="1200" noProof="0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www.mctic.gov.br</a:t>
                      </a:r>
                      <a:endParaRPr lang="pt-BR" sz="2000" i="0" kern="1200" dirty="0">
                        <a:solidFill>
                          <a:srgbClr val="0000FF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/>
                        <a:t>→</a:t>
                      </a:r>
                      <a:endParaRPr lang="pt-BR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https://</a:t>
                      </a:r>
                      <a:r>
                        <a:rPr lang="pt-BR" sz="2000" i="0" kern="1200" noProof="0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www.gov.br</a:t>
                      </a:r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/mcti/pt-br</a:t>
                      </a:r>
                      <a:endParaRPr lang="pt-BR" sz="20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231662"/>
                  </a:ext>
                </a:extLst>
              </a:tr>
            </a:tbl>
          </a:graphicData>
        </a:graphic>
      </p:graphicFrame>
      <p:sp>
        <p:nvSpPr>
          <p:cNvPr id="8" name="CaixaDeTexto 7">
            <a:extLst>
              <a:ext uri="{FF2B5EF4-FFF2-40B4-BE49-F238E27FC236}">
                <a16:creationId xmlns:a16="http://schemas.microsoft.com/office/drawing/2014/main" id="{13B7C0DE-D38A-473C-8365-C83E45F9080C}"/>
              </a:ext>
            </a:extLst>
          </p:cNvPr>
          <p:cNvSpPr txBox="1"/>
          <p:nvPr/>
        </p:nvSpPr>
        <p:spPr>
          <a:xfrm>
            <a:off x="597337" y="4861609"/>
            <a:ext cx="7949327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000" b="1" i="0" dirty="0">
                <a:solidFill>
                  <a:srgbClr val="002060"/>
                </a:solidFill>
              </a:rPr>
              <a:t>Este Redirecionamento de URL entre o antigo e o novo  endereço do Portal implicou no acesso inesperado a um ITEM DE INFORMAÇÂO não desejado.</a:t>
            </a:r>
          </a:p>
        </p:txBody>
      </p:sp>
    </p:spTree>
    <p:extLst>
      <p:ext uri="{BB962C8B-B14F-4D97-AF65-F5344CB8AC3E}">
        <p14:creationId xmlns:p14="http://schemas.microsoft.com/office/powerpoint/2010/main" val="1307398413"/>
      </p:ext>
    </p:extLst>
  </p:cSld>
  <p:clrMapOvr>
    <a:masterClrMapping/>
  </p:clrMapOvr>
</p:sld>
</file>

<file path=ppt/theme/theme1.xml><?xml version="1.0" encoding="utf-8"?>
<a:theme xmlns:a="http://schemas.openxmlformats.org/drawingml/2006/main" name="Estrutura padrão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FF00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>
          <a:noFill/>
          <a:miter lim="800000"/>
          <a:headEnd/>
          <a:tailEnd/>
        </a:ln>
      </a:spPr>
      <a:bodyPr anchor="ctr"/>
      <a:lstStyle>
        <a:defPPr>
          <a:defRPr i="0" dirty="0">
            <a:solidFill>
              <a:srgbClr val="003050"/>
            </a:solidFill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1600" b="0" i="1" u="none" strike="noStrike" cap="none" normalizeH="0" baseline="0" smtClean="0">
            <a:ln>
              <a:noFill/>
            </a:ln>
            <a:solidFill>
              <a:srgbClr val="00497A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C:\Arquivos de programas\Microsoft Office\Templates\Estruturas de apresentação\Plano grafico.pot</Template>
  <TotalTime>81920</TotalTime>
  <Words>4212</Words>
  <Application>Microsoft Office PowerPoint</Application>
  <PresentationFormat>Apresentação na tela (4:3)</PresentationFormat>
  <Paragraphs>614</Paragraphs>
  <Slides>41</Slides>
  <Notes>14</Notes>
  <HiddenSlides>0</HiddenSlides>
  <MMClips>0</MMClips>
  <ScaleCrop>false</ScaleCrop>
  <HeadingPairs>
    <vt:vector size="6" baseType="variant">
      <vt:variant>
        <vt:lpstr>Fontes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41</vt:i4>
      </vt:variant>
    </vt:vector>
  </HeadingPairs>
  <TitlesOfParts>
    <vt:vector size="50" baseType="lpstr">
      <vt:lpstr>Arial</vt:lpstr>
      <vt:lpstr>Arial</vt:lpstr>
      <vt:lpstr>Arial Unicode MS</vt:lpstr>
      <vt:lpstr>Calibri</vt:lpstr>
      <vt:lpstr>Courier New</vt:lpstr>
      <vt:lpstr>Helvetica</vt:lpstr>
      <vt:lpstr>Merriweather</vt:lpstr>
      <vt:lpstr>Times New Roman</vt:lpstr>
      <vt:lpstr>Estrutura padrão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DPI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Preservação Digital da Memória Técnico-Científica do INPE</dc:title>
  <dc:creator>lise</dc:creator>
  <cp:lastModifiedBy>Gerald Banon</cp:lastModifiedBy>
  <cp:revision>2004</cp:revision>
  <dcterms:created xsi:type="dcterms:W3CDTF">2004-05-13T13:32:28Z</dcterms:created>
  <dcterms:modified xsi:type="dcterms:W3CDTF">2021-04-23T04:34:43Z</dcterms:modified>
</cp:coreProperties>
</file>