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617" r:id="rId17"/>
    <p:sldId id="626" r:id="rId18"/>
    <p:sldId id="628" r:id="rId19"/>
    <p:sldId id="638" r:id="rId20"/>
    <p:sldId id="629" r:id="rId21"/>
    <p:sldId id="599" r:id="rId22"/>
    <p:sldId id="630" r:id="rId23"/>
    <p:sldId id="627" r:id="rId24"/>
    <p:sldId id="591" r:id="rId25"/>
    <p:sldId id="305" r:id="rId26"/>
    <p:sldId id="635" r:id="rId27"/>
    <p:sldId id="642" r:id="rId28"/>
    <p:sldId id="589" r:id="rId29"/>
    <p:sldId id="640" r:id="rId30"/>
    <p:sldId id="603" r:id="rId31"/>
    <p:sldId id="587" r:id="rId32"/>
    <p:sldId id="631" r:id="rId33"/>
    <p:sldId id="592" r:id="rId34"/>
    <p:sldId id="634" r:id="rId35"/>
    <p:sldId id="613" r:id="rId36"/>
    <p:sldId id="633" r:id="rId37"/>
    <p:sldId id="546" r:id="rId38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  <a:srgbClr val="FFCCFF"/>
    <a:srgbClr val="CC00CC"/>
    <a:srgbClr val="F2B800"/>
    <a:srgbClr val="FFCC99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3" autoAdjust="0"/>
    <p:restoredTop sz="94724" autoAdjust="0"/>
  </p:normalViewPr>
  <p:slideViewPr>
    <p:cSldViewPr>
      <p:cViewPr varScale="1">
        <p:scale>
          <a:sx n="81" d="100"/>
          <a:sy n="81" d="100"/>
        </p:scale>
        <p:origin x="6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18/04/2021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50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8JMKD3MGP7W/38N29FH" TargetMode="Externa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8JMKD3MGP7W/38N29FH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sid.inpe.br/mtc-m19/2010/12.03.13.3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8JMKD3MGP7W/38N29FH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12831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solução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67409" y="3866852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84030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atualização do URL na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33728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6876256" y="1981216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F</a:t>
            </a:r>
            <a:r>
              <a:rPr lang="en-US" sz="2400" dirty="0">
                <a:solidFill>
                  <a:srgbClr val="002060"/>
                </a:solidFill>
              </a:rPr>
              <a:t>indability,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5190291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2190343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907704" y="2539888"/>
            <a:ext cx="1728192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i="0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1" y="4285035"/>
            <a:ext cx="3672408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i="0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1268760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178597"/>
            <a:ext cx="7884368" cy="261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garante uma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. Para atingir esta meta,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formado pelas seguintes entidades funcionais básicas: RESOLVEDOR(es), REPETIDORES e ARQUIVOS,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864126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12901" y="1970088"/>
            <a:ext cx="2142288" cy="666824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323528" y="5380517"/>
            <a:ext cx="1296144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80464"/>
            <a:ext cx="216000" cy="53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3040166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996487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403449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367345"/>
            <a:ext cx="900000" cy="900000"/>
          </a:xfrm>
          <a:prstGeom prst="arc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2088074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732240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80" y="15486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9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1988840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74676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Não há indexação de URL por </a:t>
            </a:r>
            <a:r>
              <a:rPr lang="pt-BR" sz="1800" b="1" i="0" dirty="0" err="1">
                <a:solidFill>
                  <a:srgbClr val="002060"/>
                </a:solidFill>
              </a:rPr>
              <a:t>IBIs</a:t>
            </a:r>
            <a:r>
              <a:rPr lang="pt-BR" sz="1800" b="1" i="0" dirty="0">
                <a:solidFill>
                  <a:srgbClr val="002060"/>
                </a:solidFill>
              </a:rPr>
              <a:t> no RESOLVEDOR</a:t>
            </a:r>
            <a:r>
              <a:rPr lang="pt-BR" sz="1800" i="0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849" y="1710164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503548" y="1412776"/>
            <a:ext cx="81369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1268760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178596"/>
            <a:ext cx="7884368" cy="413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Como no caso do </a:t>
            </a:r>
            <a:r>
              <a:rPr lang="pt-BR" sz="2000" i="0" dirty="0" err="1">
                <a:solidFill>
                  <a:srgbClr val="002060"/>
                </a:solidFill>
              </a:rPr>
              <a:t>Handle</a:t>
            </a:r>
            <a:r>
              <a:rPr lang="pt-BR" sz="2000" i="0" dirty="0">
                <a:solidFill>
                  <a:srgbClr val="002060"/>
                </a:solidFill>
              </a:rPr>
              <a:t>, 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são compostos de um prefixo e de um sufixo. Na REDE IBI 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são criados de forma </a:t>
            </a:r>
            <a:r>
              <a:rPr lang="pt-BR" sz="2000" b="1" i="0" dirty="0">
                <a:solidFill>
                  <a:srgbClr val="002060"/>
                </a:solidFill>
              </a:rPr>
              <a:t>simples</a:t>
            </a:r>
            <a:r>
              <a:rPr lang="pt-BR" sz="2000" i="0" dirty="0">
                <a:solidFill>
                  <a:srgbClr val="002060"/>
                </a:solidFill>
              </a:rPr>
              <a:t> pelos ARQUIVOS. O prefixo é herdado do endereço Internet do ARQUIVO gerador e o sufixo passa a ser a data e a hora em que se dá a criação do IBI. Na síntese dos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, além destes aspectos semânticos, devem ser definidos os aspectos sintáticos que, a este respeito, consistem em definir dois tipos de rótulo, e levam a geração de um par de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para a identificação de cada ITEM DE INFORMAÇÃO. A seguir, serão apresentadas a síntese dos </a:t>
            </a:r>
            <a:r>
              <a:rPr lang="pt-BR" sz="2000" i="0" dirty="0" err="1">
                <a:solidFill>
                  <a:srgbClr val="002060"/>
                </a:solidFill>
              </a:rPr>
              <a:t>IBIs</a:t>
            </a:r>
            <a:r>
              <a:rPr lang="pt-BR" sz="2000" i="0" dirty="0">
                <a:solidFill>
                  <a:srgbClr val="002060"/>
                </a:solidFill>
              </a:rPr>
              <a:t> e, em particular, as respectivas razões de ser de cada um dos tipos de rótulo.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1604" y="1844824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i="0" dirty="0" err="1">
                <a:solidFill>
                  <a:srgbClr val="002060"/>
                </a:solidFill>
              </a:rPr>
              <a:t>endereço</a:t>
            </a:r>
            <a:r>
              <a:rPr lang="en-US" sz="2000" i="0" dirty="0">
                <a:solidFill>
                  <a:srgbClr val="000080"/>
                </a:solidFill>
              </a:rPr>
              <a:t> Internet 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i="0" dirty="0">
                <a:solidFill>
                  <a:srgbClr val="000080"/>
                </a:solidFill>
              </a:rPr>
              <a:t> hora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513507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8085" y="6095037"/>
            <a:ext cx="314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038228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curto e opaco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editar URL curta em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73814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curto e opaco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Internet do ARQUIVO que gerou o IBI e da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79"/>
            <a:ext cx="6453716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4000" y="582820"/>
            <a:ext cx="216000" cy="432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386030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4861609"/>
            <a:ext cx="703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 err="1">
                <a:solidFill>
                  <a:srgbClr val="002060"/>
                </a:solidFill>
              </a:rPr>
              <a:t>Os</a:t>
            </a:r>
            <a:r>
              <a:rPr lang="en-US" sz="2000" i="0" dirty="0">
                <a:solidFill>
                  <a:srgbClr val="002060"/>
                </a:solidFill>
              </a:rPr>
              <a:t> IBIs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curto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e no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instante</a:t>
            </a:r>
            <a:r>
              <a:rPr lang="en-US" sz="2000" i="0" dirty="0">
                <a:solidFill>
                  <a:srgbClr val="002060"/>
                </a:solidFill>
              </a:rPr>
              <a:t> para </a:t>
            </a:r>
            <a:r>
              <a:rPr lang="en-US" sz="2000" i="0" dirty="0" err="1">
                <a:solidFill>
                  <a:srgbClr val="002060"/>
                </a:solidFill>
              </a:rPr>
              <a:t>identificar</a:t>
            </a:r>
            <a:r>
              <a:rPr lang="en-US" sz="2000" i="0" dirty="0">
                <a:solidFill>
                  <a:srgbClr val="002060"/>
                </a:solidFill>
              </a:rPr>
              <a:t> 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i="0" dirty="0">
                <a:solidFill>
                  <a:srgbClr val="002060"/>
                </a:solidFill>
              </a:rPr>
              <a:t> ITEM DE INFORMAÇÃO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1353402" cy="432000"/>
          </a:xfrm>
          <a:prstGeom prst="wedgeRoundRectCallout">
            <a:avLst>
              <a:gd name="adj1" fmla="val -94151"/>
              <a:gd name="adj2" fmla="val -502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335451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106" y="3558023"/>
            <a:ext cx="114300" cy="114300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2060848"/>
            <a:ext cx="8784976" cy="3546959"/>
            <a:chOff x="179512" y="2420888"/>
            <a:chExt cx="8784976" cy="3546959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305270" y="5214568"/>
              <a:ext cx="2029070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7133153" y="5195641"/>
              <a:ext cx="1831335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259631" y="5196001"/>
              <a:ext cx="1907921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7101664C-3D31-4AF2-B735-518B3A38C2E0}"/>
              </a:ext>
            </a:extLst>
          </p:cNvPr>
          <p:cNvSpPr/>
          <p:nvPr/>
        </p:nvSpPr>
        <p:spPr bwMode="auto">
          <a:xfrm>
            <a:off x="430521" y="5746762"/>
            <a:ext cx="8282959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A convivência de dois Sistemas de Identificação é possível porque, por construção, nenhum rótulo de um sistema é rótulo do outro.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57947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2052026" y="5426623"/>
            <a:ext cx="5039948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Não há cadastro próprio de prefixo. Os prefixos são simplesmente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1907704" y="4641373"/>
            <a:ext cx="1329660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curto e opaco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1076433" y="5013176"/>
            <a:ext cx="7386038" cy="1080120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2060"/>
                </a:solidFill>
              </a:rPr>
              <a:t>Nota: </a:t>
            </a:r>
            <a:r>
              <a:rPr lang="pt-BR" sz="1800" b="1" i="0" dirty="0">
                <a:solidFill>
                  <a:srgbClr val="002060"/>
                </a:solidFill>
              </a:rPr>
              <a:t>A geração dos pares de </a:t>
            </a:r>
            <a:r>
              <a:rPr lang="pt-BR" sz="1800" b="1" i="0" dirty="0" err="1">
                <a:solidFill>
                  <a:srgbClr val="002060"/>
                </a:solidFill>
              </a:rPr>
              <a:t>IBIs</a:t>
            </a:r>
            <a:r>
              <a:rPr lang="pt-BR" sz="1800" b="1" i="0" dirty="0">
                <a:solidFill>
                  <a:srgbClr val="002060"/>
                </a:solidFill>
              </a:rPr>
              <a:t>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071" y="4105703"/>
            <a:ext cx="114300" cy="114300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  <a:endParaRPr lang="pt-BR" sz="1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1268760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205395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1268760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2204864"/>
            <a:ext cx="788436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muita vez, isto não ocorre como será ilustrado a seguir com um exemplo de URL que passa a não mais prover acesso ao ITEM DE INFORMAÇÃO que seria esperado. Serão também apresentados a seguir, os motivos que implicam neste acesso inesperado, assim como, pode ser implementada uma solução paliativa que permite mitigar a imprevista desatualização do URL. Logo a seguir à ilustração deste tipo de caso, é apresentada a solução definitiva que consiste na atribuição de identificadores persistentes e globalmente únicos aos ITENS DE INFORMAÇÃO.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3028328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090" y="311810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67409" y="1772815"/>
            <a:ext cx="760918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251520" y="3425431"/>
            <a:ext cx="1927911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CCFF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4221088"/>
            <a:ext cx="1944216" cy="66719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39" y="2089731"/>
            <a:ext cx="114300" cy="114300"/>
          </a:xfrm>
          <a:prstGeom prst="rect">
            <a:avLst/>
          </a:prstGeom>
        </p:spPr>
      </p:pic>
      <p:sp>
        <p:nvSpPr>
          <p:cNvPr id="11" name="Arco 10">
            <a:extLst>
              <a:ext uri="{FF2B5EF4-FFF2-40B4-BE49-F238E27FC236}">
                <a16:creationId xmlns:a16="http://schemas.microsoft.com/office/drawing/2014/main" id="{49A04C6D-A53F-4C5A-A643-02D8DEA94F5F}"/>
              </a:ext>
            </a:extLst>
          </p:cNvPr>
          <p:cNvSpPr>
            <a:spLocks noChangeAspect="1"/>
          </p:cNvSpPr>
          <p:nvPr/>
        </p:nvSpPr>
        <p:spPr bwMode="auto">
          <a:xfrm>
            <a:off x="6876256" y="2197239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71281" y="2815091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0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431348" y="5130231"/>
            <a:ext cx="4392488" cy="717130"/>
          </a:xfrm>
          <a:prstGeom prst="wedgeRoundRectCallout">
            <a:avLst>
              <a:gd name="adj1" fmla="val -57522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redirecionamento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746575" y="1844824"/>
            <a:ext cx="7650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</a:rPr>
              <a:t>O portal do MCTI está num processo de migração...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2574502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Neste processo foi </a:t>
            </a:r>
            <a:r>
              <a:rPr lang="pt-BR" sz="2000" i="0">
                <a:solidFill>
                  <a:srgbClr val="002060"/>
                </a:solidFill>
              </a:rPr>
              <a:t>implementado pelo MCTI </a:t>
            </a:r>
            <a:r>
              <a:rPr lang="pt-BR" sz="2000" i="0" dirty="0">
                <a:solidFill>
                  <a:srgbClr val="002060"/>
                </a:solidFill>
              </a:rPr>
              <a:t>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81873"/>
              </p:ext>
            </p:extLst>
          </p:nvPr>
        </p:nvGraphicFramePr>
        <p:xfrm>
          <a:off x="881590" y="3284984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5261138"/>
            <a:ext cx="79493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Esta troca de nome de servidor explica o acesso a um ITEM DE INFORMAÇÃO inesperado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714DFE1-B4E7-42AE-BA9E-EB8CBDC006E4}"/>
              </a:ext>
            </a:extLst>
          </p:cNvPr>
          <p:cNvSpPr txBox="1"/>
          <p:nvPr/>
        </p:nvSpPr>
        <p:spPr>
          <a:xfrm>
            <a:off x="1622422" y="4397042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Houve uma </a:t>
            </a:r>
            <a:r>
              <a:rPr lang="pt-BR" sz="2000" b="1" i="0" dirty="0">
                <a:solidFill>
                  <a:srgbClr val="002060"/>
                </a:solidFill>
              </a:rPr>
              <a:t>troca de nome</a:t>
            </a:r>
            <a:r>
              <a:rPr lang="pt-BR" sz="2000" i="0" dirty="0">
                <a:solidFill>
                  <a:srgbClr val="002060"/>
                </a:solidFill>
              </a:rPr>
              <a:t> de servidor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77581</TotalTime>
  <Words>3529</Words>
  <Application>Microsoft Office PowerPoint</Application>
  <PresentationFormat>Apresentação na tela (4:3)</PresentationFormat>
  <Paragraphs>534</Paragraphs>
  <Slides>37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6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1949</cp:revision>
  <dcterms:created xsi:type="dcterms:W3CDTF">2004-05-13T13:32:28Z</dcterms:created>
  <dcterms:modified xsi:type="dcterms:W3CDTF">2021-04-20T04:15:40Z</dcterms:modified>
</cp:coreProperties>
</file>