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549" r:id="rId3"/>
    <p:sldId id="597" r:id="rId4"/>
    <p:sldId id="271" r:id="rId5"/>
    <p:sldId id="641" r:id="rId6"/>
    <p:sldId id="619" r:id="rId7"/>
    <p:sldId id="636" r:id="rId8"/>
    <p:sldId id="637" r:id="rId9"/>
    <p:sldId id="620" r:id="rId10"/>
    <p:sldId id="622" r:id="rId11"/>
    <p:sldId id="639" r:id="rId12"/>
    <p:sldId id="586" r:id="rId13"/>
    <p:sldId id="623" r:id="rId14"/>
    <p:sldId id="624" r:id="rId15"/>
    <p:sldId id="625" r:id="rId16"/>
    <p:sldId id="617" r:id="rId17"/>
    <p:sldId id="626" r:id="rId18"/>
    <p:sldId id="628" r:id="rId19"/>
    <p:sldId id="638" r:id="rId20"/>
    <p:sldId id="629" r:id="rId21"/>
    <p:sldId id="599" r:id="rId22"/>
    <p:sldId id="630" r:id="rId23"/>
    <p:sldId id="627" r:id="rId24"/>
    <p:sldId id="591" r:id="rId25"/>
    <p:sldId id="305" r:id="rId26"/>
    <p:sldId id="635" r:id="rId27"/>
    <p:sldId id="642" r:id="rId28"/>
    <p:sldId id="589" r:id="rId29"/>
    <p:sldId id="640" r:id="rId30"/>
    <p:sldId id="603" r:id="rId31"/>
    <p:sldId id="587" r:id="rId32"/>
    <p:sldId id="631" r:id="rId33"/>
    <p:sldId id="592" r:id="rId34"/>
    <p:sldId id="634" r:id="rId35"/>
    <p:sldId id="613" r:id="rId36"/>
    <p:sldId id="633" r:id="rId37"/>
    <p:sldId id="546" r:id="rId38"/>
  </p:sldIdLst>
  <p:sldSz cx="9144000" cy="6858000" type="screen4x3"/>
  <p:notesSz cx="6648450" cy="9782175"/>
  <p:defaultTextStyle>
    <a:defPPr>
      <a:defRPr lang="pt-BR"/>
    </a:defPPr>
    <a:lvl1pPr algn="ctr" rtl="0" fontAlgn="base">
      <a:spcBef>
        <a:spcPct val="0"/>
      </a:spcBef>
      <a:spcAft>
        <a:spcPct val="0"/>
      </a:spcAft>
      <a:defRPr sz="1600" i="1" kern="1200">
        <a:solidFill>
          <a:srgbClr val="00497A"/>
        </a:solidFill>
        <a:latin typeface="Arial" charset="0"/>
        <a:ea typeface="+mn-ea"/>
        <a:cs typeface="+mn-cs"/>
      </a:defRPr>
    </a:lvl1pPr>
    <a:lvl2pPr marL="457200" algn="ctr" rtl="0" fontAlgn="base">
      <a:spcBef>
        <a:spcPct val="0"/>
      </a:spcBef>
      <a:spcAft>
        <a:spcPct val="0"/>
      </a:spcAft>
      <a:defRPr sz="1600" i="1" kern="1200">
        <a:solidFill>
          <a:srgbClr val="00497A"/>
        </a:solidFill>
        <a:latin typeface="Arial" charset="0"/>
        <a:ea typeface="+mn-ea"/>
        <a:cs typeface="+mn-cs"/>
      </a:defRPr>
    </a:lvl2pPr>
    <a:lvl3pPr marL="914400" algn="ctr" rtl="0" fontAlgn="base">
      <a:spcBef>
        <a:spcPct val="0"/>
      </a:spcBef>
      <a:spcAft>
        <a:spcPct val="0"/>
      </a:spcAft>
      <a:defRPr sz="1600" i="1" kern="1200">
        <a:solidFill>
          <a:srgbClr val="00497A"/>
        </a:solidFill>
        <a:latin typeface="Arial" charset="0"/>
        <a:ea typeface="+mn-ea"/>
        <a:cs typeface="+mn-cs"/>
      </a:defRPr>
    </a:lvl3pPr>
    <a:lvl4pPr marL="1371600" algn="ctr" rtl="0" fontAlgn="base">
      <a:spcBef>
        <a:spcPct val="0"/>
      </a:spcBef>
      <a:spcAft>
        <a:spcPct val="0"/>
      </a:spcAft>
      <a:defRPr sz="1600" i="1" kern="1200">
        <a:solidFill>
          <a:srgbClr val="00497A"/>
        </a:solidFill>
        <a:latin typeface="Arial" charset="0"/>
        <a:ea typeface="+mn-ea"/>
        <a:cs typeface="+mn-cs"/>
      </a:defRPr>
    </a:lvl4pPr>
    <a:lvl5pPr marL="1828800" algn="ctr" rtl="0" fontAlgn="base">
      <a:spcBef>
        <a:spcPct val="0"/>
      </a:spcBef>
      <a:spcAft>
        <a:spcPct val="0"/>
      </a:spcAft>
      <a:defRPr sz="1600" i="1" kern="1200">
        <a:solidFill>
          <a:srgbClr val="00497A"/>
        </a:solidFill>
        <a:latin typeface="Arial" charset="0"/>
        <a:ea typeface="+mn-ea"/>
        <a:cs typeface="+mn-cs"/>
      </a:defRPr>
    </a:lvl5pPr>
    <a:lvl6pPr marL="2286000" algn="l" defTabSz="914400" rtl="0" eaLnBrk="1" latinLnBrk="0" hangingPunct="1">
      <a:defRPr sz="1600" i="1" kern="1200">
        <a:solidFill>
          <a:srgbClr val="00497A"/>
        </a:solidFill>
        <a:latin typeface="Arial" charset="0"/>
        <a:ea typeface="+mn-ea"/>
        <a:cs typeface="+mn-cs"/>
      </a:defRPr>
    </a:lvl6pPr>
    <a:lvl7pPr marL="2743200" algn="l" defTabSz="914400" rtl="0" eaLnBrk="1" latinLnBrk="0" hangingPunct="1">
      <a:defRPr sz="1600" i="1" kern="1200">
        <a:solidFill>
          <a:srgbClr val="00497A"/>
        </a:solidFill>
        <a:latin typeface="Arial" charset="0"/>
        <a:ea typeface="+mn-ea"/>
        <a:cs typeface="+mn-cs"/>
      </a:defRPr>
    </a:lvl7pPr>
    <a:lvl8pPr marL="3200400" algn="l" defTabSz="914400" rtl="0" eaLnBrk="1" latinLnBrk="0" hangingPunct="1">
      <a:defRPr sz="1600" i="1" kern="1200">
        <a:solidFill>
          <a:srgbClr val="00497A"/>
        </a:solidFill>
        <a:latin typeface="Arial" charset="0"/>
        <a:ea typeface="+mn-ea"/>
        <a:cs typeface="+mn-cs"/>
      </a:defRPr>
    </a:lvl8pPr>
    <a:lvl9pPr marL="3657600" algn="l" defTabSz="914400" rtl="0" eaLnBrk="1" latinLnBrk="0" hangingPunct="1">
      <a:defRPr sz="1600" i="1" kern="1200">
        <a:solidFill>
          <a:srgbClr val="00497A"/>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rald Banon" initials="G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FD14F"/>
    <a:srgbClr val="FFCC99"/>
    <a:srgbClr val="CC9900"/>
    <a:srgbClr val="F2B800"/>
    <a:srgbClr val="FFFFCC"/>
    <a:srgbClr val="CCECFF"/>
    <a:srgbClr val="FFCCFF"/>
    <a:srgbClr val="CC00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63" autoAdjust="0"/>
    <p:restoredTop sz="94724" autoAdjust="0"/>
  </p:normalViewPr>
  <p:slideViewPr>
    <p:cSldViewPr>
      <p:cViewPr varScale="1">
        <p:scale>
          <a:sx n="68" d="100"/>
          <a:sy n="68" d="100"/>
        </p:scale>
        <p:origin x="1302" y="6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75" d="100"/>
        <a:sy n="7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881313" cy="488950"/>
          </a:xfrm>
          <a:prstGeom prst="rect">
            <a:avLst/>
          </a:prstGeom>
          <a:noFill/>
          <a:ln w="9525">
            <a:noFill/>
            <a:miter lim="800000"/>
            <a:headEnd/>
            <a:tailEnd/>
          </a:ln>
          <a:effectLst/>
        </p:spPr>
        <p:txBody>
          <a:bodyPr vert="horz" wrap="square" lIns="90279" tIns="45139" rIns="90279" bIns="45139" numCol="1" anchor="t" anchorCtr="0" compatLnSpc="1">
            <a:prstTxWarp prst="textNoShape">
              <a:avLst/>
            </a:prstTxWarp>
          </a:bodyPr>
          <a:lstStyle>
            <a:lvl1pPr algn="l" defTabSz="903288">
              <a:defRPr sz="1200" i="0">
                <a:solidFill>
                  <a:schemeClr val="tx1"/>
                </a:solidFill>
                <a:latin typeface="Times New Roman" charset="0"/>
              </a:defRPr>
            </a:lvl1pPr>
          </a:lstStyle>
          <a:p>
            <a:pPr>
              <a:defRPr/>
            </a:pPr>
            <a:endParaRPr lang="pt-BR"/>
          </a:p>
        </p:txBody>
      </p:sp>
      <p:sp>
        <p:nvSpPr>
          <p:cNvPr id="50179" name="Rectangle 3"/>
          <p:cNvSpPr>
            <a:spLocks noGrp="1" noChangeArrowheads="1"/>
          </p:cNvSpPr>
          <p:nvPr>
            <p:ph type="dt" sz="quarter" idx="1"/>
          </p:nvPr>
        </p:nvSpPr>
        <p:spPr bwMode="auto">
          <a:xfrm>
            <a:off x="3767138" y="0"/>
            <a:ext cx="2881312" cy="488950"/>
          </a:xfrm>
          <a:prstGeom prst="rect">
            <a:avLst/>
          </a:prstGeom>
          <a:noFill/>
          <a:ln w="9525">
            <a:noFill/>
            <a:miter lim="800000"/>
            <a:headEnd/>
            <a:tailEnd/>
          </a:ln>
          <a:effectLst/>
        </p:spPr>
        <p:txBody>
          <a:bodyPr vert="horz" wrap="square" lIns="90279" tIns="45139" rIns="90279" bIns="45139" numCol="1" anchor="t" anchorCtr="0" compatLnSpc="1">
            <a:prstTxWarp prst="textNoShape">
              <a:avLst/>
            </a:prstTxWarp>
          </a:bodyPr>
          <a:lstStyle>
            <a:lvl1pPr algn="r" defTabSz="903288">
              <a:defRPr sz="1200" i="0">
                <a:solidFill>
                  <a:schemeClr val="tx1"/>
                </a:solidFill>
                <a:latin typeface="Times New Roman" charset="0"/>
              </a:defRPr>
            </a:lvl1pPr>
          </a:lstStyle>
          <a:p>
            <a:pPr>
              <a:defRPr/>
            </a:pPr>
            <a:endParaRPr lang="pt-BR"/>
          </a:p>
        </p:txBody>
      </p:sp>
      <p:sp>
        <p:nvSpPr>
          <p:cNvPr id="50180" name="Rectangle 4"/>
          <p:cNvSpPr>
            <a:spLocks noGrp="1" noChangeArrowheads="1"/>
          </p:cNvSpPr>
          <p:nvPr>
            <p:ph type="ftr" sz="quarter" idx="2"/>
          </p:nvPr>
        </p:nvSpPr>
        <p:spPr bwMode="auto">
          <a:xfrm>
            <a:off x="0" y="9293225"/>
            <a:ext cx="2881313" cy="488950"/>
          </a:xfrm>
          <a:prstGeom prst="rect">
            <a:avLst/>
          </a:prstGeom>
          <a:noFill/>
          <a:ln w="9525">
            <a:noFill/>
            <a:miter lim="800000"/>
            <a:headEnd/>
            <a:tailEnd/>
          </a:ln>
          <a:effectLst/>
        </p:spPr>
        <p:txBody>
          <a:bodyPr vert="horz" wrap="square" lIns="90279" tIns="45139" rIns="90279" bIns="45139" numCol="1" anchor="b" anchorCtr="0" compatLnSpc="1">
            <a:prstTxWarp prst="textNoShape">
              <a:avLst/>
            </a:prstTxWarp>
          </a:bodyPr>
          <a:lstStyle>
            <a:lvl1pPr algn="l" defTabSz="903288">
              <a:defRPr sz="1200" i="0">
                <a:solidFill>
                  <a:schemeClr val="tx1"/>
                </a:solidFill>
                <a:latin typeface="Times New Roman" charset="0"/>
              </a:defRPr>
            </a:lvl1pPr>
          </a:lstStyle>
          <a:p>
            <a:pPr>
              <a:defRPr/>
            </a:pPr>
            <a:endParaRPr lang="pt-BR"/>
          </a:p>
        </p:txBody>
      </p:sp>
      <p:sp>
        <p:nvSpPr>
          <p:cNvPr id="50181" name="Rectangle 5"/>
          <p:cNvSpPr>
            <a:spLocks noGrp="1" noChangeArrowheads="1"/>
          </p:cNvSpPr>
          <p:nvPr>
            <p:ph type="sldNum" sz="quarter" idx="3"/>
          </p:nvPr>
        </p:nvSpPr>
        <p:spPr bwMode="auto">
          <a:xfrm>
            <a:off x="3767138" y="9293225"/>
            <a:ext cx="2881312" cy="488950"/>
          </a:xfrm>
          <a:prstGeom prst="rect">
            <a:avLst/>
          </a:prstGeom>
          <a:noFill/>
          <a:ln w="9525">
            <a:noFill/>
            <a:miter lim="800000"/>
            <a:headEnd/>
            <a:tailEnd/>
          </a:ln>
          <a:effectLst/>
        </p:spPr>
        <p:txBody>
          <a:bodyPr vert="horz" wrap="square" lIns="90279" tIns="45139" rIns="90279" bIns="45139" numCol="1" anchor="b" anchorCtr="0" compatLnSpc="1">
            <a:prstTxWarp prst="textNoShape">
              <a:avLst/>
            </a:prstTxWarp>
          </a:bodyPr>
          <a:lstStyle>
            <a:lvl1pPr algn="r" defTabSz="903288">
              <a:defRPr sz="1200" i="0">
                <a:solidFill>
                  <a:schemeClr val="tx1"/>
                </a:solidFill>
                <a:latin typeface="Times New Roman" charset="0"/>
              </a:defRPr>
            </a:lvl1pPr>
          </a:lstStyle>
          <a:p>
            <a:pPr>
              <a:defRPr/>
            </a:pPr>
            <a:fld id="{EC5E3601-6C4E-4D96-8B53-5528C056BC0E}" type="slidenum">
              <a:rPr lang="pt-BR"/>
              <a:pPr>
                <a:defRPr/>
              </a:pPr>
              <a:t>‹nº›</a:t>
            </a:fld>
            <a:endParaRPr lang="pt-BR"/>
          </a:p>
        </p:txBody>
      </p:sp>
    </p:spTree>
    <p:extLst>
      <p:ext uri="{BB962C8B-B14F-4D97-AF65-F5344CB8AC3E}">
        <p14:creationId xmlns:p14="http://schemas.microsoft.com/office/powerpoint/2010/main" val="3752890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1313" cy="49053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765550" y="0"/>
            <a:ext cx="2881313" cy="490538"/>
          </a:xfrm>
          <a:prstGeom prst="rect">
            <a:avLst/>
          </a:prstGeom>
        </p:spPr>
        <p:txBody>
          <a:bodyPr vert="horz" lIns="91440" tIns="45720" rIns="91440" bIns="45720" rtlCol="0"/>
          <a:lstStyle>
            <a:lvl1pPr algn="r">
              <a:defRPr sz="1200"/>
            </a:lvl1pPr>
          </a:lstStyle>
          <a:p>
            <a:fld id="{8404E280-0090-43A9-BEB4-25D28B363BE0}" type="datetimeFigureOut">
              <a:rPr lang="pt-BR" smtClean="0"/>
              <a:t>20/04/2021</a:t>
            </a:fld>
            <a:endParaRPr lang="pt-BR"/>
          </a:p>
        </p:txBody>
      </p:sp>
      <p:sp>
        <p:nvSpPr>
          <p:cNvPr id="4" name="Espaço Reservado para Imagem de Slide 3"/>
          <p:cNvSpPr>
            <a:spLocks noGrp="1" noRot="1" noChangeAspect="1"/>
          </p:cNvSpPr>
          <p:nvPr>
            <p:ph type="sldImg" idx="2"/>
          </p:nvPr>
        </p:nvSpPr>
        <p:spPr>
          <a:xfrm>
            <a:off x="1122363" y="1222375"/>
            <a:ext cx="4403725" cy="3302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65163" y="4706938"/>
            <a:ext cx="5318125" cy="3852862"/>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291638"/>
            <a:ext cx="2881313" cy="49053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765550" y="9291638"/>
            <a:ext cx="2881313" cy="490537"/>
          </a:xfrm>
          <a:prstGeom prst="rect">
            <a:avLst/>
          </a:prstGeom>
        </p:spPr>
        <p:txBody>
          <a:bodyPr vert="horz" lIns="91440" tIns="45720" rIns="91440" bIns="45720" rtlCol="0" anchor="b"/>
          <a:lstStyle>
            <a:lvl1pPr algn="r">
              <a:defRPr sz="1200"/>
            </a:lvl1pPr>
          </a:lstStyle>
          <a:p>
            <a:fld id="{DE76B245-422A-4720-9467-1CC62B8DFE42}" type="slidenum">
              <a:rPr lang="pt-BR" smtClean="0"/>
              <a:t>‹nº›</a:t>
            </a:fld>
            <a:endParaRPr lang="pt-BR"/>
          </a:p>
        </p:txBody>
      </p:sp>
    </p:spTree>
    <p:extLst>
      <p:ext uri="{BB962C8B-B14F-4D97-AF65-F5344CB8AC3E}">
        <p14:creationId xmlns:p14="http://schemas.microsoft.com/office/powerpoint/2010/main" val="206851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force11.org/datacitation/"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en-US" dirty="0" err="1"/>
              <a:t>Prinçipios</a:t>
            </a:r>
            <a:r>
              <a:rPr lang="en-US" dirty="0"/>
              <a:t> FAIR (</a:t>
            </a:r>
            <a:r>
              <a:rPr lang="pt-BR" b="0" i="0" dirty="0">
                <a:solidFill>
                  <a:srgbClr val="1A1A1A"/>
                </a:solidFill>
                <a:effectLst/>
                <a:latin typeface="Merriweather"/>
              </a:rPr>
              <a:t>Achável, Acessível, Interoperável, Reutilizável) para </a:t>
            </a:r>
            <a:r>
              <a:rPr lang="pt-BR" dirty="0"/>
              <a:t>Gestão e Administração de Dados Científicos,</a:t>
            </a:r>
            <a:r>
              <a:rPr lang="pt-BR" b="0" i="0" dirty="0">
                <a:solidFill>
                  <a:srgbClr val="4D5156"/>
                </a:solidFill>
                <a:effectLst/>
                <a:latin typeface="arial" panose="020B0604020202020204" pitchFamily="34" charset="0"/>
              </a:rPr>
              <a:t> Dados de Pesquisa e Documentos Arquivísticos . </a:t>
            </a:r>
            <a:r>
              <a:rPr lang="pt-BR" b="0" i="0" dirty="0">
                <a:solidFill>
                  <a:srgbClr val="1A1A1A"/>
                </a:solidFill>
                <a:effectLst/>
                <a:latin typeface="Merriweather"/>
              </a:rPr>
              <a:t>Os princípios FAIR são ligados aos princípios de citações de dados definidos na </a:t>
            </a:r>
            <a:r>
              <a:rPr lang="pt-BR" b="0" i="0" u="none" strike="noStrike" dirty="0">
                <a:solidFill>
                  <a:srgbClr val="007ACC"/>
                </a:solidFill>
                <a:effectLst/>
                <a:latin typeface="Merriweather"/>
                <a:hlinkClick r:id="rId3"/>
              </a:rPr>
              <a:t>Joint </a:t>
            </a:r>
            <a:r>
              <a:rPr lang="pt-BR" b="0" i="0" u="none" strike="noStrike" dirty="0" err="1">
                <a:solidFill>
                  <a:srgbClr val="007ACC"/>
                </a:solidFill>
                <a:effectLst/>
                <a:latin typeface="Merriweather"/>
                <a:hlinkClick r:id="rId3"/>
              </a:rPr>
              <a:t>Declaration</a:t>
            </a:r>
            <a:r>
              <a:rPr lang="pt-BR" b="0" i="0" u="none" strike="noStrike" dirty="0">
                <a:solidFill>
                  <a:srgbClr val="007ACC"/>
                </a:solidFill>
                <a:effectLst/>
                <a:latin typeface="Merriweather"/>
                <a:hlinkClick r:id="rId3"/>
              </a:rPr>
              <a:t> Data </a:t>
            </a:r>
            <a:r>
              <a:rPr lang="pt-BR" b="0" i="0" u="none" strike="noStrike" dirty="0" err="1">
                <a:solidFill>
                  <a:srgbClr val="007ACC"/>
                </a:solidFill>
                <a:effectLst/>
                <a:latin typeface="Merriweather"/>
                <a:hlinkClick r:id="rId3"/>
              </a:rPr>
              <a:t>Citation</a:t>
            </a:r>
            <a:r>
              <a:rPr lang="pt-BR" b="0" i="0" u="none" strike="noStrike" dirty="0">
                <a:solidFill>
                  <a:srgbClr val="007ACC"/>
                </a:solidFill>
                <a:effectLst/>
                <a:latin typeface="Merriweather"/>
                <a:hlinkClick r:id="rId3"/>
              </a:rPr>
              <a:t> </a:t>
            </a:r>
            <a:r>
              <a:rPr lang="pt-BR" b="0" i="0" u="none" strike="noStrike" dirty="0" err="1">
                <a:solidFill>
                  <a:srgbClr val="007ACC"/>
                </a:solidFill>
                <a:effectLst/>
                <a:latin typeface="Merriweather"/>
                <a:hlinkClick r:id="rId3"/>
              </a:rPr>
              <a:t>Principles</a:t>
            </a:r>
            <a:r>
              <a:rPr lang="pt-BR" b="0" i="0" dirty="0">
                <a:solidFill>
                  <a:srgbClr val="1A1A1A"/>
                </a:solidFill>
                <a:effectLst/>
                <a:latin typeface="Merriweather"/>
              </a:rPr>
              <a:t> (JDDCP)</a:t>
            </a:r>
            <a:endParaRPr lang="pt-BR" dirty="0"/>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12</a:t>
            </a:fld>
            <a:endParaRPr lang="pt-BR"/>
          </a:p>
        </p:txBody>
      </p:sp>
    </p:spTree>
    <p:extLst>
      <p:ext uri="{BB962C8B-B14F-4D97-AF65-F5344CB8AC3E}">
        <p14:creationId xmlns:p14="http://schemas.microsoft.com/office/powerpoint/2010/main" val="1329881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Abertura do PDF.</a:t>
            </a:r>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32</a:t>
            </a:fld>
            <a:endParaRPr lang="pt-BR"/>
          </a:p>
        </p:txBody>
      </p:sp>
    </p:spTree>
    <p:extLst>
      <p:ext uri="{BB962C8B-B14F-4D97-AF65-F5344CB8AC3E}">
        <p14:creationId xmlns:p14="http://schemas.microsoft.com/office/powerpoint/2010/main" val="2398367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Abertura do PDF.</a:t>
            </a:r>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36</a:t>
            </a:fld>
            <a:endParaRPr lang="pt-BR"/>
          </a:p>
        </p:txBody>
      </p:sp>
    </p:spTree>
    <p:extLst>
      <p:ext uri="{BB962C8B-B14F-4D97-AF65-F5344CB8AC3E}">
        <p14:creationId xmlns:p14="http://schemas.microsoft.com/office/powerpoint/2010/main" val="952424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a:t>
            </a:r>
            <a:r>
              <a:rPr lang="en-US" dirty="0" err="1"/>
              <a:t>acesso</a:t>
            </a:r>
            <a:r>
              <a:rPr lang="en-US" dirty="0"/>
              <a:t> à Rede IBI se </a:t>
            </a:r>
            <a:r>
              <a:rPr lang="en-US" dirty="0" err="1"/>
              <a:t>faz</a:t>
            </a:r>
            <a:r>
              <a:rPr lang="en-US" dirty="0"/>
              <a:t> via o Resolvedor urlib.net. O </a:t>
            </a:r>
            <a:r>
              <a:rPr lang="pt-BR" noProof="0" dirty="0"/>
              <a:t>Arquivo</a:t>
            </a:r>
            <a:r>
              <a:rPr lang="en-US" dirty="0"/>
              <a:t> que </a:t>
            </a:r>
            <a:r>
              <a:rPr lang="en-US" dirty="0" err="1"/>
              <a:t>possui</a:t>
            </a:r>
            <a:r>
              <a:rPr lang="en-US" dirty="0"/>
              <a:t> o IBI </a:t>
            </a:r>
            <a:r>
              <a:rPr lang="en-US" dirty="0" err="1"/>
              <a:t>retorna</a:t>
            </a:r>
            <a:r>
              <a:rPr lang="en-US" dirty="0"/>
              <a:t> a URL do item de </a:t>
            </a:r>
            <a:r>
              <a:rPr lang="en-US" dirty="0" err="1"/>
              <a:t>informação</a:t>
            </a:r>
            <a:endParaRPr lang="pt-BR" dirty="0"/>
          </a:p>
          <a:p>
            <a:endParaRPr lang="pt-BR" dirty="0"/>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18</a:t>
            </a:fld>
            <a:endParaRPr lang="pt-BR"/>
          </a:p>
        </p:txBody>
      </p:sp>
    </p:spTree>
    <p:extLst>
      <p:ext uri="{BB962C8B-B14F-4D97-AF65-F5344CB8AC3E}">
        <p14:creationId xmlns:p14="http://schemas.microsoft.com/office/powerpoint/2010/main" val="2112997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 </a:t>
            </a:r>
            <a:r>
              <a:rPr lang="en-US" dirty="0" err="1"/>
              <a:t>acesso</a:t>
            </a:r>
            <a:r>
              <a:rPr lang="en-US" dirty="0"/>
              <a:t> à Rede IBI se </a:t>
            </a:r>
            <a:r>
              <a:rPr lang="en-US" dirty="0" err="1"/>
              <a:t>faz</a:t>
            </a:r>
            <a:r>
              <a:rPr lang="en-US" dirty="0"/>
              <a:t> via o Resolvedor urlib.net. O </a:t>
            </a:r>
            <a:r>
              <a:rPr lang="pt-BR" noProof="0" dirty="0"/>
              <a:t>Arquivo</a:t>
            </a:r>
            <a:r>
              <a:rPr lang="en-US" dirty="0"/>
              <a:t> que </a:t>
            </a:r>
            <a:r>
              <a:rPr lang="en-US" dirty="0" err="1"/>
              <a:t>possui</a:t>
            </a:r>
            <a:r>
              <a:rPr lang="en-US" dirty="0"/>
              <a:t> o IBI </a:t>
            </a:r>
            <a:r>
              <a:rPr lang="en-US" dirty="0" err="1"/>
              <a:t>retorna</a:t>
            </a:r>
            <a:r>
              <a:rPr lang="en-US" dirty="0"/>
              <a:t> a URL do item de </a:t>
            </a:r>
            <a:r>
              <a:rPr lang="en-US" dirty="0" err="1"/>
              <a:t>informação</a:t>
            </a:r>
            <a:endParaRPr lang="pt-BR" dirty="0"/>
          </a:p>
          <a:p>
            <a:endParaRPr lang="pt-BR" dirty="0"/>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19</a:t>
            </a:fld>
            <a:endParaRPr lang="pt-BR"/>
          </a:p>
        </p:txBody>
      </p:sp>
    </p:spTree>
    <p:extLst>
      <p:ext uri="{BB962C8B-B14F-4D97-AF65-F5344CB8AC3E}">
        <p14:creationId xmlns:p14="http://schemas.microsoft.com/office/powerpoint/2010/main" val="1986500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O primeiro Arquivo possui o item de informação ou segundo não.</a:t>
            </a:r>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20</a:t>
            </a:fld>
            <a:endParaRPr lang="pt-BR"/>
          </a:p>
        </p:txBody>
      </p:sp>
    </p:spTree>
    <p:extLst>
      <p:ext uri="{BB962C8B-B14F-4D97-AF65-F5344CB8AC3E}">
        <p14:creationId xmlns:p14="http://schemas.microsoft.com/office/powerpoint/2010/main" val="2923482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en-US" dirty="0" err="1"/>
              <a:t>Resposta</a:t>
            </a:r>
            <a:r>
              <a:rPr lang="en-US" dirty="0"/>
              <a:t> do </a:t>
            </a:r>
            <a:r>
              <a:rPr lang="en-US" dirty="0" err="1"/>
              <a:t>Arquivo</a:t>
            </a:r>
            <a:r>
              <a:rPr lang="en-US" dirty="0"/>
              <a:t> que </a:t>
            </a:r>
            <a:r>
              <a:rPr lang="en-US" dirty="0" err="1"/>
              <a:t>possui</a:t>
            </a:r>
            <a:r>
              <a:rPr lang="en-US" dirty="0"/>
              <a:t> a URL dos dados</a:t>
            </a:r>
            <a:endParaRPr lang="pt-BR" dirty="0"/>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21</a:t>
            </a:fld>
            <a:endParaRPr lang="pt-BR"/>
          </a:p>
        </p:txBody>
      </p:sp>
    </p:spTree>
    <p:extLst>
      <p:ext uri="{BB962C8B-B14F-4D97-AF65-F5344CB8AC3E}">
        <p14:creationId xmlns:p14="http://schemas.microsoft.com/office/powerpoint/2010/main" val="3826191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O primeiro Arquivo possui o item de informação ou segundo não.</a:t>
            </a:r>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22</a:t>
            </a:fld>
            <a:endParaRPr lang="pt-BR"/>
          </a:p>
        </p:txBody>
      </p:sp>
    </p:spTree>
    <p:extLst>
      <p:ext uri="{BB962C8B-B14F-4D97-AF65-F5344CB8AC3E}">
        <p14:creationId xmlns:p14="http://schemas.microsoft.com/office/powerpoint/2010/main" val="2007612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Abertura do PDF.</a:t>
            </a:r>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23</a:t>
            </a:fld>
            <a:endParaRPr lang="pt-BR"/>
          </a:p>
        </p:txBody>
      </p:sp>
    </p:spTree>
    <p:extLst>
      <p:ext uri="{BB962C8B-B14F-4D97-AF65-F5344CB8AC3E}">
        <p14:creationId xmlns:p14="http://schemas.microsoft.com/office/powerpoint/2010/main" val="338462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Existem duas versões do IBI.</a:t>
            </a:r>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28</a:t>
            </a:fld>
            <a:endParaRPr lang="pt-BR"/>
          </a:p>
        </p:txBody>
      </p:sp>
    </p:spTree>
    <p:extLst>
      <p:ext uri="{BB962C8B-B14F-4D97-AF65-F5344CB8AC3E}">
        <p14:creationId xmlns:p14="http://schemas.microsoft.com/office/powerpoint/2010/main" val="3180294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Exemplo de geração de IBI por dois Arquivos.</a:t>
            </a:r>
          </a:p>
        </p:txBody>
      </p:sp>
      <p:sp>
        <p:nvSpPr>
          <p:cNvPr id="4" name="Espaço Reservado para Número de Slide 3"/>
          <p:cNvSpPr>
            <a:spLocks noGrp="1"/>
          </p:cNvSpPr>
          <p:nvPr>
            <p:ph type="sldNum" sz="quarter" idx="5"/>
          </p:nvPr>
        </p:nvSpPr>
        <p:spPr/>
        <p:txBody>
          <a:bodyPr/>
          <a:lstStyle/>
          <a:p>
            <a:fld id="{DE76B245-422A-4720-9467-1CC62B8DFE42}" type="slidenum">
              <a:rPr lang="pt-BR" smtClean="0"/>
              <a:t>31</a:t>
            </a:fld>
            <a:endParaRPr lang="pt-BR"/>
          </a:p>
        </p:txBody>
      </p:sp>
    </p:spTree>
    <p:extLst>
      <p:ext uri="{BB962C8B-B14F-4D97-AF65-F5344CB8AC3E}">
        <p14:creationId xmlns:p14="http://schemas.microsoft.com/office/powerpoint/2010/main" val="1259365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endParaRPr lang="en-US"/>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E122953F-0E0E-40DD-8743-0F9AD8DF8F57}"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BBBBF9E0-8CFE-46BC-9ED7-62E003D9AF73}"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a:t>Clique para editar o estilo do título mestre</a:t>
            </a:r>
            <a:endParaRPr lang="en-US"/>
          </a:p>
        </p:txBody>
      </p:sp>
      <p:sp>
        <p:nvSpPr>
          <p:cNvPr id="3" name="Espaço Reservado para Texto Vertical 2"/>
          <p:cNvSpPr>
            <a:spLocks noGrp="1"/>
          </p:cNvSpPr>
          <p:nvPr>
            <p:ph type="body" orient="vert" idx="1"/>
          </p:nvPr>
        </p:nvSpPr>
        <p:spPr>
          <a:xfrm>
            <a:off x="685800" y="609600"/>
            <a:ext cx="5676900" cy="5486400"/>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F7044009-106B-407B-9C3F-0467525C0170}"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endParaRPr lang="en-US"/>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28141032-9715-43EE-BB16-415FBFB3A99D}"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D1F8958E-F6EB-478C-AF03-C7C2EEDF2451}"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endParaRPr lang="en-US"/>
          </a:p>
        </p:txBody>
      </p:sp>
      <p:sp>
        <p:nvSpPr>
          <p:cNvPr id="3" name="Espaço Reservado para Conteú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Conteú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704248DE-BC1D-41F6-B483-0C8277064704}"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a:t>Clique para editar o estilo do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5EA7BF8D-4D77-4308-B3CD-947ED2D83313}"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850A6C1E-C5A0-4AA3-8FE6-5C3CC98C75BB}"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CA40A2E3-FC11-4BB4-900B-EEF86891DEEC}"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498C58CB-89E2-4334-8E94-1E2CC643D696}"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B2291E83-2A0E-4272-88F4-2FBAFF6ADAED}"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a:t>Clique para editar o estilo do título mestre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0">
                <a:solidFill>
                  <a:schemeClr val="tx1"/>
                </a:solidFill>
                <a:latin typeface="+mn-lt"/>
              </a:defRPr>
            </a:lvl1pPr>
          </a:lstStyle>
          <a:p>
            <a:pPr>
              <a:defRPr/>
            </a:pPr>
            <a:endParaRPr lang="pt-B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chemeClr val="tx1"/>
                </a:solidFill>
                <a:latin typeface="+mn-lt"/>
              </a:defRPr>
            </a:lvl1pPr>
          </a:lstStyle>
          <a:p>
            <a:pPr>
              <a:defRPr/>
            </a:pPr>
            <a:endParaRPr lang="pt-B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chemeClr val="tx1"/>
                </a:solidFill>
                <a:latin typeface="+mn-lt"/>
              </a:defRPr>
            </a:lvl1pPr>
          </a:lstStyle>
          <a:p>
            <a:pPr>
              <a:defRPr/>
            </a:pPr>
            <a:fld id="{4A4B39A6-B958-42D9-BCD4-935D1AF989D2}"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nd/3.0/deed.pt_BR" TargetMode="External"/><Relationship Id="rId2" Type="http://schemas.openxmlformats.org/officeDocument/2006/relationships/hyperlink" Target="http://urlib.net/rep/QABCDSTQQW/44A469B"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antigo.mctic.gov.br/mctic/opencms/salaImprensa/noticias/arquivos/2019/11/Seminario_avalia_projetos_desenvolvidos_em_biomas_brasileiros.html" TargetMode="External"/><Relationship Id="rId2" Type="http://schemas.openxmlformats.org/officeDocument/2006/relationships/hyperlink" Target="http://www.mctic.gov.br/mctic/opencms/salaImprensa/noticias/arquivos/2019/11/Seminario_avalia_projetos_desenvolvidos_em_biomas_brasileiros.html"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antigo.mctic.gov.br/mctic/opencms/salaImprensa/noticias/arquivos/2019/11/Seminario_avalia_projetos_desenvolvidos_em_biomas_brasileiros.html"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www.go-fair.org/fair-principles/"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mtc-m16d.sid.inpe.br/col/sid.inpe.br/mtc-m19/2010/12.03.13.37/doc/publicacao.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http://urlib.net/8JMKD3MGP7W/38N29FH"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urlib.net/8JMKD3MGP7W/38N29FH" TargetMode="Externa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mtc-m16d.sid.inpe.br/sid.inpe.br/mtc-m19@80/2009/08.21.17.02?servicesubject=urlRequest&amp;parsedibiurl.ibi=8JMKD3MGP7W/38N29FH"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tc-m16d.sid.inpe.br/col/sid.inpe.br/mtc-m19/2010/12.03.13.37/doc/publicacao.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mtc-m16d.sid.inpe.br/col/sid.inpe.br/mtc-m19/2010/12.03.13.37/doc/publicacao.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mtc-m16d.sid.inpe.br/sid.inpe.br/mtc-m19@80/2009/08.21.17.02?servicesubject=urlRequest&amp;parsedibiurl.ibi=8JMKD3MGP7W/38N29FH" TargetMode="Externa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http://md-m09b.sid.inpe.br/urlib.net/www/2020/05.31.18.11?servicesubject=urlRequest&amp;parsedibiurl.ibi=8JMKD3MGP7W/38N29FH"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urlib.net/sid.inpe.br/sid.inpe.br/mtc-m19/2010/12.03.13.37"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urlib.net/8JMKD3MGP7W/38N29FH" TargetMode="Externa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mtc-m16d.sid.inpe.br/test2"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md-m09b.sid.inpe.br/test2"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ibict.br/" TargetMode="External"/><Relationship Id="rId7" Type="http://schemas.openxmlformats.org/officeDocument/2006/relationships/image" Target="../media/image2.png"/><Relationship Id="rId2" Type="http://schemas.openxmlformats.org/officeDocument/2006/relationships/hyperlink" Target="https://ibict.br/sala-de-imprensa/clipping-de-c-t/item/729-clipping-ibict-quarta-feira-13-11-2019" TargetMode="External"/><Relationship Id="rId1" Type="http://schemas.openxmlformats.org/officeDocument/2006/relationships/slideLayout" Target="../slideLayouts/slideLayout7.xml"/><Relationship Id="rId6" Type="http://schemas.openxmlformats.org/officeDocument/2006/relationships/hyperlink" Target="http://www.mctic.gov.br/mctic/opencms/salaImprensa/noticias/arquivos/2019/11/Seminario_avalia_projetos_desenvolvidos_em_biomas_brasileiros.html" TargetMode="External"/><Relationship Id="rId5" Type="http://schemas.openxmlformats.org/officeDocument/2006/relationships/hyperlink" Target="https://ibict.br/sala-de-imprensa/clipping-de-c-t" TargetMode="External"/><Relationship Id="rId4" Type="http://schemas.openxmlformats.org/officeDocument/2006/relationships/hyperlink" Target="https://ibict.br/imprens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mctic.gov.br/mctic/opencms/salaImprensa/noticias/arquivos/2019/11/Seminario_avalia_projetos_desenvolvidos_em_biomas_brasileiros.html" TargetMode="External"/><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s://www.gov.br/mcti/pt-br" TargetMode="External"/><Relationship Id="rId2" Type="http://schemas.openxmlformats.org/officeDocument/2006/relationships/hyperlink" Target="http://www.mctic.gov.br/mctic/opencms/salaImprensa/noticias/arquivos/2019/11/Seminario_avalia_projetos_desenvolvidos_em_biomas_brasileiros.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gov.br/mcti/pt-br" TargetMode="External"/><Relationship Id="rId2" Type="http://schemas.openxmlformats.org/officeDocument/2006/relationships/hyperlink" Target="http://www.mctic.gov.b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txBox="1">
            <a:spLocks noChangeArrowheads="1"/>
          </p:cNvSpPr>
          <p:nvPr/>
        </p:nvSpPr>
        <p:spPr bwMode="auto">
          <a:xfrm>
            <a:off x="971550" y="4077072"/>
            <a:ext cx="7200900" cy="18722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342900" algn="ctr" defTabSz="914400" rtl="0" eaLnBrk="0" fontAlgn="base" latinLnBrk="0" hangingPunct="0">
              <a:lnSpc>
                <a:spcPct val="90000"/>
              </a:lnSpc>
              <a:spcBef>
                <a:spcPct val="20000"/>
              </a:spcBef>
              <a:spcAft>
                <a:spcPct val="0"/>
              </a:spcAft>
              <a:buClrTx/>
              <a:buSzTx/>
              <a:buFontTx/>
              <a:buNone/>
              <a:tabLst/>
              <a:defRPr/>
            </a:pPr>
            <a:r>
              <a:rPr kumimoji="0" lang="pt-BR" sz="1800" b="0" i="0" u="none" strike="noStrike" kern="0" cap="none" spc="0" normalizeH="0" baseline="0" noProof="0" dirty="0">
                <a:ln>
                  <a:noFill/>
                </a:ln>
                <a:solidFill>
                  <a:srgbClr val="0070C0"/>
                </a:solidFill>
                <a:effectLst/>
                <a:uLnTx/>
                <a:uFillTx/>
                <a:latin typeface="Arial" charset="0"/>
                <a:ea typeface="+mn-ea"/>
                <a:cs typeface="Arial" charset="0"/>
              </a:rPr>
              <a:t>URL do documento original:</a:t>
            </a:r>
          </a:p>
          <a:p>
            <a:pPr lvl="0" indent="-342900" eaLnBrk="0" hangingPunct="0">
              <a:lnSpc>
                <a:spcPct val="90000"/>
              </a:lnSpc>
              <a:spcBef>
                <a:spcPct val="20000"/>
              </a:spcBef>
              <a:defRPr/>
            </a:pPr>
            <a:r>
              <a:rPr lang="en-US" sz="1800" i="0" u="sng" kern="0" dirty="0">
                <a:solidFill>
                  <a:srgbClr val="002060"/>
                </a:solidFill>
                <a:cs typeface="Arial" charset="0"/>
                <a:hlinkClick r:id="rId2">
                  <a:extLst>
                    <a:ext uri="{A12FA001-AC4F-418D-AE19-62706E023703}">
                      <ahyp:hlinkClr xmlns:ahyp="http://schemas.microsoft.com/office/drawing/2018/hyperlinkcolor" val="tx"/>
                    </a:ext>
                  </a:extLst>
                </a:hlinkClick>
              </a:rPr>
              <a:t>http://urlib.net/rep/QABCDSTQQW/44A469B</a:t>
            </a:r>
            <a:endParaRPr lang="en-US" sz="1800" i="0" u="sng" kern="0" dirty="0">
              <a:solidFill>
                <a:srgbClr val="002060"/>
              </a:solidFill>
              <a:cs typeface="Arial" charset="0"/>
            </a:endParaRPr>
          </a:p>
          <a:p>
            <a:pPr lvl="0" indent="-342900" eaLnBrk="0" hangingPunct="0">
              <a:lnSpc>
                <a:spcPct val="90000"/>
              </a:lnSpc>
              <a:spcBef>
                <a:spcPct val="20000"/>
              </a:spcBef>
              <a:defRPr/>
            </a:pPr>
            <a:r>
              <a:rPr lang="pt-BR" sz="1400" i="0" kern="0" dirty="0">
                <a:solidFill>
                  <a:srgbClr val="0070C0"/>
                </a:solidFill>
                <a:latin typeface="Arial Unicode MS" pitchFamily="34" charset="-128"/>
              </a:rPr>
              <a:t>Esta apresentação está licenciada com base numa licença 3.0 CC BY-NC-ND</a:t>
            </a:r>
          </a:p>
          <a:p>
            <a:pPr marL="0" marR="0" lvl="0" indent="-342900" algn="ctr" defTabSz="914400" rtl="0" eaLnBrk="0" fontAlgn="base" latinLnBrk="0" hangingPunct="0">
              <a:lnSpc>
                <a:spcPct val="90000"/>
              </a:lnSpc>
              <a:spcBef>
                <a:spcPct val="20000"/>
              </a:spcBef>
              <a:spcAft>
                <a:spcPct val="0"/>
              </a:spcAft>
              <a:buClrTx/>
              <a:buSzTx/>
              <a:buFontTx/>
              <a:buNone/>
              <a:tabLst/>
              <a:defRPr/>
            </a:pPr>
            <a:endParaRPr kumimoji="0" lang="pt-BR" sz="1400" b="0" i="0" u="none" strike="noStrike" kern="0" cap="none" spc="0" normalizeH="0" baseline="0" noProof="0" dirty="0">
              <a:ln>
                <a:noFill/>
              </a:ln>
              <a:solidFill>
                <a:srgbClr val="0070C0"/>
              </a:solidFill>
              <a:effectLst/>
              <a:uLnTx/>
              <a:uFillTx/>
              <a:latin typeface="Arial Unicode MS" pitchFamily="34" charset="-128"/>
            </a:endParaRPr>
          </a:p>
          <a:p>
            <a:pPr marL="0" marR="0" lvl="0" indent="-342900" algn="ctr" defTabSz="914400" rtl="0" eaLnBrk="0" fontAlgn="base" latinLnBrk="0" hangingPunct="0">
              <a:lnSpc>
                <a:spcPct val="90000"/>
              </a:lnSpc>
              <a:spcBef>
                <a:spcPct val="20000"/>
              </a:spcBef>
              <a:spcAft>
                <a:spcPct val="0"/>
              </a:spcAft>
              <a:buClrTx/>
              <a:buSzTx/>
              <a:buFontTx/>
              <a:buNone/>
              <a:tabLst/>
              <a:defRPr/>
            </a:pPr>
            <a:endParaRPr lang="pt-BR" sz="1400" i="0" kern="0" dirty="0">
              <a:solidFill>
                <a:srgbClr val="0070C0"/>
              </a:solidFill>
              <a:latin typeface="Arial Unicode MS" pitchFamily="34" charset="-128"/>
            </a:endParaRPr>
          </a:p>
          <a:p>
            <a:pPr lvl="0" indent="-342900" eaLnBrk="0" hangingPunct="0">
              <a:lnSpc>
                <a:spcPct val="90000"/>
              </a:lnSpc>
              <a:spcBef>
                <a:spcPct val="20000"/>
              </a:spcBef>
              <a:defRPr/>
            </a:pPr>
            <a:r>
              <a:rPr lang="pt-BR" sz="1400" i="0" kern="0" dirty="0">
                <a:solidFill>
                  <a:srgbClr val="0070C0"/>
                </a:solidFill>
                <a:latin typeface="Arial Unicode MS" pitchFamily="34" charset="-128"/>
              </a:rPr>
              <a:t>Videoconferência</a:t>
            </a:r>
            <a:endParaRPr kumimoji="0" lang="pt-BR" sz="1400" b="0" i="0" u="none" strike="noStrike" kern="0" cap="none" spc="0" normalizeH="0" baseline="0" noProof="0" dirty="0">
              <a:ln>
                <a:noFill/>
              </a:ln>
              <a:solidFill>
                <a:srgbClr val="0070C0"/>
              </a:solidFill>
              <a:effectLst/>
              <a:uLnTx/>
              <a:uFillTx/>
              <a:latin typeface="Arial Unicode MS" pitchFamily="34" charset="-128"/>
            </a:endParaRPr>
          </a:p>
          <a:p>
            <a:pPr marL="0" lvl="1" indent="-285750">
              <a:lnSpc>
                <a:spcPct val="90000"/>
              </a:lnSpc>
              <a:spcBef>
                <a:spcPct val="20000"/>
              </a:spcBef>
              <a:defRPr/>
            </a:pPr>
            <a:r>
              <a:rPr lang="pt-BR" i="0" kern="0" dirty="0">
                <a:solidFill>
                  <a:srgbClr val="0070C0"/>
                </a:solidFill>
              </a:rPr>
              <a:t>São José dos Campos</a:t>
            </a:r>
            <a:r>
              <a:rPr kumimoji="0" lang="pt-BR" sz="1600" b="0" i="0" u="none" strike="noStrike" kern="0" cap="none" spc="0" normalizeH="0" baseline="0" noProof="0" dirty="0">
                <a:ln>
                  <a:noFill/>
                </a:ln>
                <a:solidFill>
                  <a:srgbClr val="0070C0"/>
                </a:solidFill>
                <a:effectLst/>
                <a:uLnTx/>
                <a:uFillTx/>
                <a:latin typeface="Arial" charset="0"/>
              </a:rPr>
              <a:t>, </a:t>
            </a:r>
            <a:r>
              <a:rPr lang="pt-BR" i="0" kern="0" dirty="0">
                <a:solidFill>
                  <a:srgbClr val="0070C0"/>
                </a:solidFill>
              </a:rPr>
              <a:t>abril</a:t>
            </a:r>
            <a:r>
              <a:rPr kumimoji="0" lang="pt-BR" sz="1600" b="0" i="0" u="none" strike="noStrike" kern="0" cap="none" spc="0" normalizeH="0" baseline="0" noProof="0" dirty="0">
                <a:ln>
                  <a:noFill/>
                </a:ln>
                <a:solidFill>
                  <a:srgbClr val="0070C0"/>
                </a:solidFill>
                <a:effectLst/>
                <a:uLnTx/>
                <a:uFillTx/>
                <a:latin typeface="Arial" charset="0"/>
              </a:rPr>
              <a:t> de 2021</a:t>
            </a:r>
          </a:p>
          <a:p>
            <a:pPr marL="0" marR="0" lvl="1" indent="-285750" algn="ctr" defTabSz="914400" rtl="0" eaLnBrk="1" fontAlgn="base" latinLnBrk="0" hangingPunct="1">
              <a:lnSpc>
                <a:spcPct val="90000"/>
              </a:lnSpc>
              <a:spcBef>
                <a:spcPct val="20000"/>
              </a:spcBef>
              <a:spcAft>
                <a:spcPct val="0"/>
              </a:spcAft>
              <a:buClrTx/>
              <a:buSzTx/>
              <a:buFontTx/>
              <a:buNone/>
              <a:tabLst/>
              <a:defRPr/>
            </a:pPr>
            <a:endParaRPr kumimoji="0" lang="pt-BR" sz="2000" b="0" i="0" u="none" strike="noStrike" kern="0" cap="none" spc="0" normalizeH="0" baseline="0" noProof="0" dirty="0">
              <a:ln>
                <a:noFill/>
              </a:ln>
              <a:solidFill>
                <a:srgbClr val="0070C0"/>
              </a:solidFill>
              <a:effectLst/>
              <a:uLnTx/>
              <a:uFillTx/>
              <a:latin typeface="Arial" charset="0"/>
            </a:endParaRPr>
          </a:p>
          <a:p>
            <a:pPr marL="0" marR="0" lvl="1" indent="-285750" algn="ctr" defTabSz="914400" rtl="0" eaLnBrk="1" fontAlgn="base" latinLnBrk="0" hangingPunct="1">
              <a:lnSpc>
                <a:spcPct val="90000"/>
              </a:lnSpc>
              <a:spcBef>
                <a:spcPct val="20000"/>
              </a:spcBef>
              <a:spcAft>
                <a:spcPct val="0"/>
              </a:spcAft>
              <a:buClrTx/>
              <a:buSzTx/>
              <a:buFontTx/>
              <a:buNone/>
              <a:tabLst/>
              <a:defRPr/>
            </a:pPr>
            <a:endParaRPr kumimoji="0" lang="pt-BR" sz="2000" b="0" i="0" u="none" strike="noStrike" kern="0" cap="none" spc="0" normalizeH="0" baseline="0" noProof="0" dirty="0">
              <a:ln>
                <a:noFill/>
              </a:ln>
              <a:solidFill>
                <a:srgbClr val="0070C0"/>
              </a:solidFill>
              <a:effectLst/>
              <a:uLnTx/>
              <a:uFillTx/>
              <a:latin typeface="Arial" charset="0"/>
            </a:endParaRPr>
          </a:p>
        </p:txBody>
      </p:sp>
      <p:sp>
        <p:nvSpPr>
          <p:cNvPr id="2050" name="Rectangle 4"/>
          <p:cNvSpPr>
            <a:spLocks noGrp="1" noChangeArrowheads="1"/>
          </p:cNvSpPr>
          <p:nvPr>
            <p:ph type="body" sz="half" idx="1"/>
          </p:nvPr>
        </p:nvSpPr>
        <p:spPr>
          <a:xfrm>
            <a:off x="971550" y="2708920"/>
            <a:ext cx="7200900" cy="720080"/>
          </a:xfrm>
        </p:spPr>
        <p:txBody>
          <a:bodyPr/>
          <a:lstStyle/>
          <a:p>
            <a:pPr marL="0" lvl="1" algn="ctr" eaLnBrk="1" hangingPunct="1">
              <a:lnSpc>
                <a:spcPct val="90000"/>
              </a:lnSpc>
              <a:buFontTx/>
              <a:buNone/>
            </a:pPr>
            <a:r>
              <a:rPr lang="pt-BR" sz="2400" i="1" dirty="0">
                <a:solidFill>
                  <a:srgbClr val="002060"/>
                </a:solidFill>
                <a:latin typeface="Arial" charset="0"/>
              </a:rPr>
              <a:t>Gerald J. F. Banon</a:t>
            </a:r>
          </a:p>
          <a:p>
            <a:pPr marL="0" lvl="1" algn="ctr" eaLnBrk="1" hangingPunct="1">
              <a:lnSpc>
                <a:spcPct val="90000"/>
              </a:lnSpc>
              <a:buFontTx/>
              <a:buNone/>
            </a:pPr>
            <a:r>
              <a:rPr lang="pt-BR" sz="1800" i="1" dirty="0">
                <a:solidFill>
                  <a:srgbClr val="002060"/>
                </a:solidFill>
                <a:latin typeface="Arial" charset="0"/>
              </a:rPr>
              <a:t>&lt;gerald.banon@gmail.com&gt;</a:t>
            </a:r>
          </a:p>
          <a:p>
            <a:pPr marL="0" lvl="1" algn="ctr" eaLnBrk="1" hangingPunct="1">
              <a:lnSpc>
                <a:spcPct val="90000"/>
              </a:lnSpc>
              <a:buFontTx/>
              <a:buNone/>
            </a:pPr>
            <a:endParaRPr lang="pt-BR" i="1" dirty="0">
              <a:solidFill>
                <a:srgbClr val="0070C0"/>
              </a:solidFill>
              <a:latin typeface="Arial" charset="0"/>
            </a:endParaRPr>
          </a:p>
          <a:p>
            <a:pPr marL="0" lvl="1" algn="ctr" eaLnBrk="1" hangingPunct="1">
              <a:lnSpc>
                <a:spcPct val="90000"/>
              </a:lnSpc>
              <a:buFontTx/>
              <a:buNone/>
            </a:pPr>
            <a:endParaRPr lang="pt-BR" sz="2000" dirty="0">
              <a:solidFill>
                <a:srgbClr val="0070C0"/>
              </a:solidFill>
              <a:latin typeface="Arial Unicode MS" pitchFamily="34" charset="-128"/>
            </a:endParaRPr>
          </a:p>
          <a:p>
            <a:pPr marL="0" lvl="1" algn="ctr" eaLnBrk="1" hangingPunct="1">
              <a:lnSpc>
                <a:spcPct val="90000"/>
              </a:lnSpc>
              <a:buFontTx/>
              <a:buNone/>
            </a:pPr>
            <a:endParaRPr lang="pt-BR" sz="1600" dirty="0">
              <a:solidFill>
                <a:srgbClr val="0070C0"/>
              </a:solidFill>
              <a:latin typeface="Arial" charset="0"/>
            </a:endParaRPr>
          </a:p>
          <a:p>
            <a:pPr marL="0" lvl="1" algn="ctr" eaLnBrk="1" hangingPunct="1">
              <a:lnSpc>
                <a:spcPct val="90000"/>
              </a:lnSpc>
              <a:buFontTx/>
              <a:buNone/>
            </a:pPr>
            <a:endParaRPr lang="pt-BR" sz="2400" i="1" dirty="0">
              <a:solidFill>
                <a:srgbClr val="0070C0"/>
              </a:solidFill>
              <a:latin typeface="Arial" charset="0"/>
            </a:endParaRPr>
          </a:p>
          <a:p>
            <a:pPr marL="0" lvl="1" algn="ctr" eaLnBrk="1" hangingPunct="1">
              <a:lnSpc>
                <a:spcPct val="90000"/>
              </a:lnSpc>
              <a:buFontTx/>
              <a:buNone/>
            </a:pPr>
            <a:endParaRPr lang="pt-BR" sz="2000" dirty="0">
              <a:solidFill>
                <a:srgbClr val="0070C0"/>
              </a:solidFill>
              <a:latin typeface="Arial" charset="0"/>
            </a:endParaRPr>
          </a:p>
        </p:txBody>
      </p:sp>
      <p:sp>
        <p:nvSpPr>
          <p:cNvPr id="2051" name="Rectangle 21"/>
          <p:cNvSpPr>
            <a:spLocks noChangeArrowheads="1"/>
          </p:cNvSpPr>
          <p:nvPr/>
        </p:nvSpPr>
        <p:spPr bwMode="auto">
          <a:xfrm>
            <a:off x="1421557" y="1556792"/>
            <a:ext cx="6300886" cy="461665"/>
          </a:xfrm>
          <a:prstGeom prst="rect">
            <a:avLst/>
          </a:prstGeom>
          <a:noFill/>
          <a:ln w="9525">
            <a:noFill/>
            <a:miter lim="800000"/>
            <a:headEnd/>
            <a:tailEnd/>
          </a:ln>
        </p:spPr>
        <p:txBody>
          <a:bodyPr wrap="square">
            <a:spAutoFit/>
          </a:bodyPr>
          <a:lstStyle/>
          <a:p>
            <a:r>
              <a:rPr lang="pt-BR" sz="2400" b="1" i="0" dirty="0">
                <a:solidFill>
                  <a:srgbClr val="002060"/>
                </a:solidFill>
                <a:cs typeface="Times New Roman" pitchFamily="18" charset="0"/>
              </a:rPr>
              <a:t>Roteiro de demonstração da Rede IBI</a:t>
            </a:r>
          </a:p>
        </p:txBody>
      </p:sp>
      <p:pic>
        <p:nvPicPr>
          <p:cNvPr id="1026" name="Picture 2">
            <a:hlinkClick r:id="rId3"/>
          </p:cNvPr>
          <p:cNvPicPr>
            <a:picLocks noChangeAspect="1" noChangeArrowheads="1"/>
          </p:cNvPicPr>
          <p:nvPr/>
        </p:nvPicPr>
        <p:blipFill>
          <a:blip r:embed="rId4" cstate="print"/>
          <a:srcRect/>
          <a:stretch>
            <a:fillRect/>
          </a:stretch>
        </p:blipFill>
        <p:spPr bwMode="auto">
          <a:xfrm>
            <a:off x="4152900" y="5005933"/>
            <a:ext cx="838200" cy="2952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1331672" y="548679"/>
            <a:ext cx="6480656" cy="140859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(5/10)</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Solução paliativa para consertar o URL desatualizado na página do IBICT </a:t>
            </a:r>
            <a:endParaRPr lang="pt-BR" sz="2400" i="0" dirty="0">
              <a:solidFill>
                <a:srgbClr val="002060"/>
              </a:solidFill>
              <a:latin typeface="Arial" panose="020B0604020202020204" pitchFamily="34" charset="0"/>
              <a:cs typeface="Arial" panose="020B0604020202020204" pitchFamily="34" charset="0"/>
            </a:endParaRPr>
          </a:p>
          <a:p>
            <a:pPr fontAlgn="auto">
              <a:spcAft>
                <a:spcPts val="0"/>
              </a:spcAft>
            </a:pPr>
            <a:endParaRPr lang="pt-BR" sz="1400" i="0" dirty="0">
              <a:solidFill>
                <a:srgbClr val="002060"/>
              </a:solidFill>
              <a:latin typeface="Calibri"/>
            </a:endParaRPr>
          </a:p>
        </p:txBody>
      </p:sp>
      <p:sp>
        <p:nvSpPr>
          <p:cNvPr id="9" name="CaixaDeTexto 8">
            <a:extLst>
              <a:ext uri="{FF2B5EF4-FFF2-40B4-BE49-F238E27FC236}">
                <a16:creationId xmlns:a16="http://schemas.microsoft.com/office/drawing/2014/main" id="{53ADDFEF-6BB8-490C-B557-5200FEC4F5AD}"/>
              </a:ext>
            </a:extLst>
          </p:cNvPr>
          <p:cNvSpPr txBox="1"/>
          <p:nvPr/>
        </p:nvSpPr>
        <p:spPr>
          <a:xfrm>
            <a:off x="663679" y="1945868"/>
            <a:ext cx="7816643" cy="400110"/>
          </a:xfrm>
          <a:prstGeom prst="rect">
            <a:avLst/>
          </a:prstGeom>
          <a:noFill/>
        </p:spPr>
        <p:txBody>
          <a:bodyPr wrap="square">
            <a:spAutoFit/>
          </a:bodyPr>
          <a:lstStyle/>
          <a:p>
            <a:r>
              <a:rPr lang="pt-BR" sz="2000" i="0" dirty="0">
                <a:solidFill>
                  <a:srgbClr val="002060"/>
                </a:solidFill>
              </a:rPr>
              <a:t>Na ocasião da migração </a:t>
            </a:r>
            <a:r>
              <a:rPr kumimoji="0" lang="pt-BR" sz="2000" b="0" i="0" u="none" strike="noStrike" kern="1200" cap="none" spc="0" normalizeH="0" baseline="0" noProof="0" dirty="0">
                <a:ln>
                  <a:noFill/>
                </a:ln>
                <a:solidFill>
                  <a:srgbClr val="002060"/>
                </a:solidFill>
                <a:effectLst/>
                <a:uLnTx/>
                <a:uFillTx/>
                <a:latin typeface="Arial" charset="0"/>
                <a:ea typeface="+mn-ea"/>
                <a:cs typeface="+mn-cs"/>
              </a:rPr>
              <a:t>foi também implementada pelo MCTI uma:</a:t>
            </a:r>
            <a:endParaRPr lang="pt-BR" sz="2400" i="0" dirty="0">
              <a:solidFill>
                <a:srgbClr val="002060"/>
              </a:solidFill>
            </a:endParaRPr>
          </a:p>
        </p:txBody>
      </p:sp>
      <p:graphicFrame>
        <p:nvGraphicFramePr>
          <p:cNvPr id="14" name="Tabela 6">
            <a:extLst>
              <a:ext uri="{FF2B5EF4-FFF2-40B4-BE49-F238E27FC236}">
                <a16:creationId xmlns:a16="http://schemas.microsoft.com/office/drawing/2014/main" id="{D93044E6-5E7B-427A-A036-BA7EFA7F3805}"/>
              </a:ext>
            </a:extLst>
          </p:cNvPr>
          <p:cNvGraphicFramePr>
            <a:graphicFrameLocks noGrp="1"/>
          </p:cNvGraphicFramePr>
          <p:nvPr>
            <p:extLst>
              <p:ext uri="{D42A27DB-BD31-4B8C-83A1-F6EECF244321}">
                <p14:modId xmlns:p14="http://schemas.microsoft.com/office/powerpoint/2010/main" val="980512831"/>
              </p:ext>
            </p:extLst>
          </p:nvPr>
        </p:nvGraphicFramePr>
        <p:xfrm>
          <a:off x="1378696" y="2417594"/>
          <a:ext cx="6386607" cy="792480"/>
        </p:xfrm>
        <a:graphic>
          <a:graphicData uri="http://schemas.openxmlformats.org/drawingml/2006/table">
            <a:tbl>
              <a:tblPr>
                <a:tableStyleId>{5C22544A-7EE6-4342-B048-85BDC9FD1C3A}</a:tableStyleId>
              </a:tblPr>
              <a:tblGrid>
                <a:gridCol w="2905271">
                  <a:extLst>
                    <a:ext uri="{9D8B030D-6E8A-4147-A177-3AD203B41FA5}">
                      <a16:colId xmlns:a16="http://schemas.microsoft.com/office/drawing/2014/main" val="36223016"/>
                    </a:ext>
                  </a:extLst>
                </a:gridCol>
                <a:gridCol w="648072">
                  <a:extLst>
                    <a:ext uri="{9D8B030D-6E8A-4147-A177-3AD203B41FA5}">
                      <a16:colId xmlns:a16="http://schemas.microsoft.com/office/drawing/2014/main" val="2942741435"/>
                    </a:ext>
                  </a:extLst>
                </a:gridCol>
                <a:gridCol w="2833264">
                  <a:extLst>
                    <a:ext uri="{9D8B030D-6E8A-4147-A177-3AD203B41FA5}">
                      <a16:colId xmlns:a16="http://schemas.microsoft.com/office/drawing/2014/main" val="2028391567"/>
                    </a:ext>
                  </a:extLst>
                </a:gridCol>
              </a:tblGrid>
              <a:tr h="370840">
                <a:tc gridSpan="3">
                  <a:txBody>
                    <a:bodyPr/>
                    <a:lstStyle/>
                    <a:p>
                      <a:pPr algn="ctr"/>
                      <a:r>
                        <a:rPr lang="pt-BR" sz="2000" b="1" i="0" kern="1200" dirty="0">
                          <a:solidFill>
                            <a:srgbClr val="002060"/>
                          </a:solidFill>
                          <a:latin typeface="Arial" panose="020B0604020202020204" pitchFamily="34" charset="0"/>
                          <a:ea typeface="+mn-ea"/>
                          <a:cs typeface="Arial" panose="020B0604020202020204" pitchFamily="34" charset="0"/>
                        </a:rPr>
                        <a:t>Troca de nome de domínio</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00"/>
                    </a:solidFill>
                  </a:tcPr>
                </a:tc>
                <a:tc hMerge="1">
                  <a:txBody>
                    <a:bodyPr/>
                    <a:lstStyle/>
                    <a:p>
                      <a:pPr algn="ctr"/>
                      <a:endParaRPr lang="pt-BR"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hMerge="1">
                  <a:txBody>
                    <a:bodyPr/>
                    <a:lstStyle/>
                    <a:p>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3105920925"/>
                  </a:ext>
                </a:extLst>
              </a:tr>
              <a:tr h="370840">
                <a:tc>
                  <a:txBody>
                    <a:bodyPr/>
                    <a:lstStyle/>
                    <a:p>
                      <a:pPr algn="r"/>
                      <a:r>
                        <a:rPr lang="pt-BR" sz="2000" i="0" kern="1200" noProof="0" dirty="0">
                          <a:solidFill>
                            <a:srgbClr val="0000FF"/>
                          </a:solidFill>
                          <a:latin typeface="Arial" panose="020B0604020202020204" pitchFamily="34" charset="0"/>
                          <a:ea typeface="+mn-ea"/>
                          <a:cs typeface="Arial" panose="020B0604020202020204" pitchFamily="34" charset="0"/>
                        </a:rPr>
                        <a:t>www.mctic.gov.br</a:t>
                      </a:r>
                      <a:endParaRPr lang="pt-BR" sz="2000" i="0" kern="1200" dirty="0">
                        <a:solidFill>
                          <a:srgbClr val="0000FF"/>
                        </a:solidFill>
                        <a:latin typeface="Arial" panose="020B0604020202020204" pitchFamily="34" charset="0"/>
                        <a:ea typeface="+mn-ea"/>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00"/>
                    </a:solidFill>
                  </a:tcPr>
                </a:tc>
                <a:tc>
                  <a:txBody>
                    <a:bodyPr/>
                    <a:lstStyle/>
                    <a:p>
                      <a:pPr algn="ctr"/>
                      <a:r>
                        <a:rPr lang="pt-BR" sz="2000" b="1" dirty="0"/>
                        <a:t>→</a:t>
                      </a:r>
                      <a:endParaRPr lang="pt-BR"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2000" i="0" kern="1200" noProof="0" dirty="0">
                          <a:solidFill>
                            <a:srgbClr val="0000FF"/>
                          </a:solidFill>
                          <a:latin typeface="Arial" panose="020B0604020202020204" pitchFamily="34" charset="0"/>
                          <a:ea typeface="+mn-ea"/>
                          <a:cs typeface="Arial" panose="020B0604020202020204" pitchFamily="34" charset="0"/>
                        </a:rPr>
                        <a:t>antigo.mctic.gov.br</a:t>
                      </a:r>
                      <a:endParaRPr lang="pt-BR" sz="2000" i="0" kern="1200" dirty="0">
                        <a:solidFill>
                          <a:srgbClr val="0000FF"/>
                        </a:solidFill>
                        <a:latin typeface="Arial" panose="020B0604020202020204" pitchFamily="34" charset="0"/>
                        <a:ea typeface="+mn-ea"/>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228231662"/>
                  </a:ext>
                </a:extLst>
              </a:tr>
            </a:tbl>
          </a:graphicData>
        </a:graphic>
      </p:graphicFrame>
      <p:sp>
        <p:nvSpPr>
          <p:cNvPr id="13" name="CaixaDeTexto 12">
            <a:extLst>
              <a:ext uri="{FF2B5EF4-FFF2-40B4-BE49-F238E27FC236}">
                <a16:creationId xmlns:a16="http://schemas.microsoft.com/office/drawing/2014/main" id="{259018C0-AEAB-42EC-B647-4C6440594800}"/>
              </a:ext>
            </a:extLst>
          </p:cNvPr>
          <p:cNvSpPr txBox="1"/>
          <p:nvPr/>
        </p:nvSpPr>
        <p:spPr>
          <a:xfrm>
            <a:off x="863636" y="3244914"/>
            <a:ext cx="7416729" cy="400110"/>
          </a:xfrm>
          <a:prstGeom prst="rect">
            <a:avLst/>
          </a:prstGeom>
          <a:noFill/>
        </p:spPr>
        <p:txBody>
          <a:bodyPr wrap="square">
            <a:spAutoFit/>
          </a:bodyPr>
          <a:lstStyle/>
          <a:p>
            <a:r>
              <a:rPr lang="pt-BR" sz="2000" b="1" i="0" dirty="0">
                <a:solidFill>
                  <a:srgbClr val="002060"/>
                </a:solidFill>
              </a:rPr>
              <a:t>A solução consiste em trocar, na página do IBICT, o URL</a:t>
            </a:r>
            <a:r>
              <a:rPr kumimoji="0" lang="pt-BR" sz="2000" b="1" i="0" u="none" strike="noStrike" kern="1200" cap="none" spc="0" normalizeH="0" baseline="0" noProof="0" dirty="0">
                <a:ln>
                  <a:noFill/>
                </a:ln>
                <a:solidFill>
                  <a:srgbClr val="002060"/>
                </a:solidFill>
                <a:effectLst/>
                <a:uLnTx/>
                <a:uFillTx/>
                <a:latin typeface="Arial" charset="0"/>
                <a:ea typeface="+mn-ea"/>
                <a:cs typeface="+mn-cs"/>
              </a:rPr>
              <a:t>:</a:t>
            </a:r>
            <a:endParaRPr lang="pt-BR" sz="2400" b="1" i="0" dirty="0">
              <a:solidFill>
                <a:srgbClr val="002060"/>
              </a:solidFill>
            </a:endParaRPr>
          </a:p>
        </p:txBody>
      </p:sp>
      <p:sp>
        <p:nvSpPr>
          <p:cNvPr id="15" name="CaixaDeTexto 14">
            <a:extLst>
              <a:ext uri="{FF2B5EF4-FFF2-40B4-BE49-F238E27FC236}">
                <a16:creationId xmlns:a16="http://schemas.microsoft.com/office/drawing/2014/main" id="{11E03080-2971-43B5-B371-F61E6FE32B61}"/>
              </a:ext>
            </a:extLst>
          </p:cNvPr>
          <p:cNvSpPr txBox="1"/>
          <p:nvPr/>
        </p:nvSpPr>
        <p:spPr>
          <a:xfrm>
            <a:off x="690937" y="3866852"/>
            <a:ext cx="7762127" cy="1077218"/>
          </a:xfrm>
          <a:prstGeom prst="rect">
            <a:avLst/>
          </a:prstGeom>
          <a:solidFill>
            <a:schemeClr val="bg1"/>
          </a:solidFill>
        </p:spPr>
        <p:txBody>
          <a:bodyPr wrap="square">
            <a:spAutoFit/>
          </a:bodyPr>
          <a:lstStyle/>
          <a:p>
            <a:pPr algn="just" fontAlgn="base"/>
            <a:endParaRPr lang="pt-BR" b="1"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endParaRPr>
          </a:p>
          <a:p>
            <a:pPr algn="just" fontAlgn="base"/>
            <a:r>
              <a:rPr lang="pt-BR" b="1"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http://</a:t>
            </a:r>
            <a:r>
              <a:rPr lang="pt-BR" b="1" i="0"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www.mctic.gov.br</a:t>
            </a:r>
            <a:r>
              <a:rPr lang="pt-BR" b="1"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/mctic/opencms/salaImprensa/</a:t>
            </a:r>
            <a:r>
              <a:rPr lang="pt-BR" b="1" i="0" u="none" strike="noStrike" dirty="0">
                <a:solidFill>
                  <a:srgbClr val="FF000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noticias</a:t>
            </a:r>
            <a:r>
              <a:rPr lang="pt-BR" b="1"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/arquivos/2019/11/Seminario_avalia_projetos_desenvolvidos_em_biomas_brasileiros.html</a:t>
            </a:r>
            <a:endParaRPr lang="pt-BR" b="1" i="0" u="none" strike="noStrike" dirty="0">
              <a:solidFill>
                <a:srgbClr val="002060"/>
              </a:solidFill>
              <a:effectLst/>
              <a:latin typeface="Helvetica" panose="020B0604020202020204" pitchFamily="34" charset="0"/>
            </a:endParaRPr>
          </a:p>
          <a:p>
            <a:pPr algn="just" fontAlgn="base"/>
            <a:endParaRPr lang="pt-BR" b="0" i="0" u="none" strike="noStrike" dirty="0">
              <a:solidFill>
                <a:srgbClr val="002060"/>
              </a:solidFill>
              <a:effectLst/>
              <a:latin typeface="Helvetica" panose="020B0604020202020204" pitchFamily="34" charset="0"/>
            </a:endParaRPr>
          </a:p>
        </p:txBody>
      </p:sp>
      <p:sp>
        <p:nvSpPr>
          <p:cNvPr id="16" name="CaixaDeTexto 15">
            <a:extLst>
              <a:ext uri="{FF2B5EF4-FFF2-40B4-BE49-F238E27FC236}">
                <a16:creationId xmlns:a16="http://schemas.microsoft.com/office/drawing/2014/main" id="{07A605A8-CC56-448E-ACD6-5766121790F5}"/>
              </a:ext>
            </a:extLst>
          </p:cNvPr>
          <p:cNvSpPr txBox="1"/>
          <p:nvPr/>
        </p:nvSpPr>
        <p:spPr>
          <a:xfrm>
            <a:off x="659397" y="5304110"/>
            <a:ext cx="7825206" cy="1077218"/>
          </a:xfrm>
          <a:prstGeom prst="rect">
            <a:avLst/>
          </a:prstGeom>
          <a:solidFill>
            <a:schemeClr val="bg1"/>
          </a:solidFill>
        </p:spPr>
        <p:txBody>
          <a:bodyPr wrap="square">
            <a:spAutoFit/>
          </a:bodyPr>
          <a:lstStyle/>
          <a:p>
            <a:pPr algn="just" fontAlgn="base"/>
            <a:endParaRPr lang="pt-BR" b="0"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endParaRPr>
          </a:p>
          <a:p>
            <a:pPr algn="just" fontAlgn="base"/>
            <a:r>
              <a:rPr lang="pt-BR" b="1" i="0" u="none" strike="noStrike" dirty="0">
                <a:solidFill>
                  <a:srgbClr val="00206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http://</a:t>
            </a:r>
            <a:r>
              <a:rPr lang="pt-BR" b="1" i="0" u="none" strike="noStrike" dirty="0">
                <a:solidFill>
                  <a:srgbClr val="0000FF"/>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antigo</a:t>
            </a:r>
            <a:r>
              <a:rPr lang="pt-BR" b="1" i="0"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.mctic.gov.br</a:t>
            </a:r>
            <a:r>
              <a:rPr lang="pt-BR" b="1" i="0" u="none" strike="noStrike" dirty="0">
                <a:solidFill>
                  <a:srgbClr val="00206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/mctic/opencms/salaImprensa/</a:t>
            </a:r>
            <a:r>
              <a:rPr lang="pt-BR" b="1" i="0" u="none" strike="noStrike" dirty="0">
                <a:solidFill>
                  <a:srgbClr val="FF000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noticias</a:t>
            </a:r>
            <a:r>
              <a:rPr lang="pt-BR" b="1" i="0" u="none" strike="noStrike" dirty="0">
                <a:solidFill>
                  <a:srgbClr val="00206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/arquivos/2019/11/Seminario_avalia_projetos_desenvolvidos_em_biomas_brasileiros.html</a:t>
            </a:r>
            <a:endParaRPr lang="pt-BR" b="1" i="0" u="none" strike="noStrike" dirty="0">
              <a:solidFill>
                <a:srgbClr val="002060"/>
              </a:solidFill>
              <a:effectLst/>
              <a:latin typeface="Helvetica" panose="020B0604020202020204" pitchFamily="34" charset="0"/>
            </a:endParaRPr>
          </a:p>
          <a:p>
            <a:pPr algn="just" fontAlgn="base"/>
            <a:endParaRPr lang="pt-BR" b="0" i="0" u="none" strike="noStrike" dirty="0">
              <a:solidFill>
                <a:srgbClr val="002060"/>
              </a:solidFill>
              <a:effectLst/>
              <a:latin typeface="Helvetica" panose="020B0604020202020204" pitchFamily="34" charset="0"/>
            </a:endParaRPr>
          </a:p>
        </p:txBody>
      </p:sp>
      <p:sp>
        <p:nvSpPr>
          <p:cNvPr id="17" name="CaixaDeTexto 16">
            <a:extLst>
              <a:ext uri="{FF2B5EF4-FFF2-40B4-BE49-F238E27FC236}">
                <a16:creationId xmlns:a16="http://schemas.microsoft.com/office/drawing/2014/main" id="{B88E7F9B-655C-40AB-9F0C-23405BB32FE6}"/>
              </a:ext>
            </a:extLst>
          </p:cNvPr>
          <p:cNvSpPr txBox="1"/>
          <p:nvPr/>
        </p:nvSpPr>
        <p:spPr>
          <a:xfrm>
            <a:off x="3851630" y="4904000"/>
            <a:ext cx="1440740" cy="400110"/>
          </a:xfrm>
          <a:prstGeom prst="rect">
            <a:avLst/>
          </a:prstGeom>
          <a:noFill/>
        </p:spPr>
        <p:txBody>
          <a:bodyPr wrap="square">
            <a:spAutoFit/>
          </a:bodyPr>
          <a:lstStyle/>
          <a:p>
            <a:r>
              <a:rPr kumimoji="0" lang="pt-BR" sz="2000" b="1" i="0" u="none" strike="noStrike" kern="1200" cap="none" spc="0" normalizeH="0" baseline="0" noProof="0" dirty="0">
                <a:ln>
                  <a:noFill/>
                </a:ln>
                <a:solidFill>
                  <a:srgbClr val="002060"/>
                </a:solidFill>
                <a:effectLst/>
                <a:uLnTx/>
                <a:uFillTx/>
                <a:latin typeface="Arial" charset="0"/>
                <a:ea typeface="+mn-ea"/>
                <a:cs typeface="+mn-cs"/>
              </a:rPr>
              <a:t>por:</a:t>
            </a:r>
            <a:endParaRPr lang="pt-BR" sz="2400" b="1" i="0" dirty="0">
              <a:solidFill>
                <a:srgbClr val="002060"/>
              </a:solidFill>
            </a:endParaRPr>
          </a:p>
        </p:txBody>
      </p:sp>
      <p:sp>
        <p:nvSpPr>
          <p:cNvPr id="11" name="Arco 10">
            <a:extLst>
              <a:ext uri="{FF2B5EF4-FFF2-40B4-BE49-F238E27FC236}">
                <a16:creationId xmlns:a16="http://schemas.microsoft.com/office/drawing/2014/main" id="{221876C7-BBB3-446B-8E86-9C5B37D90AB9}"/>
              </a:ext>
            </a:extLst>
          </p:cNvPr>
          <p:cNvSpPr>
            <a:spLocks noChangeAspect="1"/>
          </p:cNvSpPr>
          <p:nvPr/>
        </p:nvSpPr>
        <p:spPr bwMode="auto">
          <a:xfrm>
            <a:off x="7812360" y="4584030"/>
            <a:ext cx="972008" cy="972008"/>
          </a:xfrm>
          <a:prstGeom prst="arc">
            <a:avLst>
              <a:gd name="adj1" fmla="val 16200000"/>
              <a:gd name="adj2" fmla="val 5498718"/>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2" name="Texto explicativo retangular com cantos arredondados 11">
            <a:extLst>
              <a:ext uri="{FF2B5EF4-FFF2-40B4-BE49-F238E27FC236}">
                <a16:creationId xmlns:a16="http://schemas.microsoft.com/office/drawing/2014/main" id="{845744D5-A50B-40A0-AD4B-F57794B40893}"/>
              </a:ext>
            </a:extLst>
          </p:cNvPr>
          <p:cNvSpPr/>
          <p:nvPr/>
        </p:nvSpPr>
        <p:spPr bwMode="auto">
          <a:xfrm>
            <a:off x="5796136" y="4925957"/>
            <a:ext cx="2376264" cy="400110"/>
          </a:xfrm>
          <a:prstGeom prst="wedgeRoundRectCallout">
            <a:avLst>
              <a:gd name="adj1" fmla="val 69825"/>
              <a:gd name="adj2" fmla="val -69169"/>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Atualização de URL</a:t>
            </a:r>
          </a:p>
        </p:txBody>
      </p:sp>
      <p:sp>
        <p:nvSpPr>
          <p:cNvPr id="19" name="Texto explicativo retangular com cantos arredondados 11">
            <a:extLst>
              <a:ext uri="{FF2B5EF4-FFF2-40B4-BE49-F238E27FC236}">
                <a16:creationId xmlns:a16="http://schemas.microsoft.com/office/drawing/2014/main" id="{DCC8D243-1F99-467E-B308-077817A68785}"/>
              </a:ext>
            </a:extLst>
          </p:cNvPr>
          <p:cNvSpPr/>
          <p:nvPr/>
        </p:nvSpPr>
        <p:spPr bwMode="auto">
          <a:xfrm>
            <a:off x="251520" y="3713934"/>
            <a:ext cx="2304256" cy="400111"/>
          </a:xfrm>
          <a:prstGeom prst="wedgeRoundRectCallout">
            <a:avLst>
              <a:gd name="adj1" fmla="val 56744"/>
              <a:gd name="adj2" fmla="val 50130"/>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URL desatualizado</a:t>
            </a:r>
          </a:p>
        </p:txBody>
      </p:sp>
      <p:sp>
        <p:nvSpPr>
          <p:cNvPr id="20" name="Texto explicativo retangular com cantos arredondados 11">
            <a:extLst>
              <a:ext uri="{FF2B5EF4-FFF2-40B4-BE49-F238E27FC236}">
                <a16:creationId xmlns:a16="http://schemas.microsoft.com/office/drawing/2014/main" id="{1F8C0DDF-1FA6-41E3-9C81-EC478C3F2BAB}"/>
              </a:ext>
            </a:extLst>
          </p:cNvPr>
          <p:cNvSpPr/>
          <p:nvPr/>
        </p:nvSpPr>
        <p:spPr bwMode="auto">
          <a:xfrm>
            <a:off x="287524" y="5129108"/>
            <a:ext cx="2088232" cy="400111"/>
          </a:xfrm>
          <a:prstGeom prst="wedgeRoundRectCallout">
            <a:avLst>
              <a:gd name="adj1" fmla="val 56744"/>
              <a:gd name="adj2" fmla="val 50130"/>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URL atualizado</a:t>
            </a:r>
          </a:p>
        </p:txBody>
      </p:sp>
    </p:spTree>
    <p:extLst>
      <p:ext uri="{BB962C8B-B14F-4D97-AF65-F5344CB8AC3E}">
        <p14:creationId xmlns:p14="http://schemas.microsoft.com/office/powerpoint/2010/main" val="260671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395600" y="548680"/>
            <a:ext cx="8352801" cy="100811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(6/10)</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Resultado da atualização do URL na Página do IBICT</a:t>
            </a:r>
            <a:endParaRPr lang="pt-BR" sz="2400" i="0" dirty="0">
              <a:solidFill>
                <a:srgbClr val="002060"/>
              </a:solidFill>
              <a:latin typeface="Arial" panose="020B0604020202020204" pitchFamily="34" charset="0"/>
              <a:cs typeface="Arial" panose="020B0604020202020204" pitchFamily="34" charset="0"/>
            </a:endParaRPr>
          </a:p>
          <a:p>
            <a:pPr fontAlgn="auto">
              <a:spcAft>
                <a:spcPts val="0"/>
              </a:spcAft>
            </a:pPr>
            <a:endParaRPr lang="pt-BR" sz="1400" i="0" dirty="0">
              <a:solidFill>
                <a:srgbClr val="002060"/>
              </a:solidFill>
              <a:latin typeface="Calibri"/>
            </a:endParaRPr>
          </a:p>
        </p:txBody>
      </p:sp>
      <p:sp>
        <p:nvSpPr>
          <p:cNvPr id="16" name="CaixaDeTexto 15">
            <a:extLst>
              <a:ext uri="{FF2B5EF4-FFF2-40B4-BE49-F238E27FC236}">
                <a16:creationId xmlns:a16="http://schemas.microsoft.com/office/drawing/2014/main" id="{07A605A8-CC56-448E-ACD6-5766121790F5}"/>
              </a:ext>
            </a:extLst>
          </p:cNvPr>
          <p:cNvSpPr txBox="1"/>
          <p:nvPr/>
        </p:nvSpPr>
        <p:spPr>
          <a:xfrm>
            <a:off x="659397" y="1556792"/>
            <a:ext cx="7825206" cy="584775"/>
          </a:xfrm>
          <a:prstGeom prst="rect">
            <a:avLst/>
          </a:prstGeom>
          <a:solidFill>
            <a:schemeClr val="bg1"/>
          </a:solidFill>
        </p:spPr>
        <p:txBody>
          <a:bodyPr wrap="square">
            <a:spAutoFit/>
          </a:bodyPr>
          <a:lstStyle/>
          <a:p>
            <a:pPr algn="just" fontAlgn="base"/>
            <a:r>
              <a:rPr lang="pt-BR" b="1"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http://</a:t>
            </a:r>
            <a:r>
              <a:rPr lang="pt-BR" b="1" i="0" u="none" strike="noStrike" dirty="0">
                <a:solidFill>
                  <a:srgbClr val="0000FF"/>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antigo</a:t>
            </a:r>
            <a:r>
              <a:rPr lang="pt-BR" b="1" i="0"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.mctic.gov.br</a:t>
            </a:r>
            <a:r>
              <a:rPr lang="pt-BR" b="1"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/mctic/opencms/salaImprensa/</a:t>
            </a:r>
            <a:r>
              <a:rPr lang="pt-BR" b="1" i="0" u="none" strike="noStrike" dirty="0">
                <a:solidFill>
                  <a:srgbClr val="FF000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noticias</a:t>
            </a:r>
            <a:r>
              <a:rPr lang="pt-BR" b="1"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/arquivos/2019/11/Seminario_avalia_projetos_desenvolvidos_em_biomas_brasileiros.html</a:t>
            </a:r>
            <a:endParaRPr lang="pt-BR" b="1" i="0" u="none" strike="noStrike" dirty="0">
              <a:solidFill>
                <a:srgbClr val="002060"/>
              </a:solidFill>
              <a:effectLst/>
              <a:latin typeface="Helvetica" panose="020B0604020202020204" pitchFamily="34" charset="0"/>
            </a:endParaRPr>
          </a:p>
        </p:txBody>
      </p:sp>
      <p:sp>
        <p:nvSpPr>
          <p:cNvPr id="20" name="Texto explicativo retangular com cantos arredondados 11">
            <a:extLst>
              <a:ext uri="{FF2B5EF4-FFF2-40B4-BE49-F238E27FC236}">
                <a16:creationId xmlns:a16="http://schemas.microsoft.com/office/drawing/2014/main" id="{1F8C0DDF-1FA6-41E3-9C81-EC478C3F2BAB}"/>
              </a:ext>
            </a:extLst>
          </p:cNvPr>
          <p:cNvSpPr/>
          <p:nvPr/>
        </p:nvSpPr>
        <p:spPr bwMode="auto">
          <a:xfrm>
            <a:off x="166509" y="2564904"/>
            <a:ext cx="2088232" cy="720080"/>
          </a:xfrm>
          <a:prstGeom prst="wedgeRoundRectCallout">
            <a:avLst>
              <a:gd name="adj1" fmla="val 39138"/>
              <a:gd name="adj2" fmla="val -105369"/>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O URL atualizado...</a:t>
            </a:r>
          </a:p>
        </p:txBody>
      </p:sp>
      <p:pic>
        <p:nvPicPr>
          <p:cNvPr id="5" name="Imagem 4" descr="Interface gráfica do usuário, Site&#10;&#10;Descrição gerada automaticamente">
            <a:extLst>
              <a:ext uri="{FF2B5EF4-FFF2-40B4-BE49-F238E27FC236}">
                <a16:creationId xmlns:a16="http://schemas.microsoft.com/office/drawing/2014/main" id="{76FC8861-0159-4A5C-9244-951E3D09A6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1250" y="2276872"/>
            <a:ext cx="4238982" cy="4431955"/>
          </a:xfrm>
          <a:prstGeom prst="rect">
            <a:avLst/>
          </a:prstGeom>
        </p:spPr>
      </p:pic>
      <p:pic>
        <p:nvPicPr>
          <p:cNvPr id="18" name="Imagem 17">
            <a:extLst>
              <a:ext uri="{FF2B5EF4-FFF2-40B4-BE49-F238E27FC236}">
                <a16:creationId xmlns:a16="http://schemas.microsoft.com/office/drawing/2014/main" id="{6D39777F-B69C-44EF-8474-B9C46506D2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20272" y="1933728"/>
            <a:ext cx="114300" cy="114300"/>
          </a:xfrm>
          <a:prstGeom prst="rect">
            <a:avLst/>
          </a:prstGeom>
        </p:spPr>
      </p:pic>
      <p:sp>
        <p:nvSpPr>
          <p:cNvPr id="21" name="Arco 20">
            <a:extLst>
              <a:ext uri="{FF2B5EF4-FFF2-40B4-BE49-F238E27FC236}">
                <a16:creationId xmlns:a16="http://schemas.microsoft.com/office/drawing/2014/main" id="{35948F9F-FE7B-40B1-850A-F6A0703DF46A}"/>
              </a:ext>
            </a:extLst>
          </p:cNvPr>
          <p:cNvSpPr>
            <a:spLocks noChangeAspect="1"/>
          </p:cNvSpPr>
          <p:nvPr/>
        </p:nvSpPr>
        <p:spPr bwMode="auto">
          <a:xfrm>
            <a:off x="7634108" y="1988840"/>
            <a:ext cx="900000" cy="900000"/>
          </a:xfrm>
          <a:prstGeom prst="arc">
            <a:avLst>
              <a:gd name="adj1" fmla="val 16200000"/>
              <a:gd name="adj2" fmla="val 5498718"/>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22" name="Texto explicativo retangular com cantos arredondados 11">
            <a:extLst>
              <a:ext uri="{FF2B5EF4-FFF2-40B4-BE49-F238E27FC236}">
                <a16:creationId xmlns:a16="http://schemas.microsoft.com/office/drawing/2014/main" id="{393A141B-D09D-4D1F-9209-27BC23CB5BFF}"/>
              </a:ext>
            </a:extLst>
          </p:cNvPr>
          <p:cNvSpPr/>
          <p:nvPr/>
        </p:nvSpPr>
        <p:spPr bwMode="auto">
          <a:xfrm>
            <a:off x="6806149" y="4484234"/>
            <a:ext cx="2088232" cy="720000"/>
          </a:xfrm>
          <a:prstGeom prst="wedgeRoundRectCallout">
            <a:avLst>
              <a:gd name="adj1" fmla="val -65593"/>
              <a:gd name="adj2" fmla="val -47761"/>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 dá acesso à notícia esperada</a:t>
            </a:r>
          </a:p>
        </p:txBody>
      </p:sp>
    </p:spTree>
    <p:extLst>
      <p:ext uri="{BB962C8B-B14F-4D97-AF65-F5344CB8AC3E}">
        <p14:creationId xmlns:p14="http://schemas.microsoft.com/office/powerpoint/2010/main" val="2749664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0D339E7-7268-40FA-9A54-C6BFE24CB93C}"/>
              </a:ext>
            </a:extLst>
          </p:cNvPr>
          <p:cNvSpPr txBox="1"/>
          <p:nvPr/>
        </p:nvSpPr>
        <p:spPr>
          <a:xfrm>
            <a:off x="499228" y="3030051"/>
            <a:ext cx="8145545" cy="1877437"/>
          </a:xfrm>
          <a:prstGeom prst="rect">
            <a:avLst/>
          </a:prstGeom>
          <a:noFill/>
        </p:spPr>
        <p:txBody>
          <a:bodyPr wrap="square">
            <a:spAutoFit/>
          </a:bodyPr>
          <a:lstStyle/>
          <a:p>
            <a:r>
              <a:rPr lang="pt-BR" sz="2000" i="0" dirty="0">
                <a:solidFill>
                  <a:srgbClr val="002060"/>
                </a:solidFill>
                <a:hlinkClick r:id="rId3">
                  <a:extLst>
                    <a:ext uri="{A12FA001-AC4F-418D-AE19-62706E023703}">
                      <ahyp:hlinkClr xmlns:ahyp="http://schemas.microsoft.com/office/drawing/2018/hyperlinkcolor" val="tx"/>
                    </a:ext>
                  </a:extLst>
                </a:hlinkClick>
              </a:rPr>
              <a:t>https://</a:t>
            </a:r>
            <a:r>
              <a:rPr lang="pt-BR" sz="2000" i="0"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www.go-fair.org</a:t>
            </a:r>
            <a:r>
              <a:rPr lang="pt-BR" sz="2000" i="0" dirty="0">
                <a:solidFill>
                  <a:srgbClr val="002060"/>
                </a:solidFill>
                <a:hlinkClick r:id="rId3">
                  <a:extLst>
                    <a:ext uri="{A12FA001-AC4F-418D-AE19-62706E023703}">
                      <ahyp:hlinkClr xmlns:ahyp="http://schemas.microsoft.com/office/drawing/2018/hyperlinkcolor" val="tx"/>
                    </a:ext>
                  </a:extLst>
                </a:hlinkClick>
              </a:rPr>
              <a:t>/fair-principles/</a:t>
            </a:r>
            <a:endParaRPr lang="pt-BR" sz="2000" i="0" dirty="0">
              <a:solidFill>
                <a:srgbClr val="002060"/>
              </a:solidFill>
            </a:endParaRPr>
          </a:p>
          <a:p>
            <a:endParaRPr lang="pt-BR" sz="2400" i="0" dirty="0">
              <a:solidFill>
                <a:srgbClr val="0070C0"/>
              </a:solidFill>
            </a:endParaRPr>
          </a:p>
          <a:p>
            <a:r>
              <a:rPr lang="en-US" sz="2400" b="1" dirty="0">
                <a:solidFill>
                  <a:srgbClr val="663300"/>
                </a:solidFill>
              </a:rPr>
              <a:t>F</a:t>
            </a:r>
            <a:r>
              <a:rPr lang="en-US" sz="2400" dirty="0">
                <a:solidFill>
                  <a:srgbClr val="663300"/>
                </a:solidFill>
              </a:rPr>
              <a:t>indability</a:t>
            </a:r>
            <a:r>
              <a:rPr lang="en-US" sz="2400" dirty="0">
                <a:solidFill>
                  <a:srgbClr val="002060"/>
                </a:solidFill>
              </a:rPr>
              <a:t>, </a:t>
            </a:r>
            <a:r>
              <a:rPr lang="en-US" sz="2400" b="1" dirty="0">
                <a:solidFill>
                  <a:srgbClr val="002060"/>
                </a:solidFill>
              </a:rPr>
              <a:t>A</a:t>
            </a:r>
            <a:r>
              <a:rPr lang="en-US" sz="2400" dirty="0">
                <a:solidFill>
                  <a:srgbClr val="002060"/>
                </a:solidFill>
              </a:rPr>
              <a:t>ccessibility, </a:t>
            </a:r>
            <a:r>
              <a:rPr lang="en-US" sz="2400" b="1" dirty="0">
                <a:solidFill>
                  <a:srgbClr val="002060"/>
                </a:solidFill>
              </a:rPr>
              <a:t>I</a:t>
            </a:r>
            <a:r>
              <a:rPr lang="en-US" sz="2400" dirty="0">
                <a:solidFill>
                  <a:srgbClr val="002060"/>
                </a:solidFill>
              </a:rPr>
              <a:t>nteroperability, and </a:t>
            </a:r>
            <a:r>
              <a:rPr lang="en-US" sz="2400" b="1" dirty="0">
                <a:solidFill>
                  <a:srgbClr val="002060"/>
                </a:solidFill>
              </a:rPr>
              <a:t>R</a:t>
            </a:r>
            <a:r>
              <a:rPr lang="en-US" sz="2400" dirty="0">
                <a:solidFill>
                  <a:srgbClr val="002060"/>
                </a:solidFill>
              </a:rPr>
              <a:t>euse</a:t>
            </a:r>
            <a:endParaRPr lang="en-US" sz="2400" i="0" dirty="0">
              <a:solidFill>
                <a:srgbClr val="002060"/>
              </a:solidFill>
            </a:endParaRPr>
          </a:p>
          <a:p>
            <a:r>
              <a:rPr lang="en-US" sz="2400" i="0" dirty="0">
                <a:solidFill>
                  <a:srgbClr val="0070C0"/>
                </a:solidFill>
              </a:rPr>
              <a:t>-</a:t>
            </a:r>
            <a:endParaRPr lang="en-US" sz="2400" dirty="0">
              <a:solidFill>
                <a:srgbClr val="0070C0"/>
              </a:solidFill>
            </a:endParaRPr>
          </a:p>
          <a:p>
            <a:r>
              <a:rPr lang="en-US" sz="2000" i="0" dirty="0" err="1">
                <a:solidFill>
                  <a:srgbClr val="663300"/>
                </a:solidFill>
              </a:rPr>
              <a:t>Encontrabilidade</a:t>
            </a:r>
            <a:r>
              <a:rPr lang="en-US" sz="2000" i="0" dirty="0">
                <a:solidFill>
                  <a:srgbClr val="0070C0"/>
                </a:solidFill>
              </a:rPr>
              <a:t>, </a:t>
            </a:r>
            <a:r>
              <a:rPr lang="en-US" sz="2000" i="0" dirty="0" err="1">
                <a:solidFill>
                  <a:srgbClr val="002060"/>
                </a:solidFill>
              </a:rPr>
              <a:t>Acessibilidade</a:t>
            </a:r>
            <a:r>
              <a:rPr lang="en-US" sz="2000" i="0" dirty="0">
                <a:solidFill>
                  <a:srgbClr val="002060"/>
                </a:solidFill>
              </a:rPr>
              <a:t>, </a:t>
            </a:r>
            <a:r>
              <a:rPr lang="en-US" sz="2000" i="0" dirty="0" err="1">
                <a:solidFill>
                  <a:srgbClr val="002060"/>
                </a:solidFill>
              </a:rPr>
              <a:t>Interoperabilidade</a:t>
            </a:r>
            <a:r>
              <a:rPr lang="en-US" sz="2000" i="0" dirty="0">
                <a:solidFill>
                  <a:srgbClr val="002060"/>
                </a:solidFill>
              </a:rPr>
              <a:t>, </a:t>
            </a:r>
            <a:r>
              <a:rPr lang="en-US" sz="2000" i="0" dirty="0" err="1">
                <a:solidFill>
                  <a:srgbClr val="002060"/>
                </a:solidFill>
              </a:rPr>
              <a:t>Reutilizabilidade</a:t>
            </a:r>
            <a:endParaRPr lang="en-US" sz="2000" i="0" dirty="0">
              <a:solidFill>
                <a:srgbClr val="002060"/>
              </a:solidFill>
            </a:endParaRPr>
          </a:p>
        </p:txBody>
      </p:sp>
      <p:sp>
        <p:nvSpPr>
          <p:cNvPr id="4" name="Rectangle 10">
            <a:extLst>
              <a:ext uri="{FF2B5EF4-FFF2-40B4-BE49-F238E27FC236}">
                <a16:creationId xmlns:a16="http://schemas.microsoft.com/office/drawing/2014/main" id="{12989979-3B22-4F1D-B57C-15987A841091}"/>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5" name="Rectangle 9">
            <a:extLst>
              <a:ext uri="{FF2B5EF4-FFF2-40B4-BE49-F238E27FC236}">
                <a16:creationId xmlns:a16="http://schemas.microsoft.com/office/drawing/2014/main" id="{703045D3-1E73-496C-A04F-23B46CF6AB66}"/>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7" name="Rectangle 2">
            <a:extLst>
              <a:ext uri="{FF2B5EF4-FFF2-40B4-BE49-F238E27FC236}">
                <a16:creationId xmlns:a16="http://schemas.microsoft.com/office/drawing/2014/main" id="{F200148F-2554-47B0-8F59-BC8B6A53A9EC}"/>
              </a:ext>
            </a:extLst>
          </p:cNvPr>
          <p:cNvSpPr txBox="1">
            <a:spLocks noChangeArrowheads="1"/>
          </p:cNvSpPr>
          <p:nvPr/>
        </p:nvSpPr>
        <p:spPr>
          <a:xfrm>
            <a:off x="1486785" y="548680"/>
            <a:ext cx="6170430" cy="136815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(7/10)</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Princípios FAIR elaborados por uma Iniciativa Internacional</a:t>
            </a:r>
            <a:endParaRPr lang="pt-BR" sz="2400" i="0" dirty="0">
              <a:solidFill>
                <a:srgbClr val="002060"/>
              </a:solidFill>
              <a:latin typeface="Arial" panose="020B0604020202020204" pitchFamily="34" charset="0"/>
              <a:cs typeface="Arial" panose="020B0604020202020204" pitchFamily="34" charset="0"/>
            </a:endParaRPr>
          </a:p>
          <a:p>
            <a:pPr fontAlgn="auto">
              <a:spcAft>
                <a:spcPts val="0"/>
              </a:spcAft>
            </a:pPr>
            <a:endParaRPr lang="pt-BR" sz="1400" i="0" dirty="0">
              <a:solidFill>
                <a:srgbClr val="002060"/>
              </a:solidFill>
              <a:latin typeface="Calibri"/>
            </a:endParaRPr>
          </a:p>
        </p:txBody>
      </p:sp>
      <p:sp>
        <p:nvSpPr>
          <p:cNvPr id="8" name="CaixaDeTexto 7">
            <a:extLst>
              <a:ext uri="{FF2B5EF4-FFF2-40B4-BE49-F238E27FC236}">
                <a16:creationId xmlns:a16="http://schemas.microsoft.com/office/drawing/2014/main" id="{9BA8B5FB-EC6F-4EB1-8087-D0D3791D3F91}"/>
              </a:ext>
            </a:extLst>
          </p:cNvPr>
          <p:cNvSpPr txBox="1"/>
          <p:nvPr/>
        </p:nvSpPr>
        <p:spPr>
          <a:xfrm>
            <a:off x="2286000" y="2021939"/>
            <a:ext cx="4572000" cy="830997"/>
          </a:xfrm>
          <a:prstGeom prst="rect">
            <a:avLst/>
          </a:prstGeom>
          <a:noFill/>
        </p:spPr>
        <p:txBody>
          <a:bodyPr wrap="square">
            <a:spAutoFit/>
          </a:bodyPr>
          <a:lstStyle/>
          <a:p>
            <a:pPr algn="ctr"/>
            <a:r>
              <a:rPr lang="pt-BR" sz="1600" i="0" dirty="0">
                <a:solidFill>
                  <a:srgbClr val="006FBA"/>
                </a:solidFill>
              </a:rPr>
              <a:t>Recomendações para Gestão e Administração de Dados Científicos, de Pesquisa e Documentos Arquivísticos</a:t>
            </a:r>
            <a:endParaRPr lang="pt-BR" sz="1600" b="1" i="0" dirty="0">
              <a:solidFill>
                <a:srgbClr val="006FBA"/>
              </a:solidFill>
            </a:endParaRPr>
          </a:p>
        </p:txBody>
      </p:sp>
      <p:sp>
        <p:nvSpPr>
          <p:cNvPr id="10" name="CaixaDeTexto 9">
            <a:extLst>
              <a:ext uri="{FF2B5EF4-FFF2-40B4-BE49-F238E27FC236}">
                <a16:creationId xmlns:a16="http://schemas.microsoft.com/office/drawing/2014/main" id="{A019C1B9-637E-45CC-9E9C-11A5CB0B0298}"/>
              </a:ext>
            </a:extLst>
          </p:cNvPr>
          <p:cNvSpPr txBox="1"/>
          <p:nvPr/>
        </p:nvSpPr>
        <p:spPr>
          <a:xfrm>
            <a:off x="1412776" y="5190291"/>
            <a:ext cx="6318448" cy="830997"/>
          </a:xfrm>
          <a:prstGeom prst="rect">
            <a:avLst/>
          </a:prstGeom>
          <a:noFill/>
        </p:spPr>
        <p:txBody>
          <a:bodyPr wrap="square">
            <a:spAutoFit/>
          </a:bodyPr>
          <a:lstStyle/>
          <a:p>
            <a:r>
              <a:rPr lang="en-US" sz="2400" i="0" dirty="0">
                <a:solidFill>
                  <a:srgbClr val="663300"/>
                </a:solidFill>
              </a:rPr>
              <a:t>F1. </a:t>
            </a:r>
            <a:r>
              <a:rPr lang="en-US" sz="2400" i="0" dirty="0" err="1">
                <a:solidFill>
                  <a:srgbClr val="663300"/>
                </a:solidFill>
              </a:rPr>
              <a:t>Aos</a:t>
            </a:r>
            <a:r>
              <a:rPr lang="en-US" sz="2400" i="0" dirty="0">
                <a:solidFill>
                  <a:srgbClr val="663300"/>
                </a:solidFill>
              </a:rPr>
              <a:t> dados </a:t>
            </a:r>
            <a:r>
              <a:rPr lang="en-US" sz="2400" i="0" dirty="0" err="1">
                <a:solidFill>
                  <a:srgbClr val="663300"/>
                </a:solidFill>
              </a:rPr>
              <a:t>são</a:t>
            </a:r>
            <a:r>
              <a:rPr lang="en-US" sz="2400" i="0" dirty="0">
                <a:solidFill>
                  <a:srgbClr val="663300"/>
                </a:solidFill>
              </a:rPr>
              <a:t> </a:t>
            </a:r>
            <a:r>
              <a:rPr lang="en-US" sz="2400" i="0" dirty="0" err="1">
                <a:solidFill>
                  <a:srgbClr val="663300"/>
                </a:solidFill>
              </a:rPr>
              <a:t>atribuidos</a:t>
            </a:r>
            <a:r>
              <a:rPr lang="en-US" sz="2400" i="0" dirty="0">
                <a:solidFill>
                  <a:srgbClr val="663300"/>
                </a:solidFill>
              </a:rPr>
              <a:t> </a:t>
            </a:r>
            <a:r>
              <a:rPr lang="en-US" sz="2400" i="0" dirty="0" err="1">
                <a:solidFill>
                  <a:srgbClr val="663300"/>
                </a:solidFill>
              </a:rPr>
              <a:t>identificadores</a:t>
            </a:r>
            <a:r>
              <a:rPr lang="en-US" sz="2400" i="0" dirty="0">
                <a:solidFill>
                  <a:srgbClr val="663300"/>
                </a:solidFill>
              </a:rPr>
              <a:t> </a:t>
            </a:r>
            <a:r>
              <a:rPr lang="en-US" sz="2400" b="1" i="0" dirty="0" err="1">
                <a:solidFill>
                  <a:srgbClr val="663300"/>
                </a:solidFill>
              </a:rPr>
              <a:t>persistentes</a:t>
            </a:r>
            <a:r>
              <a:rPr lang="en-US" sz="2400" i="0" dirty="0">
                <a:solidFill>
                  <a:srgbClr val="663300"/>
                </a:solidFill>
              </a:rPr>
              <a:t> e </a:t>
            </a:r>
            <a:r>
              <a:rPr lang="en-US" sz="2400" b="1" i="0" dirty="0" err="1">
                <a:solidFill>
                  <a:srgbClr val="663300"/>
                </a:solidFill>
              </a:rPr>
              <a:t>globalmente</a:t>
            </a:r>
            <a:r>
              <a:rPr lang="en-US" sz="2400" b="1" i="0" dirty="0">
                <a:solidFill>
                  <a:srgbClr val="663300"/>
                </a:solidFill>
              </a:rPr>
              <a:t> </a:t>
            </a:r>
            <a:r>
              <a:rPr lang="en-US" sz="2400" b="1" i="0" dirty="0" err="1">
                <a:solidFill>
                  <a:srgbClr val="663300"/>
                </a:solidFill>
              </a:rPr>
              <a:t>únicos</a:t>
            </a:r>
            <a:endParaRPr lang="en-US" sz="2400" b="1" i="0" dirty="0">
              <a:solidFill>
                <a:srgbClr val="663300"/>
              </a:solidFill>
            </a:endParaRPr>
          </a:p>
        </p:txBody>
      </p:sp>
    </p:spTree>
    <p:extLst>
      <p:ext uri="{BB962C8B-B14F-4D97-AF65-F5344CB8AC3E}">
        <p14:creationId xmlns:p14="http://schemas.microsoft.com/office/powerpoint/2010/main" val="491831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681529" y="620688"/>
            <a:ext cx="7780943" cy="144016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(8/10)</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Uma Solução SEGURA e PERSISTENTE para evitar imprevista desatualização de URL</a:t>
            </a:r>
            <a:endParaRPr lang="pt-BR" sz="2400" i="0" dirty="0">
              <a:solidFill>
                <a:srgbClr val="002060"/>
              </a:solidFill>
              <a:latin typeface="Arial" panose="020B0604020202020204" pitchFamily="34" charset="0"/>
              <a:cs typeface="Arial" panose="020B0604020202020204" pitchFamily="34" charset="0"/>
            </a:endParaRPr>
          </a:p>
          <a:p>
            <a:pPr fontAlgn="auto">
              <a:spcAft>
                <a:spcPts val="0"/>
              </a:spcAft>
            </a:pPr>
            <a:endParaRPr lang="pt-BR" sz="1400" i="0" dirty="0">
              <a:solidFill>
                <a:srgbClr val="002060"/>
              </a:solidFill>
              <a:latin typeface="Calibri"/>
            </a:endParaRPr>
          </a:p>
        </p:txBody>
      </p:sp>
      <p:sp>
        <p:nvSpPr>
          <p:cNvPr id="9" name="CaixaDeTexto 8">
            <a:extLst>
              <a:ext uri="{FF2B5EF4-FFF2-40B4-BE49-F238E27FC236}">
                <a16:creationId xmlns:a16="http://schemas.microsoft.com/office/drawing/2014/main" id="{53ADDFEF-6BB8-490C-B557-5200FEC4F5AD}"/>
              </a:ext>
            </a:extLst>
          </p:cNvPr>
          <p:cNvSpPr txBox="1"/>
          <p:nvPr/>
        </p:nvSpPr>
        <p:spPr>
          <a:xfrm>
            <a:off x="538532" y="2478375"/>
            <a:ext cx="8066935" cy="2369880"/>
          </a:xfrm>
          <a:prstGeom prst="rect">
            <a:avLst/>
          </a:prstGeom>
          <a:noFill/>
        </p:spPr>
        <p:txBody>
          <a:bodyPr wrap="square">
            <a:spAutoFit/>
          </a:bodyPr>
          <a:lstStyle/>
          <a:p>
            <a:pPr marL="457200" indent="-457200" algn="l">
              <a:buAutoNum type="arabicPeriod"/>
            </a:pPr>
            <a:r>
              <a:rPr lang="pt-BR" sz="2000" i="0" dirty="0">
                <a:solidFill>
                  <a:srgbClr val="002060"/>
                </a:solidFill>
              </a:rPr>
              <a:t>Prover os </a:t>
            </a:r>
            <a:r>
              <a:rPr lang="pt-BR" sz="2000" b="1" i="0" u="sng" dirty="0">
                <a:solidFill>
                  <a:srgbClr val="002060"/>
                </a:solidFill>
                <a:latin typeface="Arial" panose="020B0604020202020204" pitchFamily="34" charset="0"/>
                <a:cs typeface="Arial" panose="020B0604020202020204" pitchFamily="34" charset="0"/>
              </a:rPr>
              <a:t>ARQUIVOS</a:t>
            </a:r>
            <a:r>
              <a:rPr lang="pt-BR" sz="2000" i="0" dirty="0">
                <a:solidFill>
                  <a:srgbClr val="002060"/>
                </a:solidFill>
              </a:rPr>
              <a:t> de Sistemas de:</a:t>
            </a:r>
          </a:p>
          <a:p>
            <a:pPr marL="457200" indent="-457200" algn="l">
              <a:buAutoNum type="arabicPeriod"/>
            </a:pPr>
            <a:endParaRPr lang="pt-BR" sz="800" i="0" dirty="0">
              <a:solidFill>
                <a:srgbClr val="002060"/>
              </a:solidFill>
            </a:endParaRPr>
          </a:p>
          <a:p>
            <a:pPr marL="914400" lvl="1" indent="-457200" algn="l">
              <a:buFont typeface="+mj-lt"/>
              <a:buAutoNum type="alphaLcPeriod"/>
            </a:pPr>
            <a:r>
              <a:rPr lang="pt-BR" sz="2000" b="1" i="0" dirty="0">
                <a:solidFill>
                  <a:srgbClr val="002060"/>
                </a:solidFill>
              </a:rPr>
              <a:t>Identificação</a:t>
            </a:r>
            <a:r>
              <a:rPr lang="pt-BR" sz="2000" i="0" dirty="0">
                <a:solidFill>
                  <a:srgbClr val="002060"/>
                </a:solidFill>
              </a:rPr>
              <a:t> de todos os ITENS DE INFORMAÇÃO;</a:t>
            </a:r>
          </a:p>
          <a:p>
            <a:pPr marL="914400" lvl="1" indent="-457200" algn="l">
              <a:buAutoNum type="alphaLcPeriod"/>
            </a:pPr>
            <a:r>
              <a:rPr lang="pt-BR" sz="2000" b="1" i="0" dirty="0">
                <a:solidFill>
                  <a:srgbClr val="002060"/>
                </a:solidFill>
              </a:rPr>
              <a:t>Indexação</a:t>
            </a:r>
            <a:r>
              <a:rPr lang="pt-BR" sz="2000" i="0" dirty="0">
                <a:solidFill>
                  <a:srgbClr val="002060"/>
                </a:solidFill>
              </a:rPr>
              <a:t> de todos os Identificadores atribuindo a cada um deles o URL do ITEM DE INFORMAÇÃO correspondente.</a:t>
            </a:r>
          </a:p>
          <a:p>
            <a:pPr marL="914400" lvl="1" indent="-457200" algn="l">
              <a:buAutoNum type="alphaLcPeriod"/>
            </a:pPr>
            <a:endParaRPr lang="pt-BR" sz="2000" i="0" dirty="0">
              <a:solidFill>
                <a:srgbClr val="002060"/>
              </a:solidFill>
            </a:endParaRPr>
          </a:p>
          <a:p>
            <a:pPr marL="457200" indent="-457200" algn="l">
              <a:buAutoNum type="arabicPeriod"/>
            </a:pPr>
            <a:r>
              <a:rPr lang="pt-BR" sz="2000" i="0" dirty="0">
                <a:solidFill>
                  <a:srgbClr val="002060"/>
                </a:solidFill>
              </a:rPr>
              <a:t>Recorrer a um </a:t>
            </a:r>
            <a:r>
              <a:rPr lang="pt-BR" sz="2000" b="1" i="0" u="sng" dirty="0">
                <a:solidFill>
                  <a:srgbClr val="002060"/>
                </a:solidFill>
              </a:rPr>
              <a:t>RESOLVEDOR</a:t>
            </a:r>
            <a:r>
              <a:rPr lang="pt-BR" sz="2000" i="0" dirty="0">
                <a:solidFill>
                  <a:srgbClr val="002060"/>
                </a:solidFill>
              </a:rPr>
              <a:t> de identificador que retorna ao USUÁRIO os </a:t>
            </a:r>
            <a:r>
              <a:rPr lang="pt-BR" sz="2000" b="1" i="0" dirty="0" err="1">
                <a:solidFill>
                  <a:srgbClr val="002060"/>
                </a:solidFill>
              </a:rPr>
              <a:t>URLs</a:t>
            </a:r>
            <a:r>
              <a:rPr lang="pt-BR" sz="2000" i="0" dirty="0">
                <a:solidFill>
                  <a:srgbClr val="002060"/>
                </a:solidFill>
              </a:rPr>
              <a:t> dos </a:t>
            </a:r>
            <a:r>
              <a:rPr lang="pt-BR" sz="2000" b="1" i="0" dirty="0">
                <a:solidFill>
                  <a:srgbClr val="002060"/>
                </a:solidFill>
              </a:rPr>
              <a:t>ITENS DE INFORMAÇÃO</a:t>
            </a:r>
            <a:r>
              <a:rPr lang="pt-BR" sz="2000" i="0" dirty="0">
                <a:solidFill>
                  <a:srgbClr val="002060"/>
                </a:solidFill>
              </a:rPr>
              <a:t>.</a:t>
            </a:r>
          </a:p>
        </p:txBody>
      </p:sp>
      <p:sp>
        <p:nvSpPr>
          <p:cNvPr id="5" name="CaixaDeTexto 4">
            <a:extLst>
              <a:ext uri="{FF2B5EF4-FFF2-40B4-BE49-F238E27FC236}">
                <a16:creationId xmlns:a16="http://schemas.microsoft.com/office/drawing/2014/main" id="{E7A9AD42-DE87-4E77-AF46-88DAB04891E0}"/>
              </a:ext>
            </a:extLst>
          </p:cNvPr>
          <p:cNvSpPr txBox="1"/>
          <p:nvPr/>
        </p:nvSpPr>
        <p:spPr>
          <a:xfrm>
            <a:off x="1246508" y="5229200"/>
            <a:ext cx="6650988" cy="461665"/>
          </a:xfrm>
          <a:prstGeom prst="rect">
            <a:avLst/>
          </a:prstGeom>
          <a:noFill/>
        </p:spPr>
        <p:txBody>
          <a:bodyPr wrap="none" rtlCol="0">
            <a:spAutoFit/>
          </a:bodyPr>
          <a:lstStyle/>
          <a:p>
            <a:r>
              <a:rPr lang="pt-BR" sz="2400" b="1" i="0" dirty="0">
                <a:solidFill>
                  <a:srgbClr val="002060"/>
                </a:solidFill>
              </a:rPr>
              <a:t>A REDE IBI implementa este tipo de solução</a:t>
            </a:r>
          </a:p>
        </p:txBody>
      </p:sp>
    </p:spTree>
    <p:extLst>
      <p:ext uri="{BB962C8B-B14F-4D97-AF65-F5344CB8AC3E}">
        <p14:creationId xmlns:p14="http://schemas.microsoft.com/office/powerpoint/2010/main" val="1595803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214497" y="548680"/>
            <a:ext cx="8715007" cy="9001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(9/10)</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Sistemas de identificação e indexação</a:t>
            </a:r>
            <a:endParaRPr lang="pt-BR" sz="2400" i="0" dirty="0">
              <a:solidFill>
                <a:srgbClr val="002060"/>
              </a:solidFill>
              <a:latin typeface="Calibri"/>
            </a:endParaRPr>
          </a:p>
        </p:txBody>
      </p:sp>
      <p:grpSp>
        <p:nvGrpSpPr>
          <p:cNvPr id="4" name="Agrupar 3">
            <a:extLst>
              <a:ext uri="{FF2B5EF4-FFF2-40B4-BE49-F238E27FC236}">
                <a16:creationId xmlns:a16="http://schemas.microsoft.com/office/drawing/2014/main" id="{1A83AFE3-CE81-4FDE-8319-F3A3FC93D52D}"/>
              </a:ext>
            </a:extLst>
          </p:cNvPr>
          <p:cNvGrpSpPr/>
          <p:nvPr/>
        </p:nvGrpSpPr>
        <p:grpSpPr>
          <a:xfrm>
            <a:off x="830594" y="2420888"/>
            <a:ext cx="7482812" cy="3672408"/>
            <a:chOff x="830594" y="2204864"/>
            <a:chExt cx="7482812" cy="3672408"/>
          </a:xfrm>
        </p:grpSpPr>
        <p:sp>
          <p:nvSpPr>
            <p:cNvPr id="17" name="Elipse 16">
              <a:extLst>
                <a:ext uri="{FF2B5EF4-FFF2-40B4-BE49-F238E27FC236}">
                  <a16:creationId xmlns:a16="http://schemas.microsoft.com/office/drawing/2014/main" id="{B3C13B8C-6E06-408C-A884-9CB9FC8EBAAE}"/>
                </a:ext>
              </a:extLst>
            </p:cNvPr>
            <p:cNvSpPr/>
            <p:nvPr/>
          </p:nvSpPr>
          <p:spPr bwMode="auto">
            <a:xfrm rot="1380000">
              <a:off x="830594" y="3044174"/>
              <a:ext cx="1440160" cy="1800200"/>
            </a:xfrm>
            <a:prstGeom prst="ellipse">
              <a:avLst/>
            </a:prstGeom>
            <a:solidFill>
              <a:srgbClr val="FFEB97"/>
            </a:solidFill>
            <a:ln w="9525">
              <a:solidFill>
                <a:schemeClr val="bg1">
                  <a:lumMod val="50000"/>
                </a:schemeClr>
              </a:solidFill>
              <a:miter lim="800000"/>
              <a:headEnd/>
              <a:tailEnd/>
            </a:ln>
          </p:spPr>
          <p:txBody>
            <a:bodyPr rtlCol="0" anchor="ctr"/>
            <a:lstStyle/>
            <a:p>
              <a:pPr algn="ctr"/>
              <a:endParaRPr lang="en-GB" i="0" dirty="0">
                <a:solidFill>
                  <a:srgbClr val="002060"/>
                </a:solidFill>
              </a:endParaRPr>
            </a:p>
          </p:txBody>
        </p:sp>
        <p:sp>
          <p:nvSpPr>
            <p:cNvPr id="18" name="Elipse 17">
              <a:extLst>
                <a:ext uri="{FF2B5EF4-FFF2-40B4-BE49-F238E27FC236}">
                  <a16:creationId xmlns:a16="http://schemas.microsoft.com/office/drawing/2014/main" id="{01ED0DCA-C489-47D7-BAF2-8ABCF9363E96}"/>
                </a:ext>
              </a:extLst>
            </p:cNvPr>
            <p:cNvSpPr/>
            <p:nvPr/>
          </p:nvSpPr>
          <p:spPr bwMode="auto">
            <a:xfrm rot="1380000">
              <a:off x="3782922" y="3044174"/>
              <a:ext cx="1440160" cy="1800200"/>
            </a:xfrm>
            <a:prstGeom prst="ellipse">
              <a:avLst/>
            </a:prstGeom>
            <a:solidFill>
              <a:srgbClr val="FFEB97"/>
            </a:solidFill>
            <a:ln w="9525">
              <a:solidFill>
                <a:schemeClr val="bg1">
                  <a:lumMod val="50000"/>
                </a:schemeClr>
              </a:solidFill>
              <a:miter lim="800000"/>
              <a:headEnd/>
              <a:tailEnd/>
            </a:ln>
          </p:spPr>
          <p:txBody>
            <a:bodyPr rtlCol="0" anchor="ctr"/>
            <a:lstStyle/>
            <a:p>
              <a:pPr algn="ctr"/>
              <a:endParaRPr lang="en-GB" i="0" dirty="0">
                <a:solidFill>
                  <a:srgbClr val="002060"/>
                </a:solidFill>
              </a:endParaRPr>
            </a:p>
          </p:txBody>
        </p:sp>
        <p:sp>
          <p:nvSpPr>
            <p:cNvPr id="19" name="Arco 18">
              <a:extLst>
                <a:ext uri="{FF2B5EF4-FFF2-40B4-BE49-F238E27FC236}">
                  <a16:creationId xmlns:a16="http://schemas.microsoft.com/office/drawing/2014/main" id="{E6ED4BC9-2334-4906-BE3F-2C89817EBAE2}"/>
                </a:ext>
              </a:extLst>
            </p:cNvPr>
            <p:cNvSpPr/>
            <p:nvPr/>
          </p:nvSpPr>
          <p:spPr bwMode="auto">
            <a:xfrm>
              <a:off x="2133161" y="2705811"/>
              <a:ext cx="1872208" cy="947559"/>
            </a:xfrm>
            <a:prstGeom prst="arc">
              <a:avLst>
                <a:gd name="adj1" fmla="val 11432963"/>
                <a:gd name="adj2" fmla="val 21078636"/>
              </a:avLst>
            </a:prstGeom>
            <a:noFill/>
            <a:ln w="28575" cap="flat" cmpd="sng" algn="ctr">
              <a:solidFill>
                <a:srgbClr val="000080"/>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grpSp>
          <p:nvGrpSpPr>
            <p:cNvPr id="20" name="Agrupar 19">
              <a:extLst>
                <a:ext uri="{FF2B5EF4-FFF2-40B4-BE49-F238E27FC236}">
                  <a16:creationId xmlns:a16="http://schemas.microsoft.com/office/drawing/2014/main" id="{D9562D55-9022-41A0-B352-4BB0B2066621}"/>
                </a:ext>
              </a:extLst>
            </p:cNvPr>
            <p:cNvGrpSpPr/>
            <p:nvPr/>
          </p:nvGrpSpPr>
          <p:grpSpPr>
            <a:xfrm>
              <a:off x="1619377" y="3334411"/>
              <a:ext cx="3096344" cy="1111270"/>
              <a:chOff x="2987824" y="4077072"/>
              <a:chExt cx="3096344" cy="1111270"/>
            </a:xfrm>
          </p:grpSpPr>
          <p:sp>
            <p:nvSpPr>
              <p:cNvPr id="32" name="Arco 31">
                <a:extLst>
                  <a:ext uri="{FF2B5EF4-FFF2-40B4-BE49-F238E27FC236}">
                    <a16:creationId xmlns:a16="http://schemas.microsoft.com/office/drawing/2014/main" id="{1967CB3B-B84A-419D-8729-264DFE2D452B}"/>
                  </a:ext>
                </a:extLst>
              </p:cNvPr>
              <p:cNvSpPr/>
              <p:nvPr/>
            </p:nvSpPr>
            <p:spPr bwMode="auto">
              <a:xfrm>
                <a:off x="2987824" y="4077072"/>
                <a:ext cx="3096344" cy="1111270"/>
              </a:xfrm>
              <a:prstGeom prst="arc">
                <a:avLst>
                  <a:gd name="adj1" fmla="val 11327159"/>
                  <a:gd name="adj2" fmla="val 20982511"/>
                </a:avLst>
              </a:prstGeom>
              <a:noFill/>
              <a:ln w="12700" cap="rnd" cmpd="sng" algn="ctr">
                <a:solidFill>
                  <a:srgbClr val="000080"/>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cxnSp>
            <p:nvCxnSpPr>
              <p:cNvPr id="33" name="Conector de Seta Reta 32">
                <a:extLst>
                  <a:ext uri="{FF2B5EF4-FFF2-40B4-BE49-F238E27FC236}">
                    <a16:creationId xmlns:a16="http://schemas.microsoft.com/office/drawing/2014/main" id="{A2941D2F-7631-409F-B448-A59ACBD39CE1}"/>
                  </a:ext>
                </a:extLst>
              </p:cNvPr>
              <p:cNvCxnSpPr>
                <a:cxnSpLocks/>
              </p:cNvCxnSpPr>
              <p:nvPr/>
            </p:nvCxnSpPr>
            <p:spPr bwMode="auto">
              <a:xfrm>
                <a:off x="4536000" y="4077072"/>
                <a:ext cx="72000" cy="0"/>
              </a:xfrm>
              <a:prstGeom prst="straightConnector1">
                <a:avLst/>
              </a:prstGeom>
              <a:noFill/>
              <a:ln w="9525" cap="flat" cmpd="sng" algn="ctr">
                <a:solidFill>
                  <a:srgbClr val="002060"/>
                </a:solidFill>
                <a:prstDash val="solid"/>
                <a:round/>
                <a:headEnd type="none" w="med" len="med"/>
                <a:tailEnd type="stealth" w="lg" len="lg"/>
              </a:ln>
              <a:effectLst/>
            </p:spPr>
          </p:cxnSp>
        </p:grpSp>
        <p:grpSp>
          <p:nvGrpSpPr>
            <p:cNvPr id="21" name="Agrupar 20">
              <a:extLst>
                <a:ext uri="{FF2B5EF4-FFF2-40B4-BE49-F238E27FC236}">
                  <a16:creationId xmlns:a16="http://schemas.microsoft.com/office/drawing/2014/main" id="{44FEBB35-F073-4FF4-8598-BCAB00B9BE15}"/>
                </a:ext>
              </a:extLst>
            </p:cNvPr>
            <p:cNvGrpSpPr/>
            <p:nvPr/>
          </p:nvGrpSpPr>
          <p:grpSpPr>
            <a:xfrm flipV="1">
              <a:off x="1269065" y="3623348"/>
              <a:ext cx="3293502" cy="1111270"/>
              <a:chOff x="2987824" y="3937802"/>
              <a:chExt cx="3096344" cy="1111270"/>
            </a:xfrm>
          </p:grpSpPr>
          <p:sp>
            <p:nvSpPr>
              <p:cNvPr id="30" name="Arco 29">
                <a:extLst>
                  <a:ext uri="{FF2B5EF4-FFF2-40B4-BE49-F238E27FC236}">
                    <a16:creationId xmlns:a16="http://schemas.microsoft.com/office/drawing/2014/main" id="{8CEB3C42-5019-467E-9DB7-AF2235B71CB9}"/>
                  </a:ext>
                </a:extLst>
              </p:cNvPr>
              <p:cNvSpPr/>
              <p:nvPr/>
            </p:nvSpPr>
            <p:spPr bwMode="auto">
              <a:xfrm>
                <a:off x="2987824" y="3937802"/>
                <a:ext cx="3096344" cy="1111270"/>
              </a:xfrm>
              <a:prstGeom prst="arc">
                <a:avLst>
                  <a:gd name="adj1" fmla="val 11327159"/>
                  <a:gd name="adj2" fmla="val 20982511"/>
                </a:avLst>
              </a:prstGeom>
              <a:noFill/>
              <a:ln w="12700" cap="rnd" cmpd="sng" algn="ctr">
                <a:solidFill>
                  <a:srgbClr val="000080"/>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cxnSp>
            <p:nvCxnSpPr>
              <p:cNvPr id="31" name="Conector de Seta Reta 30">
                <a:extLst>
                  <a:ext uri="{FF2B5EF4-FFF2-40B4-BE49-F238E27FC236}">
                    <a16:creationId xmlns:a16="http://schemas.microsoft.com/office/drawing/2014/main" id="{6C2ED1B4-7EED-431C-B4E7-D0640E5A9CEF}"/>
                  </a:ext>
                </a:extLst>
              </p:cNvPr>
              <p:cNvCxnSpPr>
                <a:cxnSpLocks/>
              </p:cNvCxnSpPr>
              <p:nvPr/>
            </p:nvCxnSpPr>
            <p:spPr bwMode="auto">
              <a:xfrm>
                <a:off x="4536000" y="3940880"/>
                <a:ext cx="72000" cy="0"/>
              </a:xfrm>
              <a:prstGeom prst="straightConnector1">
                <a:avLst/>
              </a:prstGeom>
              <a:noFill/>
              <a:ln w="9525" cap="flat" cmpd="sng" algn="ctr">
                <a:solidFill>
                  <a:srgbClr val="002060"/>
                </a:solidFill>
                <a:prstDash val="solid"/>
                <a:round/>
                <a:headEnd type="none" w="med" len="med"/>
                <a:tailEnd type="stealth" w="lg" len="lg"/>
              </a:ln>
              <a:effectLst/>
            </p:spPr>
          </p:cxnSp>
        </p:grpSp>
        <p:sp>
          <p:nvSpPr>
            <p:cNvPr id="22" name="Texto explicativo retangular com cantos arredondados 11">
              <a:extLst>
                <a:ext uri="{FF2B5EF4-FFF2-40B4-BE49-F238E27FC236}">
                  <a16:creationId xmlns:a16="http://schemas.microsoft.com/office/drawing/2014/main" id="{B930CE0F-7290-4EA4-A515-6444544F6CD2}"/>
                </a:ext>
              </a:extLst>
            </p:cNvPr>
            <p:cNvSpPr/>
            <p:nvPr/>
          </p:nvSpPr>
          <p:spPr bwMode="auto">
            <a:xfrm>
              <a:off x="1315705" y="5123993"/>
              <a:ext cx="2172762" cy="753279"/>
            </a:xfrm>
            <a:prstGeom prst="wedgeRoundRectCallout">
              <a:avLst>
                <a:gd name="adj1" fmla="val -37688"/>
                <a:gd name="adj2" fmla="val -89440"/>
                <a:gd name="adj3" fmla="val 16667"/>
              </a:avLst>
            </a:prstGeom>
            <a:solidFill>
              <a:srgbClr val="FFCC66"/>
            </a:solidFill>
            <a:ln w="9525">
              <a:noFill/>
              <a:miter lim="800000"/>
              <a:headEnd/>
              <a:tailEnd/>
            </a:ln>
          </p:spPr>
          <p:txBody>
            <a:bodyPr rtlCol="0" anchor="ctr"/>
            <a:lstStyle/>
            <a:p>
              <a:pPr algn="ctr"/>
              <a:endParaRPr lang="pt-BR" dirty="0">
                <a:solidFill>
                  <a:srgbClr val="000080"/>
                </a:solidFill>
              </a:endParaRPr>
            </a:p>
            <a:p>
              <a:pPr algn="ctr"/>
              <a:r>
                <a:rPr lang="pt-BR" b="1" dirty="0">
                  <a:solidFill>
                    <a:srgbClr val="002060"/>
                  </a:solidFill>
                </a:rPr>
                <a:t>Conjunto de ITENS DE INFORMAÇÃO</a:t>
              </a:r>
              <a:endParaRPr lang="pt-BR" sz="1800" b="1" i="0" dirty="0">
                <a:solidFill>
                  <a:srgbClr val="002060"/>
                </a:solidFill>
              </a:endParaRPr>
            </a:p>
            <a:p>
              <a:pPr algn="ctr"/>
              <a:endParaRPr lang="pt-BR" sz="1800" i="0" dirty="0">
                <a:solidFill>
                  <a:srgbClr val="000080"/>
                </a:solidFill>
              </a:endParaRPr>
            </a:p>
          </p:txBody>
        </p:sp>
        <p:sp>
          <p:nvSpPr>
            <p:cNvPr id="23" name="Texto explicativo retangular com cantos arredondados 11">
              <a:extLst>
                <a:ext uri="{FF2B5EF4-FFF2-40B4-BE49-F238E27FC236}">
                  <a16:creationId xmlns:a16="http://schemas.microsoft.com/office/drawing/2014/main" id="{736C9ECF-4AC5-414A-84FD-804A37F654D3}"/>
                </a:ext>
              </a:extLst>
            </p:cNvPr>
            <p:cNvSpPr/>
            <p:nvPr/>
          </p:nvSpPr>
          <p:spPr bwMode="auto">
            <a:xfrm>
              <a:off x="4265597" y="5105066"/>
              <a:ext cx="1565310" cy="753279"/>
            </a:xfrm>
            <a:prstGeom prst="wedgeRoundRectCallout">
              <a:avLst>
                <a:gd name="adj1" fmla="val -39061"/>
                <a:gd name="adj2" fmla="val -87257"/>
                <a:gd name="adj3" fmla="val 16667"/>
              </a:avLst>
            </a:prstGeom>
            <a:solidFill>
              <a:srgbClr val="FFCC66"/>
            </a:solidFill>
            <a:ln w="9525">
              <a:noFill/>
              <a:miter lim="800000"/>
              <a:headEnd/>
              <a:tailEnd/>
            </a:ln>
          </p:spPr>
          <p:txBody>
            <a:bodyPr rtlCol="0" anchor="ctr"/>
            <a:lstStyle/>
            <a:p>
              <a:pPr algn="ctr"/>
              <a:r>
                <a:rPr lang="pt-BR" b="1" dirty="0">
                  <a:solidFill>
                    <a:srgbClr val="000080"/>
                  </a:solidFill>
                </a:rPr>
                <a:t>Conjunto de RÓTULOS</a:t>
              </a:r>
              <a:endParaRPr lang="pt-BR" sz="1800" b="1" i="0" dirty="0">
                <a:solidFill>
                  <a:srgbClr val="000080"/>
                </a:solidFill>
              </a:endParaRPr>
            </a:p>
          </p:txBody>
        </p:sp>
        <p:sp>
          <p:nvSpPr>
            <p:cNvPr id="24" name="CaixaDeTexto 23">
              <a:extLst>
                <a:ext uri="{FF2B5EF4-FFF2-40B4-BE49-F238E27FC236}">
                  <a16:creationId xmlns:a16="http://schemas.microsoft.com/office/drawing/2014/main" id="{70FAD8A6-4B8C-4873-95CF-530F779C46C9}"/>
                </a:ext>
              </a:extLst>
            </p:cNvPr>
            <p:cNvSpPr txBox="1"/>
            <p:nvPr/>
          </p:nvSpPr>
          <p:spPr>
            <a:xfrm>
              <a:off x="1455405" y="3338425"/>
              <a:ext cx="317716" cy="369332"/>
            </a:xfrm>
            <a:prstGeom prst="rect">
              <a:avLst/>
            </a:prstGeom>
            <a:noFill/>
          </p:spPr>
          <p:txBody>
            <a:bodyPr wrap="none" rtlCol="0">
              <a:spAutoFit/>
            </a:bodyPr>
            <a:lstStyle/>
            <a:p>
              <a:r>
                <a:rPr lang="pt-BR" dirty="0">
                  <a:solidFill>
                    <a:srgbClr val="000080"/>
                  </a:solidFill>
                </a:rPr>
                <a:t>A</a:t>
              </a:r>
              <a:endParaRPr lang="en-GB" dirty="0">
                <a:solidFill>
                  <a:srgbClr val="000080"/>
                </a:solidFill>
              </a:endParaRPr>
            </a:p>
          </p:txBody>
        </p:sp>
        <p:sp>
          <p:nvSpPr>
            <p:cNvPr id="25" name="CaixaDeTexto 24">
              <a:extLst>
                <a:ext uri="{FF2B5EF4-FFF2-40B4-BE49-F238E27FC236}">
                  <a16:creationId xmlns:a16="http://schemas.microsoft.com/office/drawing/2014/main" id="{9BA5E5FE-4BC1-435F-A383-BE931E423C69}"/>
                </a:ext>
              </a:extLst>
            </p:cNvPr>
            <p:cNvSpPr txBox="1"/>
            <p:nvPr/>
          </p:nvSpPr>
          <p:spPr>
            <a:xfrm>
              <a:off x="1103381" y="4058505"/>
              <a:ext cx="309700" cy="369332"/>
            </a:xfrm>
            <a:prstGeom prst="rect">
              <a:avLst/>
            </a:prstGeom>
            <a:noFill/>
          </p:spPr>
          <p:txBody>
            <a:bodyPr wrap="none" rtlCol="0">
              <a:spAutoFit/>
            </a:bodyPr>
            <a:lstStyle/>
            <a:p>
              <a:r>
                <a:rPr lang="pt-BR" dirty="0">
                  <a:solidFill>
                    <a:srgbClr val="000080"/>
                  </a:solidFill>
                </a:rPr>
                <a:t>B</a:t>
              </a:r>
              <a:endParaRPr lang="en-GB" dirty="0">
                <a:solidFill>
                  <a:srgbClr val="000080"/>
                </a:solidFill>
              </a:endParaRPr>
            </a:p>
          </p:txBody>
        </p:sp>
        <p:sp>
          <p:nvSpPr>
            <p:cNvPr id="26" name="CaixaDeTexto 25">
              <a:extLst>
                <a:ext uri="{FF2B5EF4-FFF2-40B4-BE49-F238E27FC236}">
                  <a16:creationId xmlns:a16="http://schemas.microsoft.com/office/drawing/2014/main" id="{6102004E-6AEC-4165-A250-55755660913C}"/>
                </a:ext>
              </a:extLst>
            </p:cNvPr>
            <p:cNvSpPr txBox="1"/>
            <p:nvPr/>
          </p:nvSpPr>
          <p:spPr>
            <a:xfrm>
              <a:off x="4322965" y="3287903"/>
              <a:ext cx="1831335" cy="338554"/>
            </a:xfrm>
            <a:prstGeom prst="rect">
              <a:avLst/>
            </a:prstGeom>
            <a:noFill/>
          </p:spPr>
          <p:txBody>
            <a:bodyPr wrap="none" rtlCol="0">
              <a:spAutoFit/>
            </a:bodyPr>
            <a:lstStyle/>
            <a:p>
              <a:r>
                <a:rPr lang="pt-BR" dirty="0">
                  <a:solidFill>
                    <a:srgbClr val="002060"/>
                  </a:solidFill>
                </a:rPr>
                <a:t>Identificador de</a:t>
              </a:r>
              <a:r>
                <a:rPr lang="pt-BR" i="1" dirty="0">
                  <a:solidFill>
                    <a:srgbClr val="002060"/>
                  </a:solidFill>
                </a:rPr>
                <a:t> A</a:t>
              </a:r>
              <a:endParaRPr lang="en-GB" i="1" dirty="0">
                <a:solidFill>
                  <a:srgbClr val="002060"/>
                </a:solidFill>
              </a:endParaRPr>
            </a:p>
          </p:txBody>
        </p:sp>
        <p:sp>
          <p:nvSpPr>
            <p:cNvPr id="27" name="CaixaDeTexto 26">
              <a:extLst>
                <a:ext uri="{FF2B5EF4-FFF2-40B4-BE49-F238E27FC236}">
                  <a16:creationId xmlns:a16="http://schemas.microsoft.com/office/drawing/2014/main" id="{8211D697-36F6-457E-82E2-9A4AD2ED7F24}"/>
                </a:ext>
              </a:extLst>
            </p:cNvPr>
            <p:cNvSpPr txBox="1"/>
            <p:nvPr/>
          </p:nvSpPr>
          <p:spPr>
            <a:xfrm>
              <a:off x="3983956" y="4058505"/>
              <a:ext cx="1781257" cy="338554"/>
            </a:xfrm>
            <a:prstGeom prst="rect">
              <a:avLst/>
            </a:prstGeom>
            <a:noFill/>
          </p:spPr>
          <p:txBody>
            <a:bodyPr wrap="none" rtlCol="0">
              <a:spAutoFit/>
            </a:bodyPr>
            <a:lstStyle/>
            <a:p>
              <a:r>
                <a:rPr lang="pt-BR" i="1" dirty="0">
                  <a:solidFill>
                    <a:srgbClr val="000080"/>
                  </a:solidFill>
                </a:rPr>
                <a:t>Identificador de B</a:t>
              </a:r>
              <a:endParaRPr lang="en-GB" i="1" dirty="0">
                <a:solidFill>
                  <a:srgbClr val="000080"/>
                </a:solidFill>
              </a:endParaRPr>
            </a:p>
          </p:txBody>
        </p:sp>
        <p:sp>
          <p:nvSpPr>
            <p:cNvPr id="28" name="CaixaDeTexto 27">
              <a:extLst>
                <a:ext uri="{FF2B5EF4-FFF2-40B4-BE49-F238E27FC236}">
                  <a16:creationId xmlns:a16="http://schemas.microsoft.com/office/drawing/2014/main" id="{801CC63F-41DC-4638-BB48-1AEF1803A185}"/>
                </a:ext>
              </a:extLst>
            </p:cNvPr>
            <p:cNvSpPr txBox="1"/>
            <p:nvPr/>
          </p:nvSpPr>
          <p:spPr>
            <a:xfrm>
              <a:off x="1500874" y="2204864"/>
              <a:ext cx="3174267" cy="400110"/>
            </a:xfrm>
            <a:prstGeom prst="rect">
              <a:avLst/>
            </a:prstGeom>
            <a:noFill/>
          </p:spPr>
          <p:txBody>
            <a:bodyPr wrap="none" rtlCol="0">
              <a:spAutoFit/>
            </a:bodyPr>
            <a:lstStyle/>
            <a:p>
              <a:r>
                <a:rPr lang="pt-BR" sz="2000" b="1" i="1" dirty="0">
                  <a:solidFill>
                    <a:srgbClr val="002060"/>
                  </a:solidFill>
                </a:rPr>
                <a:t>Sistema de Identificação</a:t>
              </a:r>
              <a:endParaRPr lang="en-GB" sz="2000" b="1" i="1" dirty="0">
                <a:solidFill>
                  <a:srgbClr val="002060"/>
                </a:solidFill>
              </a:endParaRPr>
            </a:p>
          </p:txBody>
        </p:sp>
        <p:sp>
          <p:nvSpPr>
            <p:cNvPr id="34" name="Elipse 33">
              <a:extLst>
                <a:ext uri="{FF2B5EF4-FFF2-40B4-BE49-F238E27FC236}">
                  <a16:creationId xmlns:a16="http://schemas.microsoft.com/office/drawing/2014/main" id="{8FA974B2-B487-4E4A-94BC-17493F34E6C8}"/>
                </a:ext>
              </a:extLst>
            </p:cNvPr>
            <p:cNvSpPr/>
            <p:nvPr/>
          </p:nvSpPr>
          <p:spPr bwMode="auto">
            <a:xfrm rot="1380000">
              <a:off x="6873246" y="3052356"/>
              <a:ext cx="1440160" cy="1800200"/>
            </a:xfrm>
            <a:prstGeom prst="ellipse">
              <a:avLst/>
            </a:prstGeom>
            <a:solidFill>
              <a:srgbClr val="FFEB97"/>
            </a:solidFill>
            <a:ln w="9525">
              <a:solidFill>
                <a:schemeClr val="bg1">
                  <a:lumMod val="50000"/>
                </a:schemeClr>
              </a:solidFill>
              <a:miter lim="800000"/>
              <a:headEnd/>
              <a:tailEnd/>
            </a:ln>
          </p:spPr>
          <p:txBody>
            <a:bodyPr rtlCol="0" anchor="ctr"/>
            <a:lstStyle/>
            <a:p>
              <a:pPr algn="ctr"/>
              <a:endParaRPr lang="en-GB" i="0" dirty="0">
                <a:solidFill>
                  <a:srgbClr val="002060"/>
                </a:solidFill>
              </a:endParaRPr>
            </a:p>
          </p:txBody>
        </p:sp>
        <p:grpSp>
          <p:nvGrpSpPr>
            <p:cNvPr id="41" name="Agrupar 40">
              <a:extLst>
                <a:ext uri="{FF2B5EF4-FFF2-40B4-BE49-F238E27FC236}">
                  <a16:creationId xmlns:a16="http://schemas.microsoft.com/office/drawing/2014/main" id="{D4CE618A-5F09-4234-8803-CAB4BD6F4D7A}"/>
                </a:ext>
              </a:extLst>
            </p:cNvPr>
            <p:cNvGrpSpPr/>
            <p:nvPr/>
          </p:nvGrpSpPr>
          <p:grpSpPr>
            <a:xfrm flipV="1">
              <a:off x="4394103" y="2845386"/>
              <a:ext cx="3387787" cy="1111270"/>
              <a:chOff x="2987824" y="3937802"/>
              <a:chExt cx="3096344" cy="1111270"/>
            </a:xfrm>
          </p:grpSpPr>
          <p:sp>
            <p:nvSpPr>
              <p:cNvPr id="42" name="Arco 41">
                <a:extLst>
                  <a:ext uri="{FF2B5EF4-FFF2-40B4-BE49-F238E27FC236}">
                    <a16:creationId xmlns:a16="http://schemas.microsoft.com/office/drawing/2014/main" id="{86BE2A4B-BB69-484F-BB65-6F9EAE83028F}"/>
                  </a:ext>
                </a:extLst>
              </p:cNvPr>
              <p:cNvSpPr/>
              <p:nvPr/>
            </p:nvSpPr>
            <p:spPr bwMode="auto">
              <a:xfrm>
                <a:off x="2987824" y="3937802"/>
                <a:ext cx="3096344" cy="1111270"/>
              </a:xfrm>
              <a:prstGeom prst="arc">
                <a:avLst>
                  <a:gd name="adj1" fmla="val 11327159"/>
                  <a:gd name="adj2" fmla="val 20982511"/>
                </a:avLst>
              </a:prstGeom>
              <a:noFill/>
              <a:ln w="12700" cap="rnd" cmpd="sng" algn="ctr">
                <a:solidFill>
                  <a:srgbClr val="000080"/>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cxnSp>
            <p:nvCxnSpPr>
              <p:cNvPr id="43" name="Conector de Seta Reta 42">
                <a:extLst>
                  <a:ext uri="{FF2B5EF4-FFF2-40B4-BE49-F238E27FC236}">
                    <a16:creationId xmlns:a16="http://schemas.microsoft.com/office/drawing/2014/main" id="{AA43D8C0-4030-4E65-9550-1B50AE384220}"/>
                  </a:ext>
                </a:extLst>
              </p:cNvPr>
              <p:cNvCxnSpPr>
                <a:cxnSpLocks/>
              </p:cNvCxnSpPr>
              <p:nvPr/>
            </p:nvCxnSpPr>
            <p:spPr bwMode="auto">
              <a:xfrm>
                <a:off x="4536000" y="3940880"/>
                <a:ext cx="72000" cy="0"/>
              </a:xfrm>
              <a:prstGeom prst="straightConnector1">
                <a:avLst/>
              </a:prstGeom>
              <a:noFill/>
              <a:ln w="9525" cap="flat" cmpd="sng" algn="ctr">
                <a:solidFill>
                  <a:srgbClr val="002060"/>
                </a:solidFill>
                <a:prstDash val="solid"/>
                <a:round/>
                <a:headEnd type="none" w="med" len="med"/>
                <a:tailEnd type="stealth" w="lg" len="lg"/>
              </a:ln>
              <a:effectLst/>
            </p:spPr>
          </p:cxnSp>
        </p:grpSp>
        <p:grpSp>
          <p:nvGrpSpPr>
            <p:cNvPr id="45" name="Agrupar 44">
              <a:extLst>
                <a:ext uri="{FF2B5EF4-FFF2-40B4-BE49-F238E27FC236}">
                  <a16:creationId xmlns:a16="http://schemas.microsoft.com/office/drawing/2014/main" id="{751FB9AF-BEB4-4E75-BD88-0D1B76B1F84E}"/>
                </a:ext>
              </a:extLst>
            </p:cNvPr>
            <p:cNvGrpSpPr/>
            <p:nvPr/>
          </p:nvGrpSpPr>
          <p:grpSpPr>
            <a:xfrm flipV="1">
              <a:off x="4178810" y="3635045"/>
              <a:ext cx="3608890" cy="1111270"/>
              <a:chOff x="2987824" y="3937802"/>
              <a:chExt cx="3096344" cy="1111270"/>
            </a:xfrm>
          </p:grpSpPr>
          <p:sp>
            <p:nvSpPr>
              <p:cNvPr id="46" name="Arco 45">
                <a:extLst>
                  <a:ext uri="{FF2B5EF4-FFF2-40B4-BE49-F238E27FC236}">
                    <a16:creationId xmlns:a16="http://schemas.microsoft.com/office/drawing/2014/main" id="{EA666024-A836-4538-98FA-222C0DDD4791}"/>
                  </a:ext>
                </a:extLst>
              </p:cNvPr>
              <p:cNvSpPr/>
              <p:nvPr/>
            </p:nvSpPr>
            <p:spPr bwMode="auto">
              <a:xfrm>
                <a:off x="2987824" y="3937802"/>
                <a:ext cx="3096344" cy="1111270"/>
              </a:xfrm>
              <a:prstGeom prst="arc">
                <a:avLst>
                  <a:gd name="adj1" fmla="val 11327159"/>
                  <a:gd name="adj2" fmla="val 20982511"/>
                </a:avLst>
              </a:prstGeom>
              <a:noFill/>
              <a:ln w="12700" cap="rnd" cmpd="sng" algn="ctr">
                <a:solidFill>
                  <a:srgbClr val="000080"/>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cxnSp>
            <p:nvCxnSpPr>
              <p:cNvPr id="47" name="Conector de Seta Reta 46">
                <a:extLst>
                  <a:ext uri="{FF2B5EF4-FFF2-40B4-BE49-F238E27FC236}">
                    <a16:creationId xmlns:a16="http://schemas.microsoft.com/office/drawing/2014/main" id="{DFAF73E1-36EA-48CC-ADAA-7AB3BF860640}"/>
                  </a:ext>
                </a:extLst>
              </p:cNvPr>
              <p:cNvCxnSpPr>
                <a:cxnSpLocks/>
              </p:cNvCxnSpPr>
              <p:nvPr/>
            </p:nvCxnSpPr>
            <p:spPr bwMode="auto">
              <a:xfrm>
                <a:off x="4536000" y="3940880"/>
                <a:ext cx="72000" cy="0"/>
              </a:xfrm>
              <a:prstGeom prst="straightConnector1">
                <a:avLst/>
              </a:prstGeom>
              <a:noFill/>
              <a:ln w="9525" cap="flat" cmpd="sng" algn="ctr">
                <a:solidFill>
                  <a:srgbClr val="002060"/>
                </a:solidFill>
                <a:prstDash val="solid"/>
                <a:round/>
                <a:headEnd type="none" w="med" len="med"/>
                <a:tailEnd type="stealth" w="lg" len="lg"/>
              </a:ln>
              <a:effectLst/>
            </p:spPr>
          </p:cxnSp>
        </p:grpSp>
        <p:sp>
          <p:nvSpPr>
            <p:cNvPr id="48" name="CaixaDeTexto 47">
              <a:extLst>
                <a:ext uri="{FF2B5EF4-FFF2-40B4-BE49-F238E27FC236}">
                  <a16:creationId xmlns:a16="http://schemas.microsoft.com/office/drawing/2014/main" id="{5FA5CA88-54E1-41A7-B4A1-18B52CA3E4AC}"/>
                </a:ext>
              </a:extLst>
            </p:cNvPr>
            <p:cNvSpPr txBox="1"/>
            <p:nvPr/>
          </p:nvSpPr>
          <p:spPr>
            <a:xfrm>
              <a:off x="7167701" y="3281660"/>
              <a:ext cx="1061381" cy="338554"/>
            </a:xfrm>
            <a:prstGeom prst="rect">
              <a:avLst/>
            </a:prstGeom>
            <a:noFill/>
          </p:spPr>
          <p:txBody>
            <a:bodyPr wrap="none" rtlCol="0">
              <a:spAutoFit/>
            </a:bodyPr>
            <a:lstStyle/>
            <a:p>
              <a:r>
                <a:rPr lang="pt-BR" dirty="0">
                  <a:solidFill>
                    <a:srgbClr val="002060"/>
                  </a:solidFill>
                </a:rPr>
                <a:t>URL de</a:t>
              </a:r>
              <a:r>
                <a:rPr lang="pt-BR" i="1" dirty="0">
                  <a:solidFill>
                    <a:srgbClr val="002060"/>
                  </a:solidFill>
                </a:rPr>
                <a:t> A</a:t>
              </a:r>
              <a:endParaRPr lang="en-GB" i="1" dirty="0">
                <a:solidFill>
                  <a:srgbClr val="002060"/>
                </a:solidFill>
              </a:endParaRPr>
            </a:p>
          </p:txBody>
        </p:sp>
        <p:sp>
          <p:nvSpPr>
            <p:cNvPr id="49" name="CaixaDeTexto 48">
              <a:extLst>
                <a:ext uri="{FF2B5EF4-FFF2-40B4-BE49-F238E27FC236}">
                  <a16:creationId xmlns:a16="http://schemas.microsoft.com/office/drawing/2014/main" id="{EE363547-F282-4226-B3C4-F3B2C215F7E1}"/>
                </a:ext>
              </a:extLst>
            </p:cNvPr>
            <p:cNvSpPr txBox="1"/>
            <p:nvPr/>
          </p:nvSpPr>
          <p:spPr>
            <a:xfrm>
              <a:off x="7095693" y="4073894"/>
              <a:ext cx="1069011" cy="338554"/>
            </a:xfrm>
            <a:prstGeom prst="rect">
              <a:avLst/>
            </a:prstGeom>
            <a:noFill/>
          </p:spPr>
          <p:txBody>
            <a:bodyPr wrap="none" rtlCol="0">
              <a:spAutoFit/>
            </a:bodyPr>
            <a:lstStyle/>
            <a:p>
              <a:r>
                <a:rPr lang="pt-BR" dirty="0">
                  <a:solidFill>
                    <a:srgbClr val="000080"/>
                  </a:solidFill>
                </a:rPr>
                <a:t>URL</a:t>
              </a:r>
              <a:r>
                <a:rPr lang="pt-BR" i="1" dirty="0">
                  <a:solidFill>
                    <a:srgbClr val="000080"/>
                  </a:solidFill>
                </a:rPr>
                <a:t> de B</a:t>
              </a:r>
              <a:endParaRPr lang="en-GB" i="1" dirty="0">
                <a:solidFill>
                  <a:srgbClr val="000080"/>
                </a:solidFill>
              </a:endParaRPr>
            </a:p>
          </p:txBody>
        </p:sp>
        <p:sp>
          <p:nvSpPr>
            <p:cNvPr id="50" name="Texto explicativo retangular com cantos arredondados 11">
              <a:extLst>
                <a:ext uri="{FF2B5EF4-FFF2-40B4-BE49-F238E27FC236}">
                  <a16:creationId xmlns:a16="http://schemas.microsoft.com/office/drawing/2014/main" id="{DD2179E9-29F9-422D-8185-A6426771A1EE}"/>
                </a:ext>
              </a:extLst>
            </p:cNvPr>
            <p:cNvSpPr/>
            <p:nvPr/>
          </p:nvSpPr>
          <p:spPr bwMode="auto">
            <a:xfrm>
              <a:off x="6021127" y="5092005"/>
              <a:ext cx="1565310" cy="753279"/>
            </a:xfrm>
            <a:prstGeom prst="wedgeRoundRectCallout">
              <a:avLst>
                <a:gd name="adj1" fmla="val 39831"/>
                <a:gd name="adj2" fmla="val -87257"/>
                <a:gd name="adj3" fmla="val 16667"/>
              </a:avLst>
            </a:prstGeom>
            <a:solidFill>
              <a:srgbClr val="FFCC66"/>
            </a:solidFill>
            <a:ln w="9525">
              <a:noFill/>
              <a:miter lim="800000"/>
              <a:headEnd/>
              <a:tailEnd/>
            </a:ln>
          </p:spPr>
          <p:txBody>
            <a:bodyPr rtlCol="0" anchor="ctr"/>
            <a:lstStyle/>
            <a:p>
              <a:pPr algn="ctr"/>
              <a:r>
                <a:rPr lang="pt-BR" b="1" dirty="0">
                  <a:solidFill>
                    <a:srgbClr val="002060"/>
                  </a:solidFill>
                </a:rPr>
                <a:t>Conjunto de </a:t>
              </a:r>
              <a:r>
                <a:rPr lang="pt-BR" b="1" dirty="0" err="1">
                  <a:solidFill>
                    <a:srgbClr val="002060"/>
                  </a:solidFill>
                </a:rPr>
                <a:t>URLs</a:t>
              </a:r>
              <a:endParaRPr lang="pt-BR" sz="1800" b="1" i="0" dirty="0">
                <a:solidFill>
                  <a:srgbClr val="002060"/>
                </a:solidFill>
              </a:endParaRPr>
            </a:p>
          </p:txBody>
        </p:sp>
        <p:sp>
          <p:nvSpPr>
            <p:cNvPr id="51" name="Arco 50">
              <a:extLst>
                <a:ext uri="{FF2B5EF4-FFF2-40B4-BE49-F238E27FC236}">
                  <a16:creationId xmlns:a16="http://schemas.microsoft.com/office/drawing/2014/main" id="{646E3DE1-D28C-49E6-9ED4-33239B91599D}"/>
                </a:ext>
              </a:extLst>
            </p:cNvPr>
            <p:cNvSpPr/>
            <p:nvPr/>
          </p:nvSpPr>
          <p:spPr bwMode="auto">
            <a:xfrm>
              <a:off x="5220072" y="2705811"/>
              <a:ext cx="1872208" cy="947559"/>
            </a:xfrm>
            <a:prstGeom prst="arc">
              <a:avLst>
                <a:gd name="adj1" fmla="val 11432963"/>
                <a:gd name="adj2" fmla="val 21078636"/>
              </a:avLst>
            </a:prstGeom>
            <a:noFill/>
            <a:ln w="28575" cap="flat" cmpd="sng" algn="ctr">
              <a:solidFill>
                <a:srgbClr val="000080"/>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sp>
          <p:nvSpPr>
            <p:cNvPr id="52" name="CaixaDeTexto 51">
              <a:extLst>
                <a:ext uri="{FF2B5EF4-FFF2-40B4-BE49-F238E27FC236}">
                  <a16:creationId xmlns:a16="http://schemas.microsoft.com/office/drawing/2014/main" id="{EAD5355D-8666-4B8C-B90C-B83152025E63}"/>
                </a:ext>
              </a:extLst>
            </p:cNvPr>
            <p:cNvSpPr txBox="1"/>
            <p:nvPr/>
          </p:nvSpPr>
          <p:spPr>
            <a:xfrm>
              <a:off x="4749507" y="2205965"/>
              <a:ext cx="2863284" cy="400110"/>
            </a:xfrm>
            <a:prstGeom prst="rect">
              <a:avLst/>
            </a:prstGeom>
            <a:noFill/>
          </p:spPr>
          <p:txBody>
            <a:bodyPr wrap="none" rtlCol="0">
              <a:spAutoFit/>
            </a:bodyPr>
            <a:lstStyle/>
            <a:p>
              <a:r>
                <a:rPr lang="pt-BR" sz="2000" b="1" i="1" dirty="0">
                  <a:solidFill>
                    <a:srgbClr val="002060"/>
                  </a:solidFill>
                </a:rPr>
                <a:t>Sistema de Indexação</a:t>
              </a:r>
              <a:endParaRPr lang="en-GB" sz="2000" b="1" i="1" dirty="0">
                <a:solidFill>
                  <a:srgbClr val="002060"/>
                </a:solidFill>
              </a:endParaRPr>
            </a:p>
          </p:txBody>
        </p:sp>
      </p:grpSp>
      <p:sp>
        <p:nvSpPr>
          <p:cNvPr id="37" name="CaixaDeTexto 36">
            <a:extLst>
              <a:ext uri="{FF2B5EF4-FFF2-40B4-BE49-F238E27FC236}">
                <a16:creationId xmlns:a16="http://schemas.microsoft.com/office/drawing/2014/main" id="{8EDBE339-40DF-4BA8-A974-32CA3F1B4AA5}"/>
              </a:ext>
            </a:extLst>
          </p:cNvPr>
          <p:cNvSpPr txBox="1"/>
          <p:nvPr/>
        </p:nvSpPr>
        <p:spPr>
          <a:xfrm>
            <a:off x="1993064" y="1700808"/>
            <a:ext cx="5157872" cy="400110"/>
          </a:xfrm>
          <a:prstGeom prst="rect">
            <a:avLst/>
          </a:prstGeom>
          <a:noFill/>
        </p:spPr>
        <p:txBody>
          <a:bodyPr wrap="square">
            <a:spAutoFit/>
          </a:bodyPr>
          <a:lstStyle/>
          <a:p>
            <a:r>
              <a:rPr lang="pt-BR" sz="2000" i="0" dirty="0">
                <a:solidFill>
                  <a:srgbClr val="002060"/>
                </a:solidFill>
              </a:rPr>
              <a:t>Os dois sistemas são encadeados</a:t>
            </a:r>
          </a:p>
        </p:txBody>
      </p:sp>
    </p:spTree>
    <p:extLst>
      <p:ext uri="{BB962C8B-B14F-4D97-AF65-F5344CB8AC3E}">
        <p14:creationId xmlns:p14="http://schemas.microsoft.com/office/powerpoint/2010/main" val="1283464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681529" y="548680"/>
            <a:ext cx="7780943" cy="9001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(10/10)</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Sistema de resolução</a:t>
            </a:r>
            <a:endParaRPr lang="pt-BR" sz="2400" i="0" dirty="0">
              <a:solidFill>
                <a:srgbClr val="002060"/>
              </a:solidFill>
              <a:latin typeface="Arial" panose="020B0604020202020204" pitchFamily="34" charset="0"/>
              <a:cs typeface="Arial" panose="020B0604020202020204" pitchFamily="34" charset="0"/>
            </a:endParaRPr>
          </a:p>
          <a:p>
            <a:pPr fontAlgn="auto">
              <a:spcAft>
                <a:spcPts val="0"/>
              </a:spcAft>
            </a:pPr>
            <a:endParaRPr lang="pt-BR" sz="1400" i="0" dirty="0">
              <a:solidFill>
                <a:srgbClr val="002060"/>
              </a:solidFill>
              <a:latin typeface="Calibri"/>
            </a:endParaRPr>
          </a:p>
        </p:txBody>
      </p:sp>
      <p:sp>
        <p:nvSpPr>
          <p:cNvPr id="9" name="CaixaDeTexto 8">
            <a:extLst>
              <a:ext uri="{FF2B5EF4-FFF2-40B4-BE49-F238E27FC236}">
                <a16:creationId xmlns:a16="http://schemas.microsoft.com/office/drawing/2014/main" id="{53ADDFEF-6BB8-490C-B557-5200FEC4F5AD}"/>
              </a:ext>
            </a:extLst>
          </p:cNvPr>
          <p:cNvSpPr txBox="1"/>
          <p:nvPr/>
        </p:nvSpPr>
        <p:spPr>
          <a:xfrm>
            <a:off x="1264092" y="1628800"/>
            <a:ext cx="6615816" cy="707886"/>
          </a:xfrm>
          <a:prstGeom prst="rect">
            <a:avLst/>
          </a:prstGeom>
          <a:noFill/>
        </p:spPr>
        <p:txBody>
          <a:bodyPr wrap="square">
            <a:spAutoFit/>
          </a:bodyPr>
          <a:lstStyle/>
          <a:p>
            <a:pPr algn="just"/>
            <a:r>
              <a:rPr lang="pt-BR" sz="2000" i="0" dirty="0">
                <a:solidFill>
                  <a:srgbClr val="002060"/>
                </a:solidFill>
              </a:rPr>
              <a:t>O sistema de resolução de identificador implica em um redirecionamento de URL ...</a:t>
            </a:r>
          </a:p>
        </p:txBody>
      </p:sp>
      <p:sp>
        <p:nvSpPr>
          <p:cNvPr id="36" name="CaixaDeTexto 35">
            <a:extLst>
              <a:ext uri="{FF2B5EF4-FFF2-40B4-BE49-F238E27FC236}">
                <a16:creationId xmlns:a16="http://schemas.microsoft.com/office/drawing/2014/main" id="{F9D2A83B-2872-4EC7-907A-458D22BF0421}"/>
              </a:ext>
            </a:extLst>
          </p:cNvPr>
          <p:cNvSpPr txBox="1"/>
          <p:nvPr/>
        </p:nvSpPr>
        <p:spPr>
          <a:xfrm>
            <a:off x="1264196" y="4865855"/>
            <a:ext cx="6615608" cy="461665"/>
          </a:xfrm>
          <a:prstGeom prst="rect">
            <a:avLst/>
          </a:prstGeom>
          <a:noFill/>
        </p:spPr>
        <p:txBody>
          <a:bodyPr wrap="square">
            <a:spAutoFit/>
          </a:bodyPr>
          <a:lstStyle/>
          <a:p>
            <a:pPr lvl="0" eaLnBrk="0" hangingPunct="0"/>
            <a:r>
              <a:rPr lang="pt-BR" altLang="pt-BR" sz="2400" b="1" i="0" dirty="0">
                <a:solidFill>
                  <a:srgbClr val="002060"/>
                </a:solidFill>
                <a:latin typeface="Arial" panose="020B0604020202020204" pitchFamily="34" charset="0"/>
                <a:cs typeface="Arial" panose="020B0604020202020204" pitchFamily="34" charset="0"/>
              </a:rPr>
              <a:t>http://</a:t>
            </a:r>
            <a:r>
              <a:rPr lang="pt-BR" altLang="pt-BR" sz="2400" b="1" i="0" dirty="0">
                <a:solidFill>
                  <a:srgbClr val="0000FF"/>
                </a:solidFill>
                <a:latin typeface="Arial" panose="020B0604020202020204" pitchFamily="34" charset="0"/>
                <a:cs typeface="Arial" panose="020B0604020202020204" pitchFamily="34" charset="0"/>
              </a:rPr>
              <a:t>arquivo</a:t>
            </a:r>
            <a:r>
              <a:rPr lang="pt-BR" altLang="pt-BR" sz="2400" b="1" i="0" dirty="0">
                <a:solidFill>
                  <a:schemeClr val="tx1"/>
                </a:solidFill>
                <a:latin typeface="Arial" panose="020B0604020202020204" pitchFamily="34" charset="0"/>
                <a:cs typeface="Arial" panose="020B0604020202020204" pitchFamily="34" charset="0"/>
              </a:rPr>
              <a:t>/caminho/</a:t>
            </a:r>
            <a:r>
              <a:rPr lang="pt-BR" altLang="pt-BR" sz="2400" b="1" i="0" dirty="0">
                <a:solidFill>
                  <a:srgbClr val="CC00CC"/>
                </a:solidFill>
                <a:latin typeface="Arial" panose="020B0604020202020204" pitchFamily="34" charset="0"/>
                <a:cs typeface="Arial" panose="020B0604020202020204" pitchFamily="34" charset="0"/>
              </a:rPr>
              <a:t>item_de_informação</a:t>
            </a:r>
          </a:p>
        </p:txBody>
      </p:sp>
      <p:sp>
        <p:nvSpPr>
          <p:cNvPr id="37" name="CaixaDeTexto 36">
            <a:extLst>
              <a:ext uri="{FF2B5EF4-FFF2-40B4-BE49-F238E27FC236}">
                <a16:creationId xmlns:a16="http://schemas.microsoft.com/office/drawing/2014/main" id="{0355A05D-FC76-4BC8-8107-D594A9BCE44D}"/>
              </a:ext>
            </a:extLst>
          </p:cNvPr>
          <p:cNvSpPr txBox="1"/>
          <p:nvPr/>
        </p:nvSpPr>
        <p:spPr>
          <a:xfrm>
            <a:off x="2286000" y="2974454"/>
            <a:ext cx="4572000" cy="461665"/>
          </a:xfrm>
          <a:prstGeom prst="rect">
            <a:avLst/>
          </a:prstGeom>
          <a:noFill/>
        </p:spPr>
        <p:txBody>
          <a:bodyPr wrap="square">
            <a:spAutoFit/>
          </a:bodyPr>
          <a:lstStyle/>
          <a:p>
            <a:pPr lvl="0" eaLnBrk="0" hangingPunct="0"/>
            <a:r>
              <a:rPr lang="pt-BR" altLang="pt-BR" sz="2400" b="1" i="0" dirty="0">
                <a:solidFill>
                  <a:srgbClr val="002060"/>
                </a:solidFill>
                <a:latin typeface="Arial" panose="020B0604020202020204" pitchFamily="34" charset="0"/>
                <a:cs typeface="Arial" panose="020B0604020202020204" pitchFamily="34" charset="0"/>
              </a:rPr>
              <a:t>http://</a:t>
            </a:r>
            <a:r>
              <a:rPr lang="pt-BR" altLang="pt-BR" sz="2400" b="1" i="0" dirty="0">
                <a:solidFill>
                  <a:srgbClr val="FF0000"/>
                </a:solidFill>
                <a:latin typeface="Arial" panose="020B0604020202020204" pitchFamily="34" charset="0"/>
                <a:cs typeface="Arial" panose="020B0604020202020204" pitchFamily="34" charset="0"/>
              </a:rPr>
              <a:t>resolvedor</a:t>
            </a:r>
            <a:r>
              <a:rPr lang="pt-BR" altLang="pt-BR" sz="2400" b="1" i="0" dirty="0">
                <a:solidFill>
                  <a:schemeClr val="tx1"/>
                </a:solidFill>
                <a:latin typeface="Arial" panose="020B0604020202020204" pitchFamily="34" charset="0"/>
                <a:cs typeface="Arial" panose="020B0604020202020204" pitchFamily="34" charset="0"/>
              </a:rPr>
              <a:t>/identificador</a:t>
            </a:r>
            <a:endParaRPr lang="pt-BR" altLang="pt-BR" sz="2400" b="1" i="0" dirty="0">
              <a:solidFill>
                <a:srgbClr val="088A85"/>
              </a:solidFill>
              <a:latin typeface="Arial" panose="020B0604020202020204" pitchFamily="34" charset="0"/>
              <a:cs typeface="Arial" panose="020B0604020202020204" pitchFamily="34" charset="0"/>
            </a:endParaRPr>
          </a:p>
        </p:txBody>
      </p:sp>
      <p:sp>
        <p:nvSpPr>
          <p:cNvPr id="38" name="Texto explicativo retangular com cantos arredondados 11">
            <a:extLst>
              <a:ext uri="{FF2B5EF4-FFF2-40B4-BE49-F238E27FC236}">
                <a16:creationId xmlns:a16="http://schemas.microsoft.com/office/drawing/2014/main" id="{BB93CB9A-CFFC-4C85-8876-703375CBA885}"/>
              </a:ext>
            </a:extLst>
          </p:cNvPr>
          <p:cNvSpPr/>
          <p:nvPr/>
        </p:nvSpPr>
        <p:spPr bwMode="auto">
          <a:xfrm>
            <a:off x="1881521" y="2521032"/>
            <a:ext cx="1780558" cy="427614"/>
          </a:xfrm>
          <a:prstGeom prst="wedgeRoundRectCallout">
            <a:avLst>
              <a:gd name="adj1" fmla="val 61095"/>
              <a:gd name="adj2" fmla="val 54361"/>
              <a:gd name="adj3" fmla="val 16667"/>
            </a:avLst>
          </a:prstGeom>
          <a:solidFill>
            <a:srgbClr val="FFCC66"/>
          </a:solidFill>
          <a:ln w="9525">
            <a:noFill/>
            <a:miter lim="800000"/>
            <a:headEnd/>
            <a:tailEnd/>
          </a:ln>
        </p:spPr>
        <p:txBody>
          <a:bodyPr rtlCol="0" anchor="ctr"/>
          <a:lstStyle/>
          <a:p>
            <a:pPr algn="ctr"/>
            <a:endParaRPr lang="pt-BR" dirty="0">
              <a:solidFill>
                <a:srgbClr val="000080"/>
              </a:solidFill>
            </a:endParaRPr>
          </a:p>
          <a:p>
            <a:pPr algn="ctr"/>
            <a:r>
              <a:rPr lang="pt-BR" b="1" i="0" dirty="0">
                <a:solidFill>
                  <a:srgbClr val="000080"/>
                </a:solidFill>
              </a:rPr>
              <a:t>URL persistente</a:t>
            </a:r>
            <a:endParaRPr lang="pt-BR" sz="1800" b="1" i="0" dirty="0">
              <a:solidFill>
                <a:srgbClr val="002060"/>
              </a:solidFill>
            </a:endParaRPr>
          </a:p>
          <a:p>
            <a:pPr algn="ctr"/>
            <a:endParaRPr lang="pt-BR" sz="1800" i="0" dirty="0">
              <a:solidFill>
                <a:srgbClr val="000080"/>
              </a:solidFill>
            </a:endParaRPr>
          </a:p>
        </p:txBody>
      </p:sp>
      <p:sp>
        <p:nvSpPr>
          <p:cNvPr id="39" name="Texto explicativo retangular com cantos arredondados 11">
            <a:extLst>
              <a:ext uri="{FF2B5EF4-FFF2-40B4-BE49-F238E27FC236}">
                <a16:creationId xmlns:a16="http://schemas.microsoft.com/office/drawing/2014/main" id="{6DC21038-AB98-4B2F-94FF-AF5B2A9FAA09}"/>
              </a:ext>
            </a:extLst>
          </p:cNvPr>
          <p:cNvSpPr/>
          <p:nvPr/>
        </p:nvSpPr>
        <p:spPr bwMode="auto">
          <a:xfrm>
            <a:off x="249975" y="4338216"/>
            <a:ext cx="3783685" cy="461665"/>
          </a:xfrm>
          <a:prstGeom prst="wedgeRoundRectCallout">
            <a:avLst>
              <a:gd name="adj1" fmla="val 55355"/>
              <a:gd name="adj2" fmla="val 54909"/>
              <a:gd name="adj3" fmla="val 16667"/>
            </a:avLst>
          </a:prstGeom>
          <a:solidFill>
            <a:srgbClr val="FFCC66"/>
          </a:solidFill>
          <a:ln w="9525">
            <a:noFill/>
            <a:miter lim="800000"/>
            <a:headEnd/>
            <a:tailEnd/>
          </a:ln>
        </p:spPr>
        <p:txBody>
          <a:bodyPr rtlCol="0" anchor="ctr"/>
          <a:lstStyle/>
          <a:p>
            <a:pPr algn="ctr"/>
            <a:endParaRPr lang="pt-BR" dirty="0">
              <a:solidFill>
                <a:srgbClr val="000080"/>
              </a:solidFill>
            </a:endParaRPr>
          </a:p>
          <a:p>
            <a:pPr algn="ctr"/>
            <a:r>
              <a:rPr lang="pt-BR" b="1" i="0" dirty="0">
                <a:solidFill>
                  <a:srgbClr val="000080"/>
                </a:solidFill>
              </a:rPr>
              <a:t>URL variável mas sempre atualizado</a:t>
            </a:r>
            <a:endParaRPr lang="pt-BR" sz="1800" b="1" i="0" dirty="0">
              <a:solidFill>
                <a:srgbClr val="002060"/>
              </a:solidFill>
            </a:endParaRPr>
          </a:p>
          <a:p>
            <a:pPr algn="ctr"/>
            <a:endParaRPr lang="pt-BR" sz="1800" i="0" dirty="0">
              <a:solidFill>
                <a:srgbClr val="000080"/>
              </a:solidFill>
            </a:endParaRPr>
          </a:p>
        </p:txBody>
      </p:sp>
      <p:sp>
        <p:nvSpPr>
          <p:cNvPr id="44" name="Seta: para Baixo 43">
            <a:extLst>
              <a:ext uri="{FF2B5EF4-FFF2-40B4-BE49-F238E27FC236}">
                <a16:creationId xmlns:a16="http://schemas.microsoft.com/office/drawing/2014/main" id="{4B42B531-44E6-47B0-8451-B7D9D9A31136}"/>
              </a:ext>
            </a:extLst>
          </p:cNvPr>
          <p:cNvSpPr/>
          <p:nvPr/>
        </p:nvSpPr>
        <p:spPr bwMode="auto">
          <a:xfrm>
            <a:off x="4224842" y="3902403"/>
            <a:ext cx="609908" cy="763087"/>
          </a:xfrm>
          <a:prstGeom prst="downArrow">
            <a:avLst/>
          </a:prstGeom>
          <a:solidFill>
            <a:srgbClr val="002060"/>
          </a:solidFill>
          <a:ln w="19050">
            <a:solidFill>
              <a:srgbClr val="0070C0"/>
            </a:solidFill>
            <a:miter lim="800000"/>
            <a:headEnd/>
            <a:tailEnd/>
          </a:ln>
        </p:spPr>
        <p:txBody>
          <a:bodyPr rtlCol="0" anchor="ctr"/>
          <a:lstStyle/>
          <a:p>
            <a:pPr algn="ctr"/>
            <a:endParaRPr lang="pt-BR" i="0" dirty="0">
              <a:solidFill>
                <a:srgbClr val="003050"/>
              </a:solidFill>
            </a:endParaRPr>
          </a:p>
        </p:txBody>
      </p:sp>
      <p:graphicFrame>
        <p:nvGraphicFramePr>
          <p:cNvPr id="6" name="Tabela 6">
            <a:extLst>
              <a:ext uri="{FF2B5EF4-FFF2-40B4-BE49-F238E27FC236}">
                <a16:creationId xmlns:a16="http://schemas.microsoft.com/office/drawing/2014/main" id="{FD987DF4-93FF-4E52-B47D-11C62684384E}"/>
              </a:ext>
            </a:extLst>
          </p:cNvPr>
          <p:cNvGraphicFramePr>
            <a:graphicFrameLocks noGrp="1"/>
          </p:cNvGraphicFramePr>
          <p:nvPr>
            <p:extLst>
              <p:ext uri="{D42A27DB-BD31-4B8C-83A1-F6EECF244321}">
                <p14:modId xmlns:p14="http://schemas.microsoft.com/office/powerpoint/2010/main" val="2176815569"/>
              </p:ext>
            </p:extLst>
          </p:nvPr>
        </p:nvGraphicFramePr>
        <p:xfrm>
          <a:off x="6228184" y="3641719"/>
          <a:ext cx="1800200" cy="1112520"/>
        </p:xfrm>
        <a:graphic>
          <a:graphicData uri="http://schemas.openxmlformats.org/drawingml/2006/table">
            <a:tbl>
              <a:tblPr>
                <a:tableStyleId>{5C22544A-7EE6-4342-B048-85BDC9FD1C3A}</a:tableStyleId>
              </a:tblPr>
              <a:tblGrid>
                <a:gridCol w="889158">
                  <a:extLst>
                    <a:ext uri="{9D8B030D-6E8A-4147-A177-3AD203B41FA5}">
                      <a16:colId xmlns:a16="http://schemas.microsoft.com/office/drawing/2014/main" val="304634943"/>
                    </a:ext>
                  </a:extLst>
                </a:gridCol>
                <a:gridCol w="911042">
                  <a:extLst>
                    <a:ext uri="{9D8B030D-6E8A-4147-A177-3AD203B41FA5}">
                      <a16:colId xmlns:a16="http://schemas.microsoft.com/office/drawing/2014/main" val="142993927"/>
                    </a:ext>
                  </a:extLst>
                </a:gridCol>
              </a:tblGrid>
              <a:tr h="370840">
                <a:tc>
                  <a:txBody>
                    <a:bodyPr/>
                    <a:lstStyle/>
                    <a:p>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046974390"/>
                  </a:ext>
                </a:extLst>
              </a:tr>
              <a:tr h="370840">
                <a:tc>
                  <a:txBody>
                    <a:bodyPr/>
                    <a:lstStyle/>
                    <a:p>
                      <a:pPr algn="ctr"/>
                      <a:r>
                        <a:rPr lang="pt-BR" b="1" dirty="0">
                          <a:solidFill>
                            <a:srgbClr val="002060"/>
                          </a:solidFill>
                          <a:latin typeface="Arial" panose="020B0604020202020204" pitchFamily="34" charset="0"/>
                          <a:cs typeface="Arial" panose="020B0604020202020204" pitchFamily="34" charset="0"/>
                        </a:rPr>
                        <a:t>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URL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53301365"/>
                  </a:ext>
                </a:extLst>
              </a:tr>
              <a:tr h="370840">
                <a:tc>
                  <a:txBody>
                    <a:bodyPr/>
                    <a:lstStyle/>
                    <a:p>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56561086"/>
                  </a:ext>
                </a:extLst>
              </a:tr>
            </a:tbl>
          </a:graphicData>
        </a:graphic>
      </p:graphicFrame>
      <p:sp>
        <p:nvSpPr>
          <p:cNvPr id="7" name="Forma Livre: Forma 6">
            <a:extLst>
              <a:ext uri="{FF2B5EF4-FFF2-40B4-BE49-F238E27FC236}">
                <a16:creationId xmlns:a16="http://schemas.microsoft.com/office/drawing/2014/main" id="{FBCDE807-E642-4C59-B84A-A33E9D68C8AA}"/>
              </a:ext>
            </a:extLst>
          </p:cNvPr>
          <p:cNvSpPr>
            <a:spLocks/>
          </p:cNvSpPr>
          <p:nvPr/>
        </p:nvSpPr>
        <p:spPr bwMode="auto">
          <a:xfrm>
            <a:off x="5807067" y="3600092"/>
            <a:ext cx="631439" cy="612000"/>
          </a:xfrm>
          <a:custGeom>
            <a:avLst/>
            <a:gdLst>
              <a:gd name="connsiteX0" fmla="*/ 0 w 820132"/>
              <a:gd name="connsiteY0" fmla="*/ 0 h 641022"/>
              <a:gd name="connsiteX1" fmla="*/ 820132 w 820132"/>
              <a:gd name="connsiteY1" fmla="*/ 641022 h 641022"/>
              <a:gd name="connsiteX2" fmla="*/ 820132 w 820132"/>
              <a:gd name="connsiteY2" fmla="*/ 641022 h 641022"/>
              <a:gd name="connsiteX0" fmla="*/ 0 w 829559"/>
              <a:gd name="connsiteY0" fmla="*/ 0 h 678729"/>
              <a:gd name="connsiteX1" fmla="*/ 829559 w 829559"/>
              <a:gd name="connsiteY1" fmla="*/ 678729 h 678729"/>
              <a:gd name="connsiteX2" fmla="*/ 829559 w 829559"/>
              <a:gd name="connsiteY2" fmla="*/ 678729 h 678729"/>
              <a:gd name="connsiteX0" fmla="*/ 0 w 829559"/>
              <a:gd name="connsiteY0" fmla="*/ 0 h 678729"/>
              <a:gd name="connsiteX1" fmla="*/ 829559 w 829559"/>
              <a:gd name="connsiteY1" fmla="*/ 678729 h 678729"/>
              <a:gd name="connsiteX2" fmla="*/ 829559 w 829559"/>
              <a:gd name="connsiteY2" fmla="*/ 678729 h 678729"/>
              <a:gd name="connsiteX0" fmla="*/ 0 w 829559"/>
              <a:gd name="connsiteY0" fmla="*/ 0 h 678729"/>
              <a:gd name="connsiteX1" fmla="*/ 829559 w 829559"/>
              <a:gd name="connsiteY1" fmla="*/ 678729 h 678729"/>
              <a:gd name="connsiteX2" fmla="*/ 829559 w 829559"/>
              <a:gd name="connsiteY2" fmla="*/ 678729 h 678729"/>
              <a:gd name="connsiteX0" fmla="*/ 0 w 631439"/>
              <a:gd name="connsiteY0" fmla="*/ 0 h 724449"/>
              <a:gd name="connsiteX1" fmla="*/ 631439 w 631439"/>
              <a:gd name="connsiteY1" fmla="*/ 724449 h 724449"/>
              <a:gd name="connsiteX2" fmla="*/ 631439 w 631439"/>
              <a:gd name="connsiteY2" fmla="*/ 724449 h 724449"/>
              <a:gd name="connsiteX0" fmla="*/ 0 w 631439"/>
              <a:gd name="connsiteY0" fmla="*/ 0 h 724449"/>
              <a:gd name="connsiteX1" fmla="*/ 631439 w 631439"/>
              <a:gd name="connsiteY1" fmla="*/ 724449 h 724449"/>
              <a:gd name="connsiteX2" fmla="*/ 631439 w 631439"/>
              <a:gd name="connsiteY2" fmla="*/ 724449 h 724449"/>
              <a:gd name="connsiteX0" fmla="*/ 0 w 631439"/>
              <a:gd name="connsiteY0" fmla="*/ 0 h 724449"/>
              <a:gd name="connsiteX1" fmla="*/ 631439 w 631439"/>
              <a:gd name="connsiteY1" fmla="*/ 724449 h 724449"/>
              <a:gd name="connsiteX2" fmla="*/ 631439 w 631439"/>
              <a:gd name="connsiteY2" fmla="*/ 724449 h 724449"/>
            </a:gdLst>
            <a:ahLst/>
            <a:cxnLst>
              <a:cxn ang="0">
                <a:pos x="connsiteX0" y="connsiteY0"/>
              </a:cxn>
              <a:cxn ang="0">
                <a:pos x="connsiteX1" y="connsiteY1"/>
              </a:cxn>
              <a:cxn ang="0">
                <a:pos x="connsiteX2" y="connsiteY2"/>
              </a:cxn>
            </a:cxnLst>
            <a:rect l="l" t="t" r="r" b="b"/>
            <a:pathLst>
              <a:path w="631439" h="724449">
                <a:moveTo>
                  <a:pt x="0" y="0"/>
                </a:moveTo>
                <a:cubicBezTo>
                  <a:pt x="3142" y="601116"/>
                  <a:pt x="35429" y="713216"/>
                  <a:pt x="631439" y="724449"/>
                </a:cubicBezTo>
                <a:lnTo>
                  <a:pt x="631439" y="724449"/>
                </a:lnTo>
              </a:path>
            </a:pathLst>
          </a:custGeom>
          <a:noFill/>
          <a:ln w="25400">
            <a:solidFill>
              <a:schemeClr val="tx1">
                <a:lumMod val="50000"/>
                <a:lumOff val="50000"/>
              </a:schemeClr>
            </a:solidFill>
            <a:miter lim="800000"/>
            <a:headEnd type="oval" w="lg" len="lg"/>
            <a:tailEnd type="triangle" w="lg" len="lg"/>
          </a:ln>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8" name="Forma Livre: Forma 7">
            <a:extLst>
              <a:ext uri="{FF2B5EF4-FFF2-40B4-BE49-F238E27FC236}">
                <a16:creationId xmlns:a16="http://schemas.microsoft.com/office/drawing/2014/main" id="{E4F4BEB4-12D5-405F-8E8E-B1C91BD582B7}"/>
              </a:ext>
            </a:extLst>
          </p:cNvPr>
          <p:cNvSpPr/>
          <p:nvPr/>
        </p:nvSpPr>
        <p:spPr bwMode="auto">
          <a:xfrm>
            <a:off x="5040000" y="4212308"/>
            <a:ext cx="3514428" cy="1944000"/>
          </a:xfrm>
          <a:custGeom>
            <a:avLst/>
            <a:gdLst>
              <a:gd name="connsiteX0" fmla="*/ 3469064 w 3469064"/>
              <a:gd name="connsiteY0" fmla="*/ 0 h 1310326"/>
              <a:gd name="connsiteX1" fmla="*/ 0 w 3469064"/>
              <a:gd name="connsiteY1" fmla="*/ 1310326 h 1310326"/>
              <a:gd name="connsiteX0" fmla="*/ 3469064 w 3994944"/>
              <a:gd name="connsiteY0" fmla="*/ 33 h 1310359"/>
              <a:gd name="connsiteX1" fmla="*/ 0 w 3994944"/>
              <a:gd name="connsiteY1" fmla="*/ 1310359 h 1310359"/>
              <a:gd name="connsiteX0" fmla="*/ 3469064 w 3914116"/>
              <a:gd name="connsiteY0" fmla="*/ 9 h 1973063"/>
              <a:gd name="connsiteX1" fmla="*/ 0 w 3914116"/>
              <a:gd name="connsiteY1" fmla="*/ 1310335 h 1973063"/>
              <a:gd name="connsiteX0" fmla="*/ 3469064 w 4354037"/>
              <a:gd name="connsiteY0" fmla="*/ 9 h 1973063"/>
              <a:gd name="connsiteX1" fmla="*/ 0 w 4354037"/>
              <a:gd name="connsiteY1" fmla="*/ 1310335 h 1973063"/>
              <a:gd name="connsiteX0" fmla="*/ 3327662 w 4226884"/>
              <a:gd name="connsiteY0" fmla="*/ 9 h 2136535"/>
              <a:gd name="connsiteX1" fmla="*/ 0 w 4226884"/>
              <a:gd name="connsiteY1" fmla="*/ 1498871 h 2136535"/>
              <a:gd name="connsiteX0" fmla="*/ 3327662 w 3971704"/>
              <a:gd name="connsiteY0" fmla="*/ 0 h 2169644"/>
              <a:gd name="connsiteX1" fmla="*/ 2658358 w 3971704"/>
              <a:gd name="connsiteY1" fmla="*/ 1781667 h 2169644"/>
              <a:gd name="connsiteX2" fmla="*/ 0 w 3971704"/>
              <a:gd name="connsiteY2" fmla="*/ 1498862 h 2169644"/>
              <a:gd name="connsiteX0" fmla="*/ 3327662 w 3327662"/>
              <a:gd name="connsiteY0" fmla="*/ 0 h 2575372"/>
              <a:gd name="connsiteX1" fmla="*/ 2658358 w 3327662"/>
              <a:gd name="connsiteY1" fmla="*/ 1781667 h 2575372"/>
              <a:gd name="connsiteX2" fmla="*/ 0 w 3327662"/>
              <a:gd name="connsiteY2" fmla="*/ 1498862 h 2575372"/>
              <a:gd name="connsiteX0" fmla="*/ 3327662 w 3879129"/>
              <a:gd name="connsiteY0" fmla="*/ 0 h 2575372"/>
              <a:gd name="connsiteX1" fmla="*/ 2658358 w 3879129"/>
              <a:gd name="connsiteY1" fmla="*/ 1781667 h 2575372"/>
              <a:gd name="connsiteX2" fmla="*/ 0 w 3879129"/>
              <a:gd name="connsiteY2" fmla="*/ 1498862 h 2575372"/>
              <a:gd name="connsiteX0" fmla="*/ 3327662 w 4079255"/>
              <a:gd name="connsiteY0" fmla="*/ 0 h 2575372"/>
              <a:gd name="connsiteX1" fmla="*/ 2658358 w 4079255"/>
              <a:gd name="connsiteY1" fmla="*/ 1781667 h 2575372"/>
              <a:gd name="connsiteX2" fmla="*/ 0 w 4079255"/>
              <a:gd name="connsiteY2" fmla="*/ 1498862 h 2575372"/>
              <a:gd name="connsiteX0" fmla="*/ 3327662 w 3945163"/>
              <a:gd name="connsiteY0" fmla="*/ 0 h 2575372"/>
              <a:gd name="connsiteX1" fmla="*/ 2658358 w 3945163"/>
              <a:gd name="connsiteY1" fmla="*/ 1781667 h 2575372"/>
              <a:gd name="connsiteX2" fmla="*/ 0 w 3945163"/>
              <a:gd name="connsiteY2" fmla="*/ 1498862 h 2575372"/>
              <a:gd name="connsiteX0" fmla="*/ 3327662 w 4102209"/>
              <a:gd name="connsiteY0" fmla="*/ 0 h 2678726"/>
              <a:gd name="connsiteX1" fmla="*/ 3242820 w 4102209"/>
              <a:gd name="connsiteY1" fmla="*/ 2055045 h 2678726"/>
              <a:gd name="connsiteX2" fmla="*/ 0 w 4102209"/>
              <a:gd name="connsiteY2" fmla="*/ 1498862 h 2678726"/>
              <a:gd name="connsiteX0" fmla="*/ 3327662 w 4089489"/>
              <a:gd name="connsiteY0" fmla="*/ 0 h 2672609"/>
              <a:gd name="connsiteX1" fmla="*/ 3242820 w 4089489"/>
              <a:gd name="connsiteY1" fmla="*/ 2055045 h 2672609"/>
              <a:gd name="connsiteX2" fmla="*/ 0 w 4089489"/>
              <a:gd name="connsiteY2" fmla="*/ 1498862 h 2672609"/>
              <a:gd name="connsiteX0" fmla="*/ 3327662 w 4089489"/>
              <a:gd name="connsiteY0" fmla="*/ 0 h 2672609"/>
              <a:gd name="connsiteX1" fmla="*/ 3242820 w 4089489"/>
              <a:gd name="connsiteY1" fmla="*/ 2055045 h 2672609"/>
              <a:gd name="connsiteX2" fmla="*/ 0 w 4089489"/>
              <a:gd name="connsiteY2" fmla="*/ 1498862 h 2672609"/>
              <a:gd name="connsiteX0" fmla="*/ 3327662 w 4089489"/>
              <a:gd name="connsiteY0" fmla="*/ 0 h 2672609"/>
              <a:gd name="connsiteX1" fmla="*/ 3242820 w 4089489"/>
              <a:gd name="connsiteY1" fmla="*/ 2055045 h 2672609"/>
              <a:gd name="connsiteX2" fmla="*/ 0 w 4089489"/>
              <a:gd name="connsiteY2" fmla="*/ 1498862 h 2672609"/>
              <a:gd name="connsiteX0" fmla="*/ 3327662 w 4089489"/>
              <a:gd name="connsiteY0" fmla="*/ 0 h 2672609"/>
              <a:gd name="connsiteX1" fmla="*/ 3242820 w 4089489"/>
              <a:gd name="connsiteY1" fmla="*/ 2055045 h 2672609"/>
              <a:gd name="connsiteX2" fmla="*/ 0 w 4089489"/>
              <a:gd name="connsiteY2" fmla="*/ 1498862 h 2672609"/>
              <a:gd name="connsiteX0" fmla="*/ 3327662 w 4117814"/>
              <a:gd name="connsiteY0" fmla="*/ 0 h 2669888"/>
              <a:gd name="connsiteX1" fmla="*/ 3242820 w 4117814"/>
              <a:gd name="connsiteY1" fmla="*/ 2055045 h 2669888"/>
              <a:gd name="connsiteX2" fmla="*/ 0 w 4117814"/>
              <a:gd name="connsiteY2" fmla="*/ 1498862 h 2669888"/>
              <a:gd name="connsiteX0" fmla="*/ 3327662 w 3736507"/>
              <a:gd name="connsiteY0" fmla="*/ 0 h 2759926"/>
              <a:gd name="connsiteX1" fmla="*/ 1187777 w 3736507"/>
              <a:gd name="connsiteY1" fmla="*/ 2262434 h 2759926"/>
              <a:gd name="connsiteX2" fmla="*/ 0 w 3736507"/>
              <a:gd name="connsiteY2" fmla="*/ 1498862 h 2759926"/>
              <a:gd name="connsiteX0" fmla="*/ 3327662 w 3744750"/>
              <a:gd name="connsiteY0" fmla="*/ 0 h 2669264"/>
              <a:gd name="connsiteX1" fmla="*/ 1187777 w 3744750"/>
              <a:gd name="connsiteY1" fmla="*/ 2262434 h 2669264"/>
              <a:gd name="connsiteX2" fmla="*/ 0 w 3744750"/>
              <a:gd name="connsiteY2" fmla="*/ 1498862 h 2669264"/>
              <a:gd name="connsiteX0" fmla="*/ 3327662 w 3744750"/>
              <a:gd name="connsiteY0" fmla="*/ 0 h 2304988"/>
              <a:gd name="connsiteX1" fmla="*/ 1187777 w 3744750"/>
              <a:gd name="connsiteY1" fmla="*/ 2262434 h 2304988"/>
              <a:gd name="connsiteX2" fmla="*/ 0 w 3744750"/>
              <a:gd name="connsiteY2" fmla="*/ 1498862 h 2304988"/>
              <a:gd name="connsiteX0" fmla="*/ 3327662 w 3745238"/>
              <a:gd name="connsiteY0" fmla="*/ 0 h 2295106"/>
              <a:gd name="connsiteX1" fmla="*/ 1187777 w 3745238"/>
              <a:gd name="connsiteY1" fmla="*/ 2262434 h 2295106"/>
              <a:gd name="connsiteX2" fmla="*/ 0 w 3745238"/>
              <a:gd name="connsiteY2" fmla="*/ 1498862 h 2295106"/>
              <a:gd name="connsiteX0" fmla="*/ 3327662 w 3352116"/>
              <a:gd name="connsiteY0" fmla="*/ 0 h 2295106"/>
              <a:gd name="connsiteX1" fmla="*/ 3133372 w 3352116"/>
              <a:gd name="connsiteY1" fmla="*/ 1093085 h 2295106"/>
              <a:gd name="connsiteX2" fmla="*/ 1187777 w 3352116"/>
              <a:gd name="connsiteY2" fmla="*/ 2262434 h 2295106"/>
              <a:gd name="connsiteX3" fmla="*/ 0 w 3352116"/>
              <a:gd name="connsiteY3" fmla="*/ 1498862 h 2295106"/>
              <a:gd name="connsiteX0" fmla="*/ 3327662 w 3900785"/>
              <a:gd name="connsiteY0" fmla="*/ 0 h 2321749"/>
              <a:gd name="connsiteX1" fmla="*/ 3815298 w 3900785"/>
              <a:gd name="connsiteY1" fmla="*/ 1134414 h 2321749"/>
              <a:gd name="connsiteX2" fmla="*/ 1187777 w 3900785"/>
              <a:gd name="connsiteY2" fmla="*/ 2262434 h 2321749"/>
              <a:gd name="connsiteX3" fmla="*/ 0 w 3900785"/>
              <a:gd name="connsiteY3" fmla="*/ 1498862 h 2321749"/>
              <a:gd name="connsiteX0" fmla="*/ 3327662 w 4029947"/>
              <a:gd name="connsiteY0" fmla="*/ 0 h 2321749"/>
              <a:gd name="connsiteX1" fmla="*/ 3815298 w 4029947"/>
              <a:gd name="connsiteY1" fmla="*/ 1134414 h 2321749"/>
              <a:gd name="connsiteX2" fmla="*/ 1187777 w 4029947"/>
              <a:gd name="connsiteY2" fmla="*/ 2262434 h 2321749"/>
              <a:gd name="connsiteX3" fmla="*/ 0 w 4029947"/>
              <a:gd name="connsiteY3" fmla="*/ 1498862 h 2321749"/>
              <a:gd name="connsiteX0" fmla="*/ 3327663 w 4029948"/>
              <a:gd name="connsiteY0" fmla="*/ 0 h 2310497"/>
              <a:gd name="connsiteX1" fmla="*/ 3815299 w 4029948"/>
              <a:gd name="connsiteY1" fmla="*/ 1134414 h 2310497"/>
              <a:gd name="connsiteX2" fmla="*/ 1187778 w 4029948"/>
              <a:gd name="connsiteY2" fmla="*/ 2262434 h 2310497"/>
              <a:gd name="connsiteX3" fmla="*/ 1 w 4029948"/>
              <a:gd name="connsiteY3" fmla="*/ 1498862 h 2310497"/>
              <a:gd name="connsiteX0" fmla="*/ 3327663 w 4029948"/>
              <a:gd name="connsiteY0" fmla="*/ 0 h 2310497"/>
              <a:gd name="connsiteX1" fmla="*/ 3815299 w 4029948"/>
              <a:gd name="connsiteY1" fmla="*/ 1134414 h 2310497"/>
              <a:gd name="connsiteX2" fmla="*/ 1187778 w 4029948"/>
              <a:gd name="connsiteY2" fmla="*/ 2262434 h 2310497"/>
              <a:gd name="connsiteX3" fmla="*/ 1 w 4029948"/>
              <a:gd name="connsiteY3" fmla="*/ 1498862 h 2310497"/>
              <a:gd name="connsiteX0" fmla="*/ 3327663 w 4029948"/>
              <a:gd name="connsiteY0" fmla="*/ 0 h 2310497"/>
              <a:gd name="connsiteX1" fmla="*/ 3815299 w 4029948"/>
              <a:gd name="connsiteY1" fmla="*/ 1134414 h 2310497"/>
              <a:gd name="connsiteX2" fmla="*/ 1187778 w 4029948"/>
              <a:gd name="connsiteY2" fmla="*/ 2262434 h 2310497"/>
              <a:gd name="connsiteX3" fmla="*/ 1 w 4029948"/>
              <a:gd name="connsiteY3" fmla="*/ 1498862 h 2310497"/>
              <a:gd name="connsiteX0" fmla="*/ 3327663 w 4029948"/>
              <a:gd name="connsiteY0" fmla="*/ 0 h 2310497"/>
              <a:gd name="connsiteX1" fmla="*/ 3815299 w 4029948"/>
              <a:gd name="connsiteY1" fmla="*/ 1134414 h 2310497"/>
              <a:gd name="connsiteX2" fmla="*/ 1187778 w 4029948"/>
              <a:gd name="connsiteY2" fmla="*/ 2262434 h 2310497"/>
              <a:gd name="connsiteX3" fmla="*/ 1 w 4029948"/>
              <a:gd name="connsiteY3" fmla="*/ 1498862 h 2310497"/>
              <a:gd name="connsiteX0" fmla="*/ 3327663 w 4029948"/>
              <a:gd name="connsiteY0" fmla="*/ 0 h 2287603"/>
              <a:gd name="connsiteX1" fmla="*/ 3815299 w 4029948"/>
              <a:gd name="connsiteY1" fmla="*/ 1134414 h 2287603"/>
              <a:gd name="connsiteX2" fmla="*/ 1187778 w 4029948"/>
              <a:gd name="connsiteY2" fmla="*/ 2262434 h 2287603"/>
              <a:gd name="connsiteX3" fmla="*/ 1 w 4029948"/>
              <a:gd name="connsiteY3" fmla="*/ 1498862 h 2287603"/>
              <a:gd name="connsiteX0" fmla="*/ 3327663 w 4029948"/>
              <a:gd name="connsiteY0" fmla="*/ 0 h 2290941"/>
              <a:gd name="connsiteX1" fmla="*/ 3815299 w 4029948"/>
              <a:gd name="connsiteY1" fmla="*/ 1134414 h 2290941"/>
              <a:gd name="connsiteX2" fmla="*/ 1187778 w 4029948"/>
              <a:gd name="connsiteY2" fmla="*/ 2262434 h 2290941"/>
              <a:gd name="connsiteX3" fmla="*/ 1 w 4029948"/>
              <a:gd name="connsiteY3" fmla="*/ 1498862 h 2290941"/>
              <a:gd name="connsiteX0" fmla="*/ 3327663 w 4029948"/>
              <a:gd name="connsiteY0" fmla="*/ 0 h 2290941"/>
              <a:gd name="connsiteX1" fmla="*/ 3815299 w 4029948"/>
              <a:gd name="connsiteY1" fmla="*/ 1134414 h 2290941"/>
              <a:gd name="connsiteX2" fmla="*/ 1187778 w 4029948"/>
              <a:gd name="connsiteY2" fmla="*/ 2262434 h 2290941"/>
              <a:gd name="connsiteX3" fmla="*/ 1 w 4029948"/>
              <a:gd name="connsiteY3" fmla="*/ 1498862 h 2290941"/>
              <a:gd name="connsiteX0" fmla="*/ 3327663 w 4023168"/>
              <a:gd name="connsiteY0" fmla="*/ 0 h 2290941"/>
              <a:gd name="connsiteX1" fmla="*/ 3815299 w 4023168"/>
              <a:gd name="connsiteY1" fmla="*/ 1134414 h 2290941"/>
              <a:gd name="connsiteX2" fmla="*/ 1187778 w 4023168"/>
              <a:gd name="connsiteY2" fmla="*/ 2262434 h 2290941"/>
              <a:gd name="connsiteX3" fmla="*/ 1 w 4023168"/>
              <a:gd name="connsiteY3" fmla="*/ 1498862 h 2290941"/>
              <a:gd name="connsiteX0" fmla="*/ 3327663 w 3883334"/>
              <a:gd name="connsiteY0" fmla="*/ 0 h 2290941"/>
              <a:gd name="connsiteX1" fmla="*/ 3815299 w 3883334"/>
              <a:gd name="connsiteY1" fmla="*/ 1134414 h 2290941"/>
              <a:gd name="connsiteX2" fmla="*/ 1187778 w 3883334"/>
              <a:gd name="connsiteY2" fmla="*/ 2262434 h 2290941"/>
              <a:gd name="connsiteX3" fmla="*/ 1 w 3883334"/>
              <a:gd name="connsiteY3" fmla="*/ 1498862 h 2290941"/>
              <a:gd name="connsiteX0" fmla="*/ 3327663 w 3831884"/>
              <a:gd name="connsiteY0" fmla="*/ 14 h 2290955"/>
              <a:gd name="connsiteX1" fmla="*/ 3815299 w 3831884"/>
              <a:gd name="connsiteY1" fmla="*/ 1134428 h 2290955"/>
              <a:gd name="connsiteX2" fmla="*/ 1187778 w 3831884"/>
              <a:gd name="connsiteY2" fmla="*/ 2262448 h 2290955"/>
              <a:gd name="connsiteX3" fmla="*/ 1 w 3831884"/>
              <a:gd name="connsiteY3" fmla="*/ 1498876 h 2290955"/>
              <a:gd name="connsiteX0" fmla="*/ 3327663 w 3827358"/>
              <a:gd name="connsiteY0" fmla="*/ 20 h 2290961"/>
              <a:gd name="connsiteX1" fmla="*/ 3815299 w 3827358"/>
              <a:gd name="connsiteY1" fmla="*/ 1134434 h 2290961"/>
              <a:gd name="connsiteX2" fmla="*/ 1187778 w 3827358"/>
              <a:gd name="connsiteY2" fmla="*/ 2262454 h 2290961"/>
              <a:gd name="connsiteX3" fmla="*/ 1 w 3827358"/>
              <a:gd name="connsiteY3" fmla="*/ 1498882 h 2290961"/>
              <a:gd name="connsiteX0" fmla="*/ 3327663 w 3834150"/>
              <a:gd name="connsiteY0" fmla="*/ 29 h 2290970"/>
              <a:gd name="connsiteX1" fmla="*/ 3815299 w 3834150"/>
              <a:gd name="connsiteY1" fmla="*/ 1134443 h 2290970"/>
              <a:gd name="connsiteX2" fmla="*/ 1187778 w 3834150"/>
              <a:gd name="connsiteY2" fmla="*/ 2262463 h 2290970"/>
              <a:gd name="connsiteX3" fmla="*/ 1 w 3834150"/>
              <a:gd name="connsiteY3" fmla="*/ 1498891 h 2290970"/>
              <a:gd name="connsiteX0" fmla="*/ 3327663 w 3982825"/>
              <a:gd name="connsiteY0" fmla="*/ 14 h 2132382"/>
              <a:gd name="connsiteX1" fmla="*/ 3815299 w 3982825"/>
              <a:gd name="connsiteY1" fmla="*/ 1134428 h 2132382"/>
              <a:gd name="connsiteX2" fmla="*/ 1187778 w 3982825"/>
              <a:gd name="connsiteY2" fmla="*/ 2014475 h 2132382"/>
              <a:gd name="connsiteX3" fmla="*/ 1 w 3982825"/>
              <a:gd name="connsiteY3" fmla="*/ 1498876 h 2132382"/>
              <a:gd name="connsiteX0" fmla="*/ 3327663 w 3829620"/>
              <a:gd name="connsiteY0" fmla="*/ 20 h 2132388"/>
              <a:gd name="connsiteX1" fmla="*/ 3815299 w 3829620"/>
              <a:gd name="connsiteY1" fmla="*/ 1134434 h 2132388"/>
              <a:gd name="connsiteX2" fmla="*/ 1187778 w 3829620"/>
              <a:gd name="connsiteY2" fmla="*/ 2014481 h 2132388"/>
              <a:gd name="connsiteX3" fmla="*/ 1 w 3829620"/>
              <a:gd name="connsiteY3" fmla="*/ 1498882 h 2132388"/>
              <a:gd name="connsiteX0" fmla="*/ 3327663 w 3829620"/>
              <a:gd name="connsiteY0" fmla="*/ 27 h 2132395"/>
              <a:gd name="connsiteX1" fmla="*/ 3815299 w 3829620"/>
              <a:gd name="connsiteY1" fmla="*/ 1134441 h 2132395"/>
              <a:gd name="connsiteX2" fmla="*/ 1187778 w 3829620"/>
              <a:gd name="connsiteY2" fmla="*/ 2014488 h 2132395"/>
              <a:gd name="connsiteX3" fmla="*/ 1 w 3829620"/>
              <a:gd name="connsiteY3" fmla="*/ 1498889 h 2132395"/>
              <a:gd name="connsiteX0" fmla="*/ 3327663 w 3982825"/>
              <a:gd name="connsiteY0" fmla="*/ 14 h 2132382"/>
              <a:gd name="connsiteX1" fmla="*/ 3815299 w 3982825"/>
              <a:gd name="connsiteY1" fmla="*/ 1134428 h 2132382"/>
              <a:gd name="connsiteX2" fmla="*/ 1187778 w 3982825"/>
              <a:gd name="connsiteY2" fmla="*/ 2014475 h 2132382"/>
              <a:gd name="connsiteX3" fmla="*/ 1 w 3982825"/>
              <a:gd name="connsiteY3" fmla="*/ 1498876 h 2132382"/>
              <a:gd name="connsiteX0" fmla="*/ 3327663 w 3982825"/>
              <a:gd name="connsiteY0" fmla="*/ 14 h 2132382"/>
              <a:gd name="connsiteX1" fmla="*/ 3815299 w 3982825"/>
              <a:gd name="connsiteY1" fmla="*/ 1134428 h 2132382"/>
              <a:gd name="connsiteX2" fmla="*/ 1187778 w 3982825"/>
              <a:gd name="connsiteY2" fmla="*/ 2014475 h 2132382"/>
              <a:gd name="connsiteX3" fmla="*/ 1 w 3982825"/>
              <a:gd name="connsiteY3" fmla="*/ 1498876 h 2132382"/>
              <a:gd name="connsiteX0" fmla="*/ 3327663 w 3982825"/>
              <a:gd name="connsiteY0" fmla="*/ 14 h 2132382"/>
              <a:gd name="connsiteX1" fmla="*/ 3815299 w 3982825"/>
              <a:gd name="connsiteY1" fmla="*/ 1134428 h 2132382"/>
              <a:gd name="connsiteX2" fmla="*/ 1187778 w 3982825"/>
              <a:gd name="connsiteY2" fmla="*/ 2014475 h 2132382"/>
              <a:gd name="connsiteX3" fmla="*/ 1 w 3982825"/>
              <a:gd name="connsiteY3" fmla="*/ 1498876 h 2132382"/>
              <a:gd name="connsiteX0" fmla="*/ 3327663 w 3982825"/>
              <a:gd name="connsiteY0" fmla="*/ 14 h 2132382"/>
              <a:gd name="connsiteX1" fmla="*/ 3815299 w 3982825"/>
              <a:gd name="connsiteY1" fmla="*/ 1134428 h 2132382"/>
              <a:gd name="connsiteX2" fmla="*/ 1187778 w 3982825"/>
              <a:gd name="connsiteY2" fmla="*/ 2014475 h 2132382"/>
              <a:gd name="connsiteX3" fmla="*/ 1 w 3982825"/>
              <a:gd name="connsiteY3" fmla="*/ 1498876 h 2132382"/>
              <a:gd name="connsiteX0" fmla="*/ 3327663 w 3982825"/>
              <a:gd name="connsiteY0" fmla="*/ 14 h 2132382"/>
              <a:gd name="connsiteX1" fmla="*/ 3815299 w 3982825"/>
              <a:gd name="connsiteY1" fmla="*/ 1134428 h 2132382"/>
              <a:gd name="connsiteX2" fmla="*/ 1187778 w 3982825"/>
              <a:gd name="connsiteY2" fmla="*/ 2014475 h 2132382"/>
              <a:gd name="connsiteX3" fmla="*/ 1 w 3982825"/>
              <a:gd name="connsiteY3" fmla="*/ 1498876 h 2132382"/>
              <a:gd name="connsiteX0" fmla="*/ 3327662 w 4070729"/>
              <a:gd name="connsiteY0" fmla="*/ 13 h 1498875"/>
              <a:gd name="connsiteX1" fmla="*/ 3815298 w 4070729"/>
              <a:gd name="connsiteY1" fmla="*/ 1134427 h 1498875"/>
              <a:gd name="connsiteX2" fmla="*/ 0 w 4070729"/>
              <a:gd name="connsiteY2" fmla="*/ 1498875 h 1498875"/>
              <a:gd name="connsiteX0" fmla="*/ 3327662 w 4021050"/>
              <a:gd name="connsiteY0" fmla="*/ 7 h 1869516"/>
              <a:gd name="connsiteX1" fmla="*/ 3748138 w 4021050"/>
              <a:gd name="connsiteY1" fmla="*/ 1811181 h 1869516"/>
              <a:gd name="connsiteX2" fmla="*/ 0 w 4021050"/>
              <a:gd name="connsiteY2" fmla="*/ 1498869 h 1869516"/>
              <a:gd name="connsiteX0" fmla="*/ 3327662 w 4021050"/>
              <a:gd name="connsiteY0" fmla="*/ 7 h 1859024"/>
              <a:gd name="connsiteX1" fmla="*/ 3748138 w 4021050"/>
              <a:gd name="connsiteY1" fmla="*/ 1811181 h 1859024"/>
              <a:gd name="connsiteX2" fmla="*/ 0 w 4021050"/>
              <a:gd name="connsiteY2" fmla="*/ 1498869 h 1859024"/>
              <a:gd name="connsiteX0" fmla="*/ 3327662 w 4009580"/>
              <a:gd name="connsiteY0" fmla="*/ 6 h 1811452"/>
              <a:gd name="connsiteX1" fmla="*/ 3748138 w 4009580"/>
              <a:gd name="connsiteY1" fmla="*/ 1811180 h 1811452"/>
              <a:gd name="connsiteX2" fmla="*/ 0 w 4009580"/>
              <a:gd name="connsiteY2" fmla="*/ 1498868 h 1811452"/>
              <a:gd name="connsiteX0" fmla="*/ 3327662 w 4009580"/>
              <a:gd name="connsiteY0" fmla="*/ 6 h 1980291"/>
              <a:gd name="connsiteX1" fmla="*/ 3748138 w 4009580"/>
              <a:gd name="connsiteY1" fmla="*/ 1811180 h 1980291"/>
              <a:gd name="connsiteX2" fmla="*/ 0 w 4009580"/>
              <a:gd name="connsiteY2" fmla="*/ 1498868 h 1980291"/>
              <a:gd name="connsiteX0" fmla="*/ 3327662 w 4110034"/>
              <a:gd name="connsiteY0" fmla="*/ 33 h 1980318"/>
              <a:gd name="connsiteX1" fmla="*/ 3748138 w 4110034"/>
              <a:gd name="connsiteY1" fmla="*/ 1811207 h 1980318"/>
              <a:gd name="connsiteX2" fmla="*/ 0 w 4110034"/>
              <a:gd name="connsiteY2" fmla="*/ 1498895 h 1980318"/>
              <a:gd name="connsiteX0" fmla="*/ 3327662 w 3912549"/>
              <a:gd name="connsiteY0" fmla="*/ 33 h 2007704"/>
              <a:gd name="connsiteX1" fmla="*/ 3355515 w 3912549"/>
              <a:gd name="connsiteY1" fmla="*/ 1873200 h 2007704"/>
              <a:gd name="connsiteX2" fmla="*/ 0 w 3912549"/>
              <a:gd name="connsiteY2" fmla="*/ 1498895 h 2007704"/>
              <a:gd name="connsiteX0" fmla="*/ 3327662 w 4025804"/>
              <a:gd name="connsiteY0" fmla="*/ 32 h 2002200"/>
              <a:gd name="connsiteX1" fmla="*/ 3355515 w 4025804"/>
              <a:gd name="connsiteY1" fmla="*/ 1873199 h 2002200"/>
              <a:gd name="connsiteX2" fmla="*/ 0 w 4025804"/>
              <a:gd name="connsiteY2" fmla="*/ 1498894 h 2002200"/>
              <a:gd name="connsiteX0" fmla="*/ 3327662 w 4025804"/>
              <a:gd name="connsiteY0" fmla="*/ 32 h 1976094"/>
              <a:gd name="connsiteX1" fmla="*/ 3355515 w 4025804"/>
              <a:gd name="connsiteY1" fmla="*/ 1873199 h 1976094"/>
              <a:gd name="connsiteX2" fmla="*/ 0 w 4025804"/>
              <a:gd name="connsiteY2" fmla="*/ 1498894 h 1976094"/>
              <a:gd name="connsiteX0" fmla="*/ 3327662 w 4652474"/>
              <a:gd name="connsiteY0" fmla="*/ 33 h 2005277"/>
              <a:gd name="connsiteX1" fmla="*/ 3355515 w 4652474"/>
              <a:gd name="connsiteY1" fmla="*/ 1873200 h 2005277"/>
              <a:gd name="connsiteX2" fmla="*/ 0 w 4652474"/>
              <a:gd name="connsiteY2" fmla="*/ 1498895 h 2005277"/>
              <a:gd name="connsiteX0" fmla="*/ 3327662 w 4652474"/>
              <a:gd name="connsiteY0" fmla="*/ 33 h 2005277"/>
              <a:gd name="connsiteX1" fmla="*/ 3355515 w 4652474"/>
              <a:gd name="connsiteY1" fmla="*/ 1873200 h 2005277"/>
              <a:gd name="connsiteX2" fmla="*/ 0 w 4652474"/>
              <a:gd name="connsiteY2" fmla="*/ 1498895 h 2005277"/>
              <a:gd name="connsiteX0" fmla="*/ 3327662 w 4020197"/>
              <a:gd name="connsiteY0" fmla="*/ 33 h 1983180"/>
              <a:gd name="connsiteX1" fmla="*/ 3355515 w 4020197"/>
              <a:gd name="connsiteY1" fmla="*/ 1873200 h 1983180"/>
              <a:gd name="connsiteX2" fmla="*/ 0 w 4020197"/>
              <a:gd name="connsiteY2" fmla="*/ 1498895 h 1983180"/>
              <a:gd name="connsiteX0" fmla="*/ 3327662 w 3998478"/>
              <a:gd name="connsiteY0" fmla="*/ 34 h 1926208"/>
              <a:gd name="connsiteX1" fmla="*/ 3309795 w 3998478"/>
              <a:gd name="connsiteY1" fmla="*/ 1743661 h 1926208"/>
              <a:gd name="connsiteX2" fmla="*/ 0 w 3998478"/>
              <a:gd name="connsiteY2" fmla="*/ 1498896 h 1926208"/>
              <a:gd name="connsiteX0" fmla="*/ 3327662 w 3995761"/>
              <a:gd name="connsiteY0" fmla="*/ 36 h 2048170"/>
              <a:gd name="connsiteX1" fmla="*/ 3309795 w 3995761"/>
              <a:gd name="connsiteY1" fmla="*/ 1743663 h 2048170"/>
              <a:gd name="connsiteX2" fmla="*/ 0 w 3995761"/>
              <a:gd name="connsiteY2" fmla="*/ 1498898 h 2048170"/>
              <a:gd name="connsiteX0" fmla="*/ 3327709 w 3995808"/>
              <a:gd name="connsiteY0" fmla="*/ 36 h 2073438"/>
              <a:gd name="connsiteX1" fmla="*/ 3309842 w 3995808"/>
              <a:gd name="connsiteY1" fmla="*/ 1743663 h 2073438"/>
              <a:gd name="connsiteX2" fmla="*/ 47 w 3995808"/>
              <a:gd name="connsiteY2" fmla="*/ 1498898 h 2073438"/>
              <a:gd name="connsiteX0" fmla="*/ 3327686 w 3993368"/>
              <a:gd name="connsiteY0" fmla="*/ 37 h 2042515"/>
              <a:gd name="connsiteX1" fmla="*/ 3309819 w 3993368"/>
              <a:gd name="connsiteY1" fmla="*/ 1743664 h 2042515"/>
              <a:gd name="connsiteX2" fmla="*/ 24 w 3993368"/>
              <a:gd name="connsiteY2" fmla="*/ 1498899 h 2042515"/>
              <a:gd name="connsiteX0" fmla="*/ 3327662 w 3993344"/>
              <a:gd name="connsiteY0" fmla="*/ 37 h 2143361"/>
              <a:gd name="connsiteX1" fmla="*/ 3309795 w 3993344"/>
              <a:gd name="connsiteY1" fmla="*/ 1743664 h 2143361"/>
              <a:gd name="connsiteX2" fmla="*/ 0 w 3993344"/>
              <a:gd name="connsiteY2" fmla="*/ 1498899 h 2143361"/>
              <a:gd name="connsiteX0" fmla="*/ 3327662 w 3959286"/>
              <a:gd name="connsiteY0" fmla="*/ 48 h 2021742"/>
              <a:gd name="connsiteX1" fmla="*/ 3233595 w 3959286"/>
              <a:gd name="connsiteY1" fmla="*/ 1393155 h 2021742"/>
              <a:gd name="connsiteX2" fmla="*/ 0 w 3959286"/>
              <a:gd name="connsiteY2" fmla="*/ 1498910 h 2021742"/>
              <a:gd name="connsiteX0" fmla="*/ 3327662 w 3961864"/>
              <a:gd name="connsiteY0" fmla="*/ 54 h 2071422"/>
              <a:gd name="connsiteX1" fmla="*/ 3233595 w 3961864"/>
              <a:gd name="connsiteY1" fmla="*/ 1393161 h 2071422"/>
              <a:gd name="connsiteX2" fmla="*/ 0 w 3961864"/>
              <a:gd name="connsiteY2" fmla="*/ 1498916 h 2071422"/>
              <a:gd name="connsiteX0" fmla="*/ 3327662 w 3964450"/>
              <a:gd name="connsiteY0" fmla="*/ 58 h 2101811"/>
              <a:gd name="connsiteX1" fmla="*/ 3233595 w 3964450"/>
              <a:gd name="connsiteY1" fmla="*/ 1393165 h 2101811"/>
              <a:gd name="connsiteX2" fmla="*/ 0 w 3964450"/>
              <a:gd name="connsiteY2" fmla="*/ 1498920 h 2101811"/>
              <a:gd name="connsiteX0" fmla="*/ 3327662 w 4062211"/>
              <a:gd name="connsiteY0" fmla="*/ 69 h 2111701"/>
              <a:gd name="connsiteX1" fmla="*/ 3233595 w 4062211"/>
              <a:gd name="connsiteY1" fmla="*/ 1393176 h 2111701"/>
              <a:gd name="connsiteX2" fmla="*/ 0 w 4062211"/>
              <a:gd name="connsiteY2" fmla="*/ 1498931 h 2111701"/>
            </a:gdLst>
            <a:ahLst/>
            <a:cxnLst>
              <a:cxn ang="0">
                <a:pos x="connsiteX0" y="connsiteY0"/>
              </a:cxn>
              <a:cxn ang="0">
                <a:pos x="connsiteX1" y="connsiteY1"/>
              </a:cxn>
              <a:cxn ang="0">
                <a:pos x="connsiteX2" y="connsiteY2"/>
              </a:cxn>
            </a:cxnLst>
            <a:rect l="l" t="t" r="r" b="b"/>
            <a:pathLst>
              <a:path w="4062211" h="2111701">
                <a:moveTo>
                  <a:pt x="3327662" y="69"/>
                </a:moveTo>
                <a:cubicBezTo>
                  <a:pt x="4297504" y="-8896"/>
                  <a:pt x="4347745" y="853943"/>
                  <a:pt x="3233595" y="1393176"/>
                </a:cubicBezTo>
                <a:cubicBezTo>
                  <a:pt x="1969729" y="2004869"/>
                  <a:pt x="7410" y="2595451"/>
                  <a:pt x="0" y="1498931"/>
                </a:cubicBezTo>
              </a:path>
            </a:pathLst>
          </a:custGeom>
          <a:noFill/>
          <a:ln w="25400">
            <a:solidFill>
              <a:schemeClr val="tx1">
                <a:lumMod val="50000"/>
                <a:lumOff val="50000"/>
              </a:schemeClr>
            </a:solidFill>
            <a:miter lim="800000"/>
            <a:headEnd type="oval" w="lg" len="lg"/>
            <a:tailEnd type="triangle" w="lg" len="lg"/>
          </a:ln>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1" name="Chave Esquerda 10">
            <a:extLst>
              <a:ext uri="{FF2B5EF4-FFF2-40B4-BE49-F238E27FC236}">
                <a16:creationId xmlns:a16="http://schemas.microsoft.com/office/drawing/2014/main" id="{35D061AD-D0F3-4CB2-88AA-899B15E90C62}"/>
              </a:ext>
            </a:extLst>
          </p:cNvPr>
          <p:cNvSpPr/>
          <p:nvPr/>
        </p:nvSpPr>
        <p:spPr bwMode="auto">
          <a:xfrm rot="16200000" flipV="1">
            <a:off x="4824000" y="2569854"/>
            <a:ext cx="343924" cy="5544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53" name="Chave Esquerda 52">
            <a:extLst>
              <a:ext uri="{FF2B5EF4-FFF2-40B4-BE49-F238E27FC236}">
                <a16:creationId xmlns:a16="http://schemas.microsoft.com/office/drawing/2014/main" id="{C4AD3CBD-F597-4D4D-9F2F-89C02207E913}"/>
              </a:ext>
            </a:extLst>
          </p:cNvPr>
          <p:cNvSpPr/>
          <p:nvPr/>
        </p:nvSpPr>
        <p:spPr bwMode="auto">
          <a:xfrm rot="16200000" flipV="1">
            <a:off x="5688032" y="2520020"/>
            <a:ext cx="216000" cy="1872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7" name="Texto explicativo retangular com cantos arredondados 11">
            <a:extLst>
              <a:ext uri="{FF2B5EF4-FFF2-40B4-BE49-F238E27FC236}">
                <a16:creationId xmlns:a16="http://schemas.microsoft.com/office/drawing/2014/main" id="{4CDC70EC-581F-4111-B0E8-7F2750FB0025}"/>
              </a:ext>
            </a:extLst>
          </p:cNvPr>
          <p:cNvSpPr/>
          <p:nvPr/>
        </p:nvSpPr>
        <p:spPr bwMode="auto">
          <a:xfrm>
            <a:off x="279656" y="3654530"/>
            <a:ext cx="3496160" cy="427614"/>
          </a:xfrm>
          <a:prstGeom prst="wedgeRoundRectCallout">
            <a:avLst>
              <a:gd name="adj1" fmla="val 61148"/>
              <a:gd name="adj2" fmla="val 55921"/>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latin typeface="Arial" panose="020B0604020202020204" pitchFamily="34" charset="0"/>
                <a:ea typeface="+mj-ea"/>
                <a:cs typeface="Arial" panose="020B0604020202020204" pitchFamily="34" charset="0"/>
              </a:rPr>
              <a:t>Redirecionamento de URL</a:t>
            </a:r>
          </a:p>
        </p:txBody>
      </p:sp>
      <p:sp>
        <p:nvSpPr>
          <p:cNvPr id="18" name="Texto explicativo retangular com cantos arredondados 11">
            <a:extLst>
              <a:ext uri="{FF2B5EF4-FFF2-40B4-BE49-F238E27FC236}">
                <a16:creationId xmlns:a16="http://schemas.microsoft.com/office/drawing/2014/main" id="{330906B9-943E-483D-B727-695B4F8C42AA}"/>
              </a:ext>
            </a:extLst>
          </p:cNvPr>
          <p:cNvSpPr/>
          <p:nvPr/>
        </p:nvSpPr>
        <p:spPr bwMode="auto">
          <a:xfrm>
            <a:off x="5148064" y="2541149"/>
            <a:ext cx="2791328" cy="427614"/>
          </a:xfrm>
          <a:prstGeom prst="wedgeRoundRectCallout">
            <a:avLst>
              <a:gd name="adj1" fmla="val -56715"/>
              <a:gd name="adj2" fmla="val 49308"/>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latin typeface="Arial" panose="020B0604020202020204" pitchFamily="34" charset="0"/>
                <a:ea typeface="+mj-ea"/>
                <a:cs typeface="Arial" panose="020B0604020202020204" pitchFamily="34" charset="0"/>
              </a:rPr>
              <a:t>URL do identificador</a:t>
            </a:r>
          </a:p>
        </p:txBody>
      </p:sp>
      <p:sp>
        <p:nvSpPr>
          <p:cNvPr id="19" name="Texto explicativo retangular com cantos arredondados 11">
            <a:extLst>
              <a:ext uri="{FF2B5EF4-FFF2-40B4-BE49-F238E27FC236}">
                <a16:creationId xmlns:a16="http://schemas.microsoft.com/office/drawing/2014/main" id="{C3DCB197-63A7-430C-AF4A-02044933C745}"/>
              </a:ext>
            </a:extLst>
          </p:cNvPr>
          <p:cNvSpPr/>
          <p:nvPr/>
        </p:nvSpPr>
        <p:spPr bwMode="auto">
          <a:xfrm>
            <a:off x="1398792" y="5538249"/>
            <a:ext cx="2331768" cy="654344"/>
          </a:xfrm>
          <a:prstGeom prst="wedgeRoundRectCallout">
            <a:avLst>
              <a:gd name="adj1" fmla="val 57434"/>
              <a:gd name="adj2" fmla="val -49895"/>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latin typeface="Arial" panose="020B0604020202020204" pitchFamily="34" charset="0"/>
                <a:ea typeface="+mj-ea"/>
                <a:cs typeface="Arial" panose="020B0604020202020204" pitchFamily="34" charset="0"/>
              </a:rPr>
              <a:t>URL do ITEM DE INFORMAÇÃO</a:t>
            </a:r>
          </a:p>
        </p:txBody>
      </p:sp>
    </p:spTree>
    <p:extLst>
      <p:ext uri="{BB962C8B-B14F-4D97-AF65-F5344CB8AC3E}">
        <p14:creationId xmlns:p14="http://schemas.microsoft.com/office/powerpoint/2010/main" val="406555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7" name="CaixaDeTexto 6">
            <a:extLst>
              <a:ext uri="{FF2B5EF4-FFF2-40B4-BE49-F238E27FC236}">
                <a16:creationId xmlns:a16="http://schemas.microsoft.com/office/drawing/2014/main" id="{0E10FCEF-2DC7-41B3-9951-136BCA223C52}"/>
              </a:ext>
            </a:extLst>
          </p:cNvPr>
          <p:cNvSpPr txBox="1"/>
          <p:nvPr/>
        </p:nvSpPr>
        <p:spPr>
          <a:xfrm>
            <a:off x="1732248" y="1268760"/>
            <a:ext cx="5679504" cy="707886"/>
          </a:xfrm>
          <a:prstGeom prst="rect">
            <a:avLst/>
          </a:prstGeom>
          <a:noFill/>
        </p:spPr>
        <p:txBody>
          <a:bodyPr wrap="square">
            <a:spAutoFit/>
          </a:bodyPr>
          <a:lstStyle/>
          <a:p>
            <a:pPr marL="197100" marR="0" lvl="0" defTabSz="914400" rtl="0" eaLnBrk="1" fontAlgn="base" latinLnBrk="0" hangingPunct="1">
              <a:lnSpc>
                <a:spcPct val="100000"/>
              </a:lnSpc>
              <a:spcBef>
                <a:spcPct val="20000"/>
              </a:spcBef>
              <a:spcAft>
                <a:spcPct val="0"/>
              </a:spcAft>
              <a:buClrTx/>
              <a:buSzTx/>
              <a:tabLst/>
              <a:defRPr/>
            </a:pPr>
            <a:r>
              <a:rPr kumimoji="0" lang="pt-BR" sz="4000" b="1" i="0" u="none" strike="noStrike" kern="0" cap="none" spc="0" normalizeH="0" baseline="0" noProof="0" dirty="0">
                <a:ln>
                  <a:noFill/>
                </a:ln>
                <a:solidFill>
                  <a:srgbClr val="002060"/>
                </a:solidFill>
                <a:effectLst/>
                <a:uLnTx/>
                <a:uFillTx/>
                <a:latin typeface="Arial" charset="0"/>
                <a:ea typeface="+mn-ea"/>
                <a:cs typeface="+mn-cs"/>
              </a:rPr>
              <a:t>2. Resolução de IBI</a:t>
            </a:r>
          </a:p>
        </p:txBody>
      </p:sp>
      <p:sp>
        <p:nvSpPr>
          <p:cNvPr id="5" name="Rectangle 4">
            <a:extLst>
              <a:ext uri="{FF2B5EF4-FFF2-40B4-BE49-F238E27FC236}">
                <a16:creationId xmlns:a16="http://schemas.microsoft.com/office/drawing/2014/main" id="{8091B801-248C-4C3C-8BA6-B729D29C99B2}"/>
              </a:ext>
            </a:extLst>
          </p:cNvPr>
          <p:cNvSpPr>
            <a:spLocks noChangeArrowheads="1"/>
          </p:cNvSpPr>
          <p:nvPr/>
        </p:nvSpPr>
        <p:spPr bwMode="auto">
          <a:xfrm>
            <a:off x="629816" y="2178597"/>
            <a:ext cx="7884368" cy="2618555"/>
          </a:xfrm>
          <a:prstGeom prst="rect">
            <a:avLst/>
          </a:prstGeom>
          <a:noFill/>
          <a:ln w="9525">
            <a:noFill/>
            <a:miter lim="800000"/>
            <a:headEnd/>
            <a:tailEnd/>
          </a:ln>
        </p:spPr>
        <p:txBody>
          <a:bodyPr tIns="0" bIns="0"/>
          <a:lstStyle/>
          <a:p>
            <a:pPr marL="0" lvl="1">
              <a:spcBef>
                <a:spcPts val="0"/>
              </a:spcBef>
            </a:pPr>
            <a:r>
              <a:rPr lang="pt-BR" sz="2000" b="1" i="0" dirty="0">
                <a:solidFill>
                  <a:srgbClr val="002060"/>
                </a:solidFill>
              </a:rPr>
              <a:t>Resumo</a:t>
            </a:r>
            <a:endParaRPr lang="pt-BR" sz="2000" i="0" dirty="0">
              <a:solidFill>
                <a:srgbClr val="002060"/>
              </a:solidFill>
            </a:endParaRPr>
          </a:p>
          <a:p>
            <a:pPr marL="0" lvl="1" algn="just">
              <a:spcBef>
                <a:spcPts val="0"/>
              </a:spcBef>
            </a:pPr>
            <a:endParaRPr lang="pt-BR" sz="2000" i="0" dirty="0">
              <a:solidFill>
                <a:srgbClr val="006FBA"/>
              </a:solidFill>
            </a:endParaRPr>
          </a:p>
          <a:p>
            <a:pPr marL="0" lvl="1" algn="just">
              <a:spcBef>
                <a:spcPts val="0"/>
              </a:spcBef>
            </a:pPr>
            <a:r>
              <a:rPr lang="pt-BR" sz="2000" i="0" dirty="0">
                <a:solidFill>
                  <a:srgbClr val="002060"/>
                </a:solidFill>
              </a:rPr>
              <a:t>A REDE IBI garante uma </a:t>
            </a:r>
            <a:r>
              <a:rPr lang="pt-BR" sz="2000" b="1" i="0" dirty="0">
                <a:solidFill>
                  <a:srgbClr val="002060"/>
                </a:solidFill>
              </a:rPr>
              <a:t>navegação segura</a:t>
            </a:r>
            <a:r>
              <a:rPr lang="pt-BR" sz="2000" i="0" dirty="0">
                <a:solidFill>
                  <a:srgbClr val="002060"/>
                </a:solidFill>
              </a:rPr>
              <a:t>. Para atingir esta meta, dispõe de um Sistema de Resolução </a:t>
            </a:r>
            <a:r>
              <a:rPr lang="pt-BR" sz="2000" b="1" i="0" dirty="0">
                <a:solidFill>
                  <a:srgbClr val="002060"/>
                </a:solidFill>
              </a:rPr>
              <a:t>simples,</a:t>
            </a:r>
            <a:r>
              <a:rPr lang="pt-BR" sz="2000" i="0" dirty="0">
                <a:solidFill>
                  <a:srgbClr val="002060"/>
                </a:solidFill>
              </a:rPr>
              <a:t> cuja eficiência decorre da troca de mensagens curtas entre servidores da Rede. A REDE IBI é formado pelas seguintes entidades funcionais básicas: RESOLVEDOR(es), REPETIDORES e ARQUIVOS, como será ilustrado a seguir.</a:t>
            </a:r>
          </a:p>
        </p:txBody>
      </p:sp>
    </p:spTree>
    <p:extLst>
      <p:ext uri="{BB962C8B-B14F-4D97-AF65-F5344CB8AC3E}">
        <p14:creationId xmlns:p14="http://schemas.microsoft.com/office/powerpoint/2010/main" val="2827257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681529" y="548679"/>
            <a:ext cx="7780943" cy="96135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Resolução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(1/7)</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Entidades da Rede IBI e a comunicação entre elas</a:t>
            </a:r>
          </a:p>
          <a:p>
            <a:pPr fontAlgn="auto">
              <a:spcAft>
                <a:spcPts val="0"/>
              </a:spcAft>
            </a:pPr>
            <a:endParaRPr lang="pt-BR" sz="1400" i="0" dirty="0">
              <a:solidFill>
                <a:srgbClr val="002060"/>
              </a:solidFill>
              <a:latin typeface="Calibri"/>
            </a:endParaRPr>
          </a:p>
        </p:txBody>
      </p:sp>
      <p:sp>
        <p:nvSpPr>
          <p:cNvPr id="130" name="Retângulo: Cantos Arredondados 129">
            <a:extLst>
              <a:ext uri="{FF2B5EF4-FFF2-40B4-BE49-F238E27FC236}">
                <a16:creationId xmlns:a16="http://schemas.microsoft.com/office/drawing/2014/main" id="{728220AC-9EDB-4474-84C1-FB0A94AB367D}"/>
              </a:ext>
            </a:extLst>
          </p:cNvPr>
          <p:cNvSpPr/>
          <p:nvPr/>
        </p:nvSpPr>
        <p:spPr>
          <a:xfrm>
            <a:off x="4235924" y="1700069"/>
            <a:ext cx="4589714" cy="632069"/>
          </a:xfrm>
          <a:prstGeom prst="roundRect">
            <a:avLst/>
          </a:prstGeom>
          <a:solidFill>
            <a:srgbClr val="FFFF00"/>
          </a:solidFill>
          <a:ln w="9525" cap="flat" cmpd="sng" algn="ctr">
            <a:solidFill>
              <a:srgbClr val="0F6FC6">
                <a:shade val="5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dirty="0">
              <a:ln>
                <a:noFill/>
              </a:ln>
              <a:solidFill>
                <a:srgbClr val="002060"/>
              </a:solidFill>
              <a:effectLst/>
              <a:uLnTx/>
              <a:uFillTx/>
              <a:latin typeface="Calibri"/>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dirty="0">
                <a:ln>
                  <a:noFill/>
                </a:ln>
                <a:solidFill>
                  <a:srgbClr val="002060"/>
                </a:solidFill>
                <a:effectLst/>
                <a:uLnTx/>
                <a:uFillTx/>
                <a:latin typeface="Calibri"/>
                <a:ea typeface="+mn-ea"/>
                <a:cs typeface="+mn-cs"/>
              </a:rPr>
              <a:t>O ARQUIVO que contem o IBI retorna a URL do ITEM DE INFORMAÇÃO</a:t>
            </a:r>
          </a:p>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dirty="0">
              <a:ln>
                <a:noFill/>
              </a:ln>
              <a:solidFill>
                <a:prstClr val="white"/>
              </a:solidFill>
              <a:effectLst/>
              <a:uLnTx/>
              <a:uFillTx/>
              <a:latin typeface="Calibri"/>
              <a:ea typeface="+mn-ea"/>
              <a:cs typeface="+mn-cs"/>
            </a:endParaRPr>
          </a:p>
        </p:txBody>
      </p:sp>
      <p:grpSp>
        <p:nvGrpSpPr>
          <p:cNvPr id="12" name="Agrupar 11">
            <a:extLst>
              <a:ext uri="{FF2B5EF4-FFF2-40B4-BE49-F238E27FC236}">
                <a16:creationId xmlns:a16="http://schemas.microsoft.com/office/drawing/2014/main" id="{8B0F78E1-001B-4A67-BB27-5129AE0C3EAB}"/>
              </a:ext>
            </a:extLst>
          </p:cNvPr>
          <p:cNvGrpSpPr/>
          <p:nvPr/>
        </p:nvGrpSpPr>
        <p:grpSpPr>
          <a:xfrm>
            <a:off x="407270" y="5558760"/>
            <a:ext cx="7908990" cy="822568"/>
            <a:chOff x="407270" y="5352030"/>
            <a:chExt cx="7908990" cy="822568"/>
          </a:xfrm>
        </p:grpSpPr>
        <p:sp>
          <p:nvSpPr>
            <p:cNvPr id="83" name="CaixaDeTexto 34">
              <a:extLst>
                <a:ext uri="{FF2B5EF4-FFF2-40B4-BE49-F238E27FC236}">
                  <a16:creationId xmlns:a16="http://schemas.microsoft.com/office/drawing/2014/main" id="{4DB8F30C-71D2-41A4-8E90-A1EDD6755FE6}"/>
                </a:ext>
              </a:extLst>
            </p:cNvPr>
            <p:cNvSpPr txBox="1">
              <a:spLocks noChangeArrowheads="1"/>
            </p:cNvSpPr>
            <p:nvPr/>
          </p:nvSpPr>
          <p:spPr bwMode="auto">
            <a:xfrm>
              <a:off x="7220812" y="5746510"/>
              <a:ext cx="1095448" cy="338554"/>
            </a:xfrm>
            <a:prstGeom prst="rect">
              <a:avLst/>
            </a:prstGeom>
            <a:noFill/>
            <a:ln w="9525">
              <a:noFill/>
              <a:miter lim="800000"/>
              <a:headEnd/>
              <a:tailEnd/>
            </a:ln>
          </p:spPr>
          <p:txBody>
            <a:bodyPr wrap="square">
              <a:spAutoFit/>
            </a:bodyPr>
            <a:lstStyle/>
            <a:p>
              <a:pPr algn="l" fontAlgn="auto">
                <a:spcBef>
                  <a:spcPts val="0"/>
                </a:spcBef>
                <a:spcAft>
                  <a:spcPts val="0"/>
                </a:spcAft>
              </a:pPr>
              <a:r>
                <a:rPr lang="pt-BR" b="1" i="0">
                  <a:solidFill>
                    <a:srgbClr val="002060"/>
                  </a:solidFill>
                  <a:latin typeface="Calibri"/>
                </a:rPr>
                <a:t>ARQUIVOs</a:t>
              </a:r>
            </a:p>
          </p:txBody>
        </p:sp>
        <p:sp>
          <p:nvSpPr>
            <p:cNvPr id="96" name="CaixaDeTexto 34">
              <a:extLst>
                <a:ext uri="{FF2B5EF4-FFF2-40B4-BE49-F238E27FC236}">
                  <a16:creationId xmlns:a16="http://schemas.microsoft.com/office/drawing/2014/main" id="{871A0F50-E220-4ADC-BEB8-226F062C6A3D}"/>
                </a:ext>
              </a:extLst>
            </p:cNvPr>
            <p:cNvSpPr txBox="1">
              <a:spLocks noChangeArrowheads="1"/>
            </p:cNvSpPr>
            <p:nvPr/>
          </p:nvSpPr>
          <p:spPr bwMode="auto">
            <a:xfrm>
              <a:off x="4725055" y="5721397"/>
              <a:ext cx="1359113" cy="338554"/>
            </a:xfrm>
            <a:prstGeom prst="rect">
              <a:avLst/>
            </a:prstGeom>
            <a:noFill/>
            <a:ln w="9525">
              <a:noFill/>
              <a:miter lim="800000"/>
              <a:headEnd/>
              <a:tailEnd/>
            </a:ln>
          </p:spPr>
          <p:txBody>
            <a:bodyPr wrap="square">
              <a:spAutoFit/>
            </a:bodyPr>
            <a:lstStyle/>
            <a:p>
              <a:pPr algn="l" fontAlgn="auto">
                <a:spcBef>
                  <a:spcPts val="0"/>
                </a:spcBef>
                <a:spcAft>
                  <a:spcPts val="0"/>
                </a:spcAft>
              </a:pPr>
              <a:r>
                <a:rPr lang="pt-BR" b="1" i="0">
                  <a:solidFill>
                    <a:srgbClr val="002060"/>
                  </a:solidFill>
                  <a:latin typeface="Calibri"/>
                </a:rPr>
                <a:t>REPETIDORes</a:t>
              </a:r>
            </a:p>
          </p:txBody>
        </p:sp>
        <p:sp>
          <p:nvSpPr>
            <p:cNvPr id="99" name="CaixaDeTexto 34">
              <a:extLst>
                <a:ext uri="{FF2B5EF4-FFF2-40B4-BE49-F238E27FC236}">
                  <a16:creationId xmlns:a16="http://schemas.microsoft.com/office/drawing/2014/main" id="{605E33C3-42E1-4437-80A6-9F2BAAED07E6}"/>
                </a:ext>
              </a:extLst>
            </p:cNvPr>
            <p:cNvSpPr txBox="1">
              <a:spLocks noChangeArrowheads="1"/>
            </p:cNvSpPr>
            <p:nvPr/>
          </p:nvSpPr>
          <p:spPr bwMode="auto">
            <a:xfrm>
              <a:off x="407270" y="5589823"/>
              <a:ext cx="1284410" cy="584775"/>
            </a:xfrm>
            <a:prstGeom prst="rect">
              <a:avLst/>
            </a:prstGeom>
            <a:noFill/>
            <a:ln w="9525">
              <a:noFill/>
              <a:miter lim="800000"/>
              <a:headEnd/>
              <a:tailEnd/>
            </a:ln>
          </p:spPr>
          <p:txBody>
            <a:bodyPr wrap="square">
              <a:spAutoFit/>
            </a:bodyPr>
            <a:lstStyle/>
            <a:p>
              <a:pPr fontAlgn="auto">
                <a:spcBef>
                  <a:spcPts val="0"/>
                </a:spcBef>
                <a:spcAft>
                  <a:spcPts val="0"/>
                </a:spcAft>
              </a:pPr>
              <a:r>
                <a:rPr lang="pt-BR" b="1" i="0">
                  <a:solidFill>
                    <a:srgbClr val="000080"/>
                  </a:solidFill>
                  <a:latin typeface="Calibri"/>
                </a:rPr>
                <a:t>NAVEGADOR </a:t>
              </a:r>
            </a:p>
            <a:p>
              <a:pPr fontAlgn="auto">
                <a:spcBef>
                  <a:spcPts val="0"/>
                </a:spcBef>
                <a:spcAft>
                  <a:spcPts val="0"/>
                </a:spcAft>
              </a:pPr>
              <a:r>
                <a:rPr lang="pt-BR" b="1" i="0">
                  <a:solidFill>
                    <a:srgbClr val="000080"/>
                  </a:solidFill>
                  <a:latin typeface="Calibri"/>
                </a:rPr>
                <a:t>do USUÁRIO</a:t>
              </a:r>
              <a:endParaRPr lang="pt-BR" b="1" i="0">
                <a:solidFill>
                  <a:srgbClr val="002060"/>
                </a:solidFill>
                <a:latin typeface="Calibri"/>
              </a:endParaRPr>
            </a:p>
          </p:txBody>
        </p:sp>
        <p:sp>
          <p:nvSpPr>
            <p:cNvPr id="107" name="Retângulo de cantos arredondados 7">
              <a:extLst>
                <a:ext uri="{FF2B5EF4-FFF2-40B4-BE49-F238E27FC236}">
                  <a16:creationId xmlns:a16="http://schemas.microsoft.com/office/drawing/2014/main" id="{932CB80E-0193-4988-AD2A-1928D76595D2}"/>
                </a:ext>
              </a:extLst>
            </p:cNvPr>
            <p:cNvSpPr/>
            <p:nvPr/>
          </p:nvSpPr>
          <p:spPr>
            <a:xfrm>
              <a:off x="2123728" y="5606383"/>
              <a:ext cx="2028326" cy="554147"/>
            </a:xfrm>
            <a:prstGeom prst="roundRect">
              <a:avLst/>
            </a:prstGeom>
            <a:no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1" i="0" u="none" strike="noStrike" kern="0" cap="none" spc="0" normalizeH="0" baseline="0">
                <a:ln>
                  <a:noFill/>
                </a:ln>
                <a:solidFill>
                  <a:srgbClr val="000080"/>
                </a:solidFill>
                <a:effectLst/>
                <a:uLnTx/>
                <a:uFillTx/>
                <a:latin typeface="Calibri"/>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a:ln>
                    <a:noFill/>
                  </a:ln>
                  <a:solidFill>
                    <a:srgbClr val="002060"/>
                  </a:solidFill>
                  <a:effectLst/>
                  <a:uLnTx/>
                  <a:uFillTx/>
                  <a:latin typeface="Calibri"/>
                  <a:ea typeface="+mn-ea"/>
                  <a:cs typeface="+mn-cs"/>
                </a:rPr>
                <a:t>RESOLVERDOR(es) </a:t>
              </a:r>
              <a:r>
                <a:rPr kumimoji="0" lang="pt-BR" sz="1800" b="1" i="0" u="none" strike="noStrike" kern="0" cap="none" spc="0" normalizeH="0" baseline="0">
                  <a:ln>
                    <a:noFill/>
                  </a:ln>
                  <a:solidFill>
                    <a:srgbClr val="000080"/>
                  </a:solidFill>
                  <a:effectLst/>
                  <a:uLnTx/>
                  <a:uFillTx/>
                  <a:latin typeface="Calibri"/>
                  <a:ea typeface="+mn-ea"/>
                  <a:cs typeface="+mn-cs"/>
                </a:rPr>
                <a:t>urlib.net</a:t>
              </a:r>
            </a:p>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0080"/>
                </a:solidFill>
                <a:effectLst/>
                <a:uLnTx/>
                <a:uFillTx/>
                <a:latin typeface="Calibri"/>
                <a:ea typeface="+mn-ea"/>
                <a:cs typeface="+mn-cs"/>
              </a:endParaRPr>
            </a:p>
          </p:txBody>
        </p:sp>
        <p:sp>
          <p:nvSpPr>
            <p:cNvPr id="131" name="Seta para a esquerda 27">
              <a:extLst>
                <a:ext uri="{FF2B5EF4-FFF2-40B4-BE49-F238E27FC236}">
                  <a16:creationId xmlns:a16="http://schemas.microsoft.com/office/drawing/2014/main" id="{B8E0CEEA-ACDB-4F69-82F4-742C1554308B}"/>
                </a:ext>
              </a:extLst>
            </p:cNvPr>
            <p:cNvSpPr>
              <a:spLocks noChangeArrowheads="1"/>
            </p:cNvSpPr>
            <p:nvPr/>
          </p:nvSpPr>
          <p:spPr bwMode="auto">
            <a:xfrm rot="5400000">
              <a:off x="2999969" y="5271947"/>
              <a:ext cx="266565" cy="429224"/>
            </a:xfrm>
            <a:prstGeom prst="leftArrow">
              <a:avLst>
                <a:gd name="adj1" fmla="val 50000"/>
                <a:gd name="adj2" fmla="val 49957"/>
              </a:avLst>
            </a:prstGeom>
            <a:solidFill>
              <a:srgbClr val="002060"/>
            </a:solidFill>
            <a:ln w="9525">
              <a:solidFill>
                <a:srgbClr val="000080"/>
              </a:solidFill>
              <a:miter lim="800000"/>
              <a:headEnd/>
              <a:tailEnd/>
            </a:ln>
          </p:spPr>
          <p:txBody>
            <a:bodyPr anchor="ctr"/>
            <a:lstStyle/>
            <a:p>
              <a:pPr algn="l" fontAlgn="auto">
                <a:spcBef>
                  <a:spcPts val="0"/>
                </a:spcBef>
                <a:spcAft>
                  <a:spcPts val="0"/>
                </a:spcAft>
              </a:pPr>
              <a:endParaRPr lang="pt-BR" sz="1800" b="1" i="0">
                <a:solidFill>
                  <a:srgbClr val="000080"/>
                </a:solidFill>
                <a:latin typeface="Calibri"/>
              </a:endParaRPr>
            </a:p>
          </p:txBody>
        </p:sp>
        <p:sp>
          <p:nvSpPr>
            <p:cNvPr id="132" name="Seta para a esquerda 27">
              <a:extLst>
                <a:ext uri="{FF2B5EF4-FFF2-40B4-BE49-F238E27FC236}">
                  <a16:creationId xmlns:a16="http://schemas.microsoft.com/office/drawing/2014/main" id="{8F8E82C3-5B9B-4155-BFE8-6AD4FD574572}"/>
                </a:ext>
              </a:extLst>
            </p:cNvPr>
            <p:cNvSpPr>
              <a:spLocks noChangeArrowheads="1"/>
            </p:cNvSpPr>
            <p:nvPr/>
          </p:nvSpPr>
          <p:spPr bwMode="auto">
            <a:xfrm rot="5400000">
              <a:off x="908914" y="5270701"/>
              <a:ext cx="266565" cy="429224"/>
            </a:xfrm>
            <a:prstGeom prst="leftArrow">
              <a:avLst>
                <a:gd name="adj1" fmla="val 50000"/>
                <a:gd name="adj2" fmla="val 49957"/>
              </a:avLst>
            </a:prstGeom>
            <a:solidFill>
              <a:srgbClr val="002060"/>
            </a:solidFill>
            <a:ln w="9525">
              <a:solidFill>
                <a:srgbClr val="000080"/>
              </a:solidFill>
              <a:miter lim="800000"/>
              <a:headEnd/>
              <a:tailEnd/>
            </a:ln>
          </p:spPr>
          <p:txBody>
            <a:bodyPr anchor="ctr"/>
            <a:lstStyle/>
            <a:p>
              <a:pPr algn="l" fontAlgn="auto">
                <a:spcBef>
                  <a:spcPts val="0"/>
                </a:spcBef>
                <a:spcAft>
                  <a:spcPts val="0"/>
                </a:spcAft>
              </a:pPr>
              <a:endParaRPr lang="pt-BR" sz="1800" b="1" i="0">
                <a:solidFill>
                  <a:srgbClr val="000080"/>
                </a:solidFill>
                <a:latin typeface="Calibri"/>
              </a:endParaRPr>
            </a:p>
          </p:txBody>
        </p:sp>
        <p:sp>
          <p:nvSpPr>
            <p:cNvPr id="133" name="Seta para a esquerda 27">
              <a:extLst>
                <a:ext uri="{FF2B5EF4-FFF2-40B4-BE49-F238E27FC236}">
                  <a16:creationId xmlns:a16="http://schemas.microsoft.com/office/drawing/2014/main" id="{6F0B631B-8B09-44E5-9319-3037F13058D0}"/>
                </a:ext>
              </a:extLst>
            </p:cNvPr>
            <p:cNvSpPr>
              <a:spLocks noChangeArrowheads="1"/>
            </p:cNvSpPr>
            <p:nvPr/>
          </p:nvSpPr>
          <p:spPr bwMode="auto">
            <a:xfrm rot="5400000">
              <a:off x="7618007" y="5272603"/>
              <a:ext cx="266565" cy="429224"/>
            </a:xfrm>
            <a:prstGeom prst="leftArrow">
              <a:avLst>
                <a:gd name="adj1" fmla="val 50000"/>
                <a:gd name="adj2" fmla="val 49957"/>
              </a:avLst>
            </a:prstGeom>
            <a:solidFill>
              <a:srgbClr val="002060"/>
            </a:solidFill>
            <a:ln w="9525">
              <a:solidFill>
                <a:srgbClr val="000080"/>
              </a:solidFill>
              <a:miter lim="800000"/>
              <a:headEnd/>
              <a:tailEnd/>
            </a:ln>
          </p:spPr>
          <p:txBody>
            <a:bodyPr anchor="ctr"/>
            <a:lstStyle/>
            <a:p>
              <a:pPr algn="l" fontAlgn="auto">
                <a:spcBef>
                  <a:spcPts val="0"/>
                </a:spcBef>
                <a:spcAft>
                  <a:spcPts val="0"/>
                </a:spcAft>
              </a:pPr>
              <a:endParaRPr lang="pt-BR" sz="1800" b="1" i="0">
                <a:solidFill>
                  <a:srgbClr val="000080"/>
                </a:solidFill>
                <a:latin typeface="Calibri"/>
              </a:endParaRPr>
            </a:p>
          </p:txBody>
        </p:sp>
        <p:sp>
          <p:nvSpPr>
            <p:cNvPr id="134" name="Seta para a esquerda 27">
              <a:extLst>
                <a:ext uri="{FF2B5EF4-FFF2-40B4-BE49-F238E27FC236}">
                  <a16:creationId xmlns:a16="http://schemas.microsoft.com/office/drawing/2014/main" id="{8A126399-60EC-4167-8F53-2CB7E4B7C000}"/>
                </a:ext>
              </a:extLst>
            </p:cNvPr>
            <p:cNvSpPr>
              <a:spLocks noChangeArrowheads="1"/>
            </p:cNvSpPr>
            <p:nvPr/>
          </p:nvSpPr>
          <p:spPr bwMode="auto">
            <a:xfrm rot="5400000">
              <a:off x="5248446" y="5272040"/>
              <a:ext cx="266565" cy="429224"/>
            </a:xfrm>
            <a:prstGeom prst="leftArrow">
              <a:avLst>
                <a:gd name="adj1" fmla="val 50000"/>
                <a:gd name="adj2" fmla="val 49957"/>
              </a:avLst>
            </a:prstGeom>
            <a:solidFill>
              <a:srgbClr val="002060"/>
            </a:solidFill>
            <a:ln w="9525">
              <a:solidFill>
                <a:srgbClr val="000080"/>
              </a:solidFill>
              <a:miter lim="800000"/>
              <a:headEnd/>
              <a:tailEnd/>
            </a:ln>
          </p:spPr>
          <p:txBody>
            <a:bodyPr anchor="ctr"/>
            <a:lstStyle/>
            <a:p>
              <a:pPr algn="l" fontAlgn="auto">
                <a:spcBef>
                  <a:spcPts val="0"/>
                </a:spcBef>
                <a:spcAft>
                  <a:spcPts val="0"/>
                </a:spcAft>
              </a:pPr>
              <a:endParaRPr lang="pt-BR" sz="1800" b="1" i="0">
                <a:solidFill>
                  <a:srgbClr val="000080"/>
                </a:solidFill>
                <a:latin typeface="Calibri"/>
              </a:endParaRPr>
            </a:p>
          </p:txBody>
        </p:sp>
      </p:grpSp>
      <p:grpSp>
        <p:nvGrpSpPr>
          <p:cNvPr id="4" name="Agrupar 3">
            <a:extLst>
              <a:ext uri="{FF2B5EF4-FFF2-40B4-BE49-F238E27FC236}">
                <a16:creationId xmlns:a16="http://schemas.microsoft.com/office/drawing/2014/main" id="{A2B9301C-6072-4353-8B1D-69B4FC0A334F}"/>
              </a:ext>
            </a:extLst>
          </p:cNvPr>
          <p:cNvGrpSpPr/>
          <p:nvPr/>
        </p:nvGrpSpPr>
        <p:grpSpPr>
          <a:xfrm>
            <a:off x="658118" y="2533308"/>
            <a:ext cx="7915952" cy="2663222"/>
            <a:chOff x="658118" y="2533308"/>
            <a:chExt cx="7915952" cy="2663222"/>
          </a:xfrm>
        </p:grpSpPr>
        <p:sp>
          <p:nvSpPr>
            <p:cNvPr id="97" name="Elipse 96">
              <a:extLst>
                <a:ext uri="{FF2B5EF4-FFF2-40B4-BE49-F238E27FC236}">
                  <a16:creationId xmlns:a16="http://schemas.microsoft.com/office/drawing/2014/main" id="{6C7024C9-23B3-4248-AA7A-58E3AD2BF4A1}"/>
                </a:ext>
              </a:extLst>
            </p:cNvPr>
            <p:cNvSpPr/>
            <p:nvPr/>
          </p:nvSpPr>
          <p:spPr bwMode="auto">
            <a:xfrm rot="20400000">
              <a:off x="7212489" y="2533308"/>
              <a:ext cx="1361581" cy="2663222"/>
            </a:xfrm>
            <a:prstGeom prst="ellipse">
              <a:avLst/>
            </a:prstGeom>
            <a:noFill/>
            <a:ln w="9525">
              <a:solidFill>
                <a:srgbClr val="000080"/>
              </a:solidFill>
              <a:miter lim="800000"/>
              <a:headEnd/>
              <a:tailEnd/>
            </a:ln>
          </p:spPr>
          <p:txBody>
            <a:bodyPr rtlCol="0" anchor="ctr"/>
            <a:lstStyle/>
            <a:p>
              <a:pPr fontAlgn="auto">
                <a:spcBef>
                  <a:spcPts val="0"/>
                </a:spcBef>
                <a:spcAft>
                  <a:spcPts val="0"/>
                </a:spcAft>
              </a:pPr>
              <a:endParaRPr lang="pt-BR" sz="1800" i="0">
                <a:solidFill>
                  <a:srgbClr val="003050"/>
                </a:solidFill>
                <a:latin typeface="Calibri"/>
              </a:endParaRPr>
            </a:p>
          </p:txBody>
        </p:sp>
        <p:sp>
          <p:nvSpPr>
            <p:cNvPr id="84" name="Cubo 83">
              <a:extLst>
                <a:ext uri="{FF2B5EF4-FFF2-40B4-BE49-F238E27FC236}">
                  <a16:creationId xmlns:a16="http://schemas.microsoft.com/office/drawing/2014/main" id="{87E0E65B-64A6-4DC1-BB0B-BC9DAD42CD7E}"/>
                </a:ext>
              </a:extLst>
            </p:cNvPr>
            <p:cNvSpPr>
              <a:spLocks noChangeAspect="1"/>
            </p:cNvSpPr>
            <p:nvPr/>
          </p:nvSpPr>
          <p:spPr bwMode="auto">
            <a:xfrm>
              <a:off x="2790244" y="3278188"/>
              <a:ext cx="731837"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0" i="0" u="none" strike="noStrike" kern="0" cap="none" spc="0" normalizeH="0" baseline="0">
                  <a:ln>
                    <a:noFill/>
                  </a:ln>
                  <a:solidFill>
                    <a:srgbClr val="003050"/>
                  </a:solidFill>
                  <a:effectLst/>
                  <a:uLnTx/>
                  <a:uFillTx/>
                  <a:latin typeface="Calibri"/>
                </a:rPr>
                <a:t>                                                                                                                                                 </a:t>
              </a:r>
            </a:p>
          </p:txBody>
        </p:sp>
        <p:sp>
          <p:nvSpPr>
            <p:cNvPr id="85" name="Cubo 84">
              <a:extLst>
                <a:ext uri="{FF2B5EF4-FFF2-40B4-BE49-F238E27FC236}">
                  <a16:creationId xmlns:a16="http://schemas.microsoft.com/office/drawing/2014/main" id="{67744EEB-360E-4C6D-8562-B449E06B9DB4}"/>
                </a:ext>
              </a:extLst>
            </p:cNvPr>
            <p:cNvSpPr>
              <a:spLocks noChangeAspect="1"/>
            </p:cNvSpPr>
            <p:nvPr/>
          </p:nvSpPr>
          <p:spPr bwMode="auto">
            <a:xfrm>
              <a:off x="4878253" y="3030539"/>
              <a:ext cx="648000" cy="927723"/>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sp>
          <p:nvSpPr>
            <p:cNvPr id="86" name="Cubo 85">
              <a:extLst>
                <a:ext uri="{FF2B5EF4-FFF2-40B4-BE49-F238E27FC236}">
                  <a16:creationId xmlns:a16="http://schemas.microsoft.com/office/drawing/2014/main" id="{CD1785EB-AFEC-47F0-A2EA-B4D212644295}"/>
                </a:ext>
              </a:extLst>
            </p:cNvPr>
            <p:cNvSpPr>
              <a:spLocks noChangeAspect="1"/>
            </p:cNvSpPr>
            <p:nvPr/>
          </p:nvSpPr>
          <p:spPr bwMode="auto">
            <a:xfrm>
              <a:off x="5248158" y="3551659"/>
              <a:ext cx="648000" cy="92913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0" i="0" u="none" strike="noStrike" kern="0" cap="none" spc="0" normalizeH="0" baseline="0">
                  <a:ln>
                    <a:noFill/>
                  </a:ln>
                  <a:solidFill>
                    <a:srgbClr val="003050"/>
                  </a:solidFill>
                  <a:effectLst/>
                  <a:uLnTx/>
                  <a:uFillTx/>
                  <a:latin typeface="Calibri"/>
                </a:rPr>
                <a:t>                                                                                                                                                                        </a:t>
              </a:r>
            </a:p>
          </p:txBody>
        </p:sp>
        <p:grpSp>
          <p:nvGrpSpPr>
            <p:cNvPr id="87" name="Agrupar 86">
              <a:extLst>
                <a:ext uri="{FF2B5EF4-FFF2-40B4-BE49-F238E27FC236}">
                  <a16:creationId xmlns:a16="http://schemas.microsoft.com/office/drawing/2014/main" id="{761A6429-E938-4575-853D-3652EFAB91A4}"/>
                </a:ext>
              </a:extLst>
            </p:cNvPr>
            <p:cNvGrpSpPr/>
            <p:nvPr/>
          </p:nvGrpSpPr>
          <p:grpSpPr>
            <a:xfrm>
              <a:off x="7220811" y="2759382"/>
              <a:ext cx="1264900" cy="2306221"/>
              <a:chOff x="5356477" y="2351502"/>
              <a:chExt cx="1264900" cy="2306221"/>
            </a:xfrm>
          </p:grpSpPr>
          <p:grpSp>
            <p:nvGrpSpPr>
              <p:cNvPr id="88" name="Agrupar 87">
                <a:extLst>
                  <a:ext uri="{FF2B5EF4-FFF2-40B4-BE49-F238E27FC236}">
                    <a16:creationId xmlns:a16="http://schemas.microsoft.com/office/drawing/2014/main" id="{E7D5A952-6DD5-4231-B4B5-40CAC08FEDCF}"/>
                  </a:ext>
                </a:extLst>
              </p:cNvPr>
              <p:cNvGrpSpPr>
                <a:grpSpLocks noChangeAspect="1"/>
              </p:cNvGrpSpPr>
              <p:nvPr/>
            </p:nvGrpSpPr>
            <p:grpSpPr>
              <a:xfrm>
                <a:off x="5356477" y="2351502"/>
                <a:ext cx="1071415" cy="2067908"/>
                <a:chOff x="6014067" y="1014725"/>
                <a:chExt cx="1714528" cy="3309153"/>
              </a:xfrm>
            </p:grpSpPr>
            <p:sp>
              <p:nvSpPr>
                <p:cNvPr id="93" name="Cubo 92">
                  <a:extLst>
                    <a:ext uri="{FF2B5EF4-FFF2-40B4-BE49-F238E27FC236}">
                      <a16:creationId xmlns:a16="http://schemas.microsoft.com/office/drawing/2014/main" id="{B474436D-9832-407F-A023-3FA85A7E02CE}"/>
                    </a:ext>
                  </a:extLst>
                </p:cNvPr>
                <p:cNvSpPr>
                  <a:spLocks noChangeAspect="1"/>
                </p:cNvSpPr>
                <p:nvPr/>
              </p:nvSpPr>
              <p:spPr bwMode="auto">
                <a:xfrm>
                  <a:off x="6602562" y="2969443"/>
                  <a:ext cx="731837"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sp>
              <p:nvSpPr>
                <p:cNvPr id="94" name="Cubo 93">
                  <a:extLst>
                    <a:ext uri="{FF2B5EF4-FFF2-40B4-BE49-F238E27FC236}">
                      <a16:creationId xmlns:a16="http://schemas.microsoft.com/office/drawing/2014/main" id="{49C7370B-9391-4810-87AF-11024819A84B}"/>
                    </a:ext>
                  </a:extLst>
                </p:cNvPr>
                <p:cNvSpPr>
                  <a:spLocks noChangeAspect="1"/>
                </p:cNvSpPr>
                <p:nvPr/>
              </p:nvSpPr>
              <p:spPr bwMode="auto">
                <a:xfrm>
                  <a:off x="6996757" y="3276128"/>
                  <a:ext cx="731838"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sp>
              <p:nvSpPr>
                <p:cNvPr id="95" name="Cubo 94">
                  <a:extLst>
                    <a:ext uri="{FF2B5EF4-FFF2-40B4-BE49-F238E27FC236}">
                      <a16:creationId xmlns:a16="http://schemas.microsoft.com/office/drawing/2014/main" id="{F0A105DE-2574-4A0A-8FDD-78E48ADE0759}"/>
                    </a:ext>
                  </a:extLst>
                </p:cNvPr>
                <p:cNvSpPr>
                  <a:spLocks noChangeAspect="1"/>
                </p:cNvSpPr>
                <p:nvPr/>
              </p:nvSpPr>
              <p:spPr bwMode="auto">
                <a:xfrm>
                  <a:off x="6014067" y="1014725"/>
                  <a:ext cx="731838" cy="1049338"/>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grpSp>
          <p:grpSp>
            <p:nvGrpSpPr>
              <p:cNvPr id="89" name="Agrupar 88">
                <a:extLst>
                  <a:ext uri="{FF2B5EF4-FFF2-40B4-BE49-F238E27FC236}">
                    <a16:creationId xmlns:a16="http://schemas.microsoft.com/office/drawing/2014/main" id="{36ABED41-71F8-4795-B750-89054B320E87}"/>
                  </a:ext>
                </a:extLst>
              </p:cNvPr>
              <p:cNvGrpSpPr>
                <a:grpSpLocks noChangeAspect="1"/>
              </p:cNvGrpSpPr>
              <p:nvPr/>
            </p:nvGrpSpPr>
            <p:grpSpPr>
              <a:xfrm>
                <a:off x="5610526" y="2540529"/>
                <a:ext cx="1010851" cy="2117194"/>
                <a:chOff x="6996757" y="3276128"/>
                <a:chExt cx="1617610" cy="3388022"/>
              </a:xfrm>
            </p:grpSpPr>
            <p:sp>
              <p:nvSpPr>
                <p:cNvPr id="90" name="Cubo 89">
                  <a:extLst>
                    <a:ext uri="{FF2B5EF4-FFF2-40B4-BE49-F238E27FC236}">
                      <a16:creationId xmlns:a16="http://schemas.microsoft.com/office/drawing/2014/main" id="{1C4F554F-4B7D-4F63-B181-085A43D0C1CF}"/>
                    </a:ext>
                  </a:extLst>
                </p:cNvPr>
                <p:cNvSpPr>
                  <a:spLocks noChangeAspect="1"/>
                </p:cNvSpPr>
                <p:nvPr/>
              </p:nvSpPr>
              <p:spPr bwMode="auto">
                <a:xfrm>
                  <a:off x="7882530" y="5616400"/>
                  <a:ext cx="731837" cy="1047750"/>
                </a:xfrm>
                <a:prstGeom prst="cube">
                  <a:avLst>
                    <a:gd name="adj" fmla="val 40432"/>
                  </a:avLst>
                </a:prstGeom>
                <a:solidFill>
                  <a:srgbClr val="0F6FC6">
                    <a:lumMod val="75000"/>
                  </a:srgb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prstClr val="black"/>
                    </a:solidFill>
                    <a:effectLst/>
                    <a:uLnTx/>
                    <a:uFillTx/>
                    <a:latin typeface="Calibri"/>
                  </a:endParaRPr>
                </a:p>
              </p:txBody>
            </p:sp>
            <p:sp>
              <p:nvSpPr>
                <p:cNvPr id="91" name="Cubo 90">
                  <a:extLst>
                    <a:ext uri="{FF2B5EF4-FFF2-40B4-BE49-F238E27FC236}">
                      <a16:creationId xmlns:a16="http://schemas.microsoft.com/office/drawing/2014/main" id="{7AAE166A-1E9B-473B-A04A-F1F651B96766}"/>
                    </a:ext>
                  </a:extLst>
                </p:cNvPr>
                <p:cNvSpPr>
                  <a:spLocks noChangeAspect="1"/>
                </p:cNvSpPr>
                <p:nvPr/>
              </p:nvSpPr>
              <p:spPr bwMode="auto">
                <a:xfrm>
                  <a:off x="6996757" y="3276128"/>
                  <a:ext cx="731838"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sp>
              <p:nvSpPr>
                <p:cNvPr id="92" name="Cubo 91">
                  <a:extLst>
                    <a:ext uri="{FF2B5EF4-FFF2-40B4-BE49-F238E27FC236}">
                      <a16:creationId xmlns:a16="http://schemas.microsoft.com/office/drawing/2014/main" id="{0BC9D3C1-7154-4BC7-A710-247003A0CC21}"/>
                    </a:ext>
                  </a:extLst>
                </p:cNvPr>
                <p:cNvSpPr>
                  <a:spLocks noChangeAspect="1"/>
                </p:cNvSpPr>
                <p:nvPr/>
              </p:nvSpPr>
              <p:spPr bwMode="auto">
                <a:xfrm>
                  <a:off x="7368555" y="3603798"/>
                  <a:ext cx="731837" cy="1049338"/>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grpSp>
        </p:grpSp>
        <p:sp>
          <p:nvSpPr>
            <p:cNvPr id="98" name="Elipse 97">
              <a:extLst>
                <a:ext uri="{FF2B5EF4-FFF2-40B4-BE49-F238E27FC236}">
                  <a16:creationId xmlns:a16="http://schemas.microsoft.com/office/drawing/2014/main" id="{68D99E50-EE09-4E60-886F-E9B59F4EF91F}"/>
                </a:ext>
              </a:extLst>
            </p:cNvPr>
            <p:cNvSpPr>
              <a:spLocks noChangeAspect="1"/>
            </p:cNvSpPr>
            <p:nvPr/>
          </p:nvSpPr>
          <p:spPr bwMode="auto">
            <a:xfrm rot="20400000">
              <a:off x="4744118" y="2723078"/>
              <a:ext cx="1260000" cy="2030859"/>
            </a:xfrm>
            <a:prstGeom prst="ellipse">
              <a:avLst/>
            </a:prstGeom>
            <a:noFill/>
            <a:ln w="9525">
              <a:solidFill>
                <a:srgbClr val="000080"/>
              </a:solidFill>
              <a:miter lim="800000"/>
              <a:headEnd/>
              <a:tailEnd/>
            </a:ln>
          </p:spPr>
          <p:txBody>
            <a:bodyPr rtlCol="0" anchor="ctr"/>
            <a:lstStyle/>
            <a:p>
              <a:pPr fontAlgn="auto">
                <a:spcBef>
                  <a:spcPts val="0"/>
                </a:spcBef>
                <a:spcAft>
                  <a:spcPts val="0"/>
                </a:spcAft>
              </a:pPr>
              <a:endParaRPr lang="pt-BR" sz="1800" i="0">
                <a:solidFill>
                  <a:srgbClr val="003050"/>
                </a:solidFill>
                <a:latin typeface="Calibri"/>
              </a:endParaRPr>
            </a:p>
          </p:txBody>
        </p:sp>
        <p:grpSp>
          <p:nvGrpSpPr>
            <p:cNvPr id="100" name="Agrupar 99">
              <a:extLst>
                <a:ext uri="{FF2B5EF4-FFF2-40B4-BE49-F238E27FC236}">
                  <a16:creationId xmlns:a16="http://schemas.microsoft.com/office/drawing/2014/main" id="{C804C2D4-EF1C-4C69-AFBC-0C8D4BB995BE}"/>
                </a:ext>
              </a:extLst>
            </p:cNvPr>
            <p:cNvGrpSpPr>
              <a:grpSpLocks noChangeAspect="1"/>
            </p:cNvGrpSpPr>
            <p:nvPr/>
          </p:nvGrpSpPr>
          <p:grpSpPr>
            <a:xfrm>
              <a:off x="658118" y="3534112"/>
              <a:ext cx="828000" cy="573862"/>
              <a:chOff x="2952750" y="2291852"/>
              <a:chExt cx="3246318" cy="2249899"/>
            </a:xfrm>
          </p:grpSpPr>
          <p:grpSp>
            <p:nvGrpSpPr>
              <p:cNvPr id="101" name="Agrupar 100">
                <a:extLst>
                  <a:ext uri="{FF2B5EF4-FFF2-40B4-BE49-F238E27FC236}">
                    <a16:creationId xmlns:a16="http://schemas.microsoft.com/office/drawing/2014/main" id="{94B4B631-63A8-4882-8F8A-C8BD53E1DB04}"/>
                  </a:ext>
                </a:extLst>
              </p:cNvPr>
              <p:cNvGrpSpPr/>
              <p:nvPr/>
            </p:nvGrpSpPr>
            <p:grpSpPr>
              <a:xfrm>
                <a:off x="3287885" y="2291852"/>
                <a:ext cx="2578400" cy="1614670"/>
                <a:chOff x="166848" y="805413"/>
                <a:chExt cx="2578400" cy="1614670"/>
              </a:xfrm>
            </p:grpSpPr>
            <p:sp>
              <p:nvSpPr>
                <p:cNvPr id="104" name="Retângulo: Cantos Arredondados 103">
                  <a:extLst>
                    <a:ext uri="{FF2B5EF4-FFF2-40B4-BE49-F238E27FC236}">
                      <a16:creationId xmlns:a16="http://schemas.microsoft.com/office/drawing/2014/main" id="{E2952D08-C31F-4D30-8C36-7D586425B33E}"/>
                    </a:ext>
                  </a:extLst>
                </p:cNvPr>
                <p:cNvSpPr/>
                <p:nvPr/>
              </p:nvSpPr>
              <p:spPr bwMode="auto">
                <a:xfrm>
                  <a:off x="166848" y="805413"/>
                  <a:ext cx="2578400" cy="1614670"/>
                </a:xfrm>
                <a:prstGeom prst="roundRect">
                  <a:avLst>
                    <a:gd name="adj" fmla="val 7700"/>
                  </a:avLst>
                </a:prstGeom>
                <a:solidFill>
                  <a:sysClr val="windowText" lastClr="000000">
                    <a:lumMod val="50000"/>
                    <a:lumOff val="50000"/>
                  </a:sysClr>
                </a:solidFill>
                <a:ln w="9525">
                  <a:no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pic>
              <p:nvPicPr>
                <p:cNvPr id="105" name="Imagem 104">
                  <a:extLst>
                    <a:ext uri="{FF2B5EF4-FFF2-40B4-BE49-F238E27FC236}">
                      <a16:creationId xmlns:a16="http://schemas.microsoft.com/office/drawing/2014/main" id="{6A821027-D85A-4786-9B3C-057B774F0C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792" y="900000"/>
                  <a:ext cx="2412000" cy="1362747"/>
                </a:xfrm>
                <a:prstGeom prst="rect">
                  <a:avLst/>
                </a:prstGeom>
              </p:spPr>
            </p:pic>
          </p:grpSp>
          <p:sp>
            <p:nvSpPr>
              <p:cNvPr id="102" name="Trapezoide 101">
                <a:extLst>
                  <a:ext uri="{FF2B5EF4-FFF2-40B4-BE49-F238E27FC236}">
                    <a16:creationId xmlns:a16="http://schemas.microsoft.com/office/drawing/2014/main" id="{4A45AE1D-BD33-4FF5-8E8C-B69E9E46F9F8}"/>
                  </a:ext>
                </a:extLst>
              </p:cNvPr>
              <p:cNvSpPr/>
              <p:nvPr/>
            </p:nvSpPr>
            <p:spPr bwMode="auto">
              <a:xfrm>
                <a:off x="2952750" y="3913168"/>
                <a:ext cx="3246318" cy="575248"/>
              </a:xfrm>
              <a:prstGeom prst="trapezoid">
                <a:avLst>
                  <a:gd name="adj" fmla="val 56663"/>
                </a:avLst>
              </a:prstGeom>
              <a:solidFill>
                <a:sysClr val="windowText" lastClr="000000">
                  <a:lumMod val="75000"/>
                  <a:lumOff val="25000"/>
                </a:sysClr>
              </a:solidFill>
              <a:ln w="9525">
                <a:no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sp>
            <p:nvSpPr>
              <p:cNvPr id="103" name="Retângulo: Cantos Arredondados 102">
                <a:extLst>
                  <a:ext uri="{FF2B5EF4-FFF2-40B4-BE49-F238E27FC236}">
                    <a16:creationId xmlns:a16="http://schemas.microsoft.com/office/drawing/2014/main" id="{1F8F6B05-F7C1-4FA9-BFA2-EE8C70145A35}"/>
                  </a:ext>
                </a:extLst>
              </p:cNvPr>
              <p:cNvSpPr/>
              <p:nvPr/>
            </p:nvSpPr>
            <p:spPr bwMode="auto">
              <a:xfrm>
                <a:off x="2952750" y="4477008"/>
                <a:ext cx="3229586" cy="64743"/>
              </a:xfrm>
              <a:prstGeom prst="roundRect">
                <a:avLst/>
              </a:prstGeom>
              <a:solidFill>
                <a:sysClr val="windowText" lastClr="000000">
                  <a:lumMod val="75000"/>
                  <a:lumOff val="25000"/>
                </a:sysClr>
              </a:solidFill>
              <a:ln w="9525">
                <a:no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grpSp>
        <p:cxnSp>
          <p:nvCxnSpPr>
            <p:cNvPr id="108" name="Conector de Seta Reta 107">
              <a:extLst>
                <a:ext uri="{FF2B5EF4-FFF2-40B4-BE49-F238E27FC236}">
                  <a16:creationId xmlns:a16="http://schemas.microsoft.com/office/drawing/2014/main" id="{77521EDA-5047-4BFE-B34E-C367AEB04B2D}"/>
                </a:ext>
              </a:extLst>
            </p:cNvPr>
            <p:cNvCxnSpPr>
              <a:cxnSpLocks/>
            </p:cNvCxnSpPr>
            <p:nvPr/>
          </p:nvCxnSpPr>
          <p:spPr bwMode="auto">
            <a:xfrm>
              <a:off x="1551040" y="3818736"/>
              <a:ext cx="1141337" cy="3365"/>
            </a:xfrm>
            <a:prstGeom prst="straightConnector1">
              <a:avLst/>
            </a:prstGeom>
            <a:noFill/>
            <a:ln w="38100" cap="flat" cmpd="sng" algn="ctr">
              <a:solidFill>
                <a:srgbClr val="FF0000"/>
              </a:solidFill>
              <a:prstDash val="solid"/>
              <a:round/>
              <a:headEnd type="triangle"/>
              <a:tailEnd type="triangle"/>
            </a:ln>
            <a:effectLst/>
          </p:spPr>
        </p:cxnSp>
        <p:grpSp>
          <p:nvGrpSpPr>
            <p:cNvPr id="109" name="Agrupar 108">
              <a:extLst>
                <a:ext uri="{FF2B5EF4-FFF2-40B4-BE49-F238E27FC236}">
                  <a16:creationId xmlns:a16="http://schemas.microsoft.com/office/drawing/2014/main" id="{C8357014-E8D5-4A8A-8ED5-731CEE67D3BE}"/>
                </a:ext>
              </a:extLst>
            </p:cNvPr>
            <p:cNvGrpSpPr/>
            <p:nvPr/>
          </p:nvGrpSpPr>
          <p:grpSpPr>
            <a:xfrm>
              <a:off x="3681792" y="3635146"/>
              <a:ext cx="1492260" cy="553419"/>
              <a:chOff x="3743178" y="3587248"/>
              <a:chExt cx="1492260" cy="553419"/>
            </a:xfrm>
          </p:grpSpPr>
          <p:cxnSp>
            <p:nvCxnSpPr>
              <p:cNvPr id="110" name="Conector de Seta Reta 109">
                <a:extLst>
                  <a:ext uri="{FF2B5EF4-FFF2-40B4-BE49-F238E27FC236}">
                    <a16:creationId xmlns:a16="http://schemas.microsoft.com/office/drawing/2014/main" id="{CB269736-43DC-451A-A3C7-32F755EECD87}"/>
                  </a:ext>
                </a:extLst>
              </p:cNvPr>
              <p:cNvCxnSpPr>
                <a:cxnSpLocks/>
              </p:cNvCxnSpPr>
              <p:nvPr/>
            </p:nvCxnSpPr>
            <p:spPr bwMode="auto">
              <a:xfrm flipV="1">
                <a:off x="3751260" y="3587248"/>
                <a:ext cx="1108772" cy="120168"/>
              </a:xfrm>
              <a:prstGeom prst="straightConnector1">
                <a:avLst/>
              </a:prstGeom>
              <a:noFill/>
              <a:ln w="25400" cap="flat" cmpd="sng" algn="ctr">
                <a:solidFill>
                  <a:srgbClr val="FF0000"/>
                </a:solidFill>
                <a:prstDash val="solid"/>
                <a:round/>
                <a:headEnd type="triangle"/>
                <a:tailEnd type="triangle"/>
              </a:ln>
              <a:effectLst/>
            </p:spPr>
          </p:cxnSp>
          <p:cxnSp>
            <p:nvCxnSpPr>
              <p:cNvPr id="111" name="Conector de Seta Reta 110">
                <a:extLst>
                  <a:ext uri="{FF2B5EF4-FFF2-40B4-BE49-F238E27FC236}">
                    <a16:creationId xmlns:a16="http://schemas.microsoft.com/office/drawing/2014/main" id="{346C297B-3B3F-4498-A820-5759A92487BF}"/>
                  </a:ext>
                </a:extLst>
              </p:cNvPr>
              <p:cNvCxnSpPr>
                <a:cxnSpLocks/>
              </p:cNvCxnSpPr>
              <p:nvPr/>
            </p:nvCxnSpPr>
            <p:spPr bwMode="auto">
              <a:xfrm>
                <a:off x="3743178" y="3825365"/>
                <a:ext cx="1492260" cy="315302"/>
              </a:xfrm>
              <a:prstGeom prst="straightConnector1">
                <a:avLst/>
              </a:prstGeom>
              <a:noFill/>
              <a:ln w="38100" cap="flat" cmpd="sng" algn="ctr">
                <a:solidFill>
                  <a:srgbClr val="FF0000"/>
                </a:solidFill>
                <a:prstDash val="solid"/>
                <a:round/>
                <a:headEnd type="triangle"/>
                <a:tailEnd type="triangle"/>
              </a:ln>
              <a:effectLst/>
            </p:spPr>
          </p:cxnSp>
        </p:grpSp>
        <p:grpSp>
          <p:nvGrpSpPr>
            <p:cNvPr id="112" name="Agrupar 111">
              <a:extLst>
                <a:ext uri="{FF2B5EF4-FFF2-40B4-BE49-F238E27FC236}">
                  <a16:creationId xmlns:a16="http://schemas.microsoft.com/office/drawing/2014/main" id="{6E202BE5-D67C-4AC7-83AC-593A1471DA82}"/>
                </a:ext>
              </a:extLst>
            </p:cNvPr>
            <p:cNvGrpSpPr/>
            <p:nvPr/>
          </p:nvGrpSpPr>
          <p:grpSpPr>
            <a:xfrm>
              <a:off x="5580000" y="3291962"/>
              <a:ext cx="2391543" cy="1668545"/>
              <a:chOff x="5672432" y="3240000"/>
              <a:chExt cx="2391543" cy="1668545"/>
            </a:xfrm>
          </p:grpSpPr>
          <p:grpSp>
            <p:nvGrpSpPr>
              <p:cNvPr id="113" name="Agrupar 112">
                <a:extLst>
                  <a:ext uri="{FF2B5EF4-FFF2-40B4-BE49-F238E27FC236}">
                    <a16:creationId xmlns:a16="http://schemas.microsoft.com/office/drawing/2014/main" id="{C4257190-B170-4C65-A9CC-845638F335D7}"/>
                  </a:ext>
                </a:extLst>
              </p:cNvPr>
              <p:cNvGrpSpPr/>
              <p:nvPr/>
            </p:nvGrpSpPr>
            <p:grpSpPr>
              <a:xfrm>
                <a:off x="5672432" y="3240000"/>
                <a:ext cx="2059731" cy="412654"/>
                <a:chOff x="5672432" y="3240000"/>
                <a:chExt cx="2059731" cy="412654"/>
              </a:xfrm>
            </p:grpSpPr>
            <p:cxnSp>
              <p:nvCxnSpPr>
                <p:cNvPr id="117" name="Conector de Seta Reta 116">
                  <a:extLst>
                    <a:ext uri="{FF2B5EF4-FFF2-40B4-BE49-F238E27FC236}">
                      <a16:creationId xmlns:a16="http://schemas.microsoft.com/office/drawing/2014/main" id="{196D9A63-DD3C-4AEF-A27D-A284E77553C2}"/>
                    </a:ext>
                  </a:extLst>
                </p:cNvPr>
                <p:cNvCxnSpPr>
                  <a:cxnSpLocks/>
                </p:cNvCxnSpPr>
                <p:nvPr/>
              </p:nvCxnSpPr>
              <p:spPr bwMode="auto">
                <a:xfrm flipV="1">
                  <a:off x="5673376" y="3240000"/>
                  <a:ext cx="1617317" cy="40232"/>
                </a:xfrm>
                <a:prstGeom prst="straightConnector1">
                  <a:avLst/>
                </a:prstGeom>
                <a:noFill/>
                <a:ln w="25400" cap="flat" cmpd="sng" algn="ctr">
                  <a:solidFill>
                    <a:srgbClr val="FF0000"/>
                  </a:solidFill>
                  <a:prstDash val="solid"/>
                  <a:round/>
                  <a:headEnd type="triangle"/>
                  <a:tailEnd type="triangle"/>
                </a:ln>
                <a:effectLst/>
              </p:spPr>
            </p:cxnSp>
            <p:cxnSp>
              <p:nvCxnSpPr>
                <p:cNvPr id="118" name="Conector de Seta Reta 117">
                  <a:extLst>
                    <a:ext uri="{FF2B5EF4-FFF2-40B4-BE49-F238E27FC236}">
                      <a16:creationId xmlns:a16="http://schemas.microsoft.com/office/drawing/2014/main" id="{3546ED30-21C3-4F9F-BB24-D622FCDEF055}"/>
                    </a:ext>
                  </a:extLst>
                </p:cNvPr>
                <p:cNvCxnSpPr>
                  <a:cxnSpLocks/>
                </p:cNvCxnSpPr>
                <p:nvPr/>
              </p:nvCxnSpPr>
              <p:spPr bwMode="auto">
                <a:xfrm>
                  <a:off x="5673376" y="3364580"/>
                  <a:ext cx="1813840" cy="98038"/>
                </a:xfrm>
                <a:prstGeom prst="straightConnector1">
                  <a:avLst/>
                </a:prstGeom>
                <a:noFill/>
                <a:ln w="25400" cap="flat" cmpd="sng" algn="ctr">
                  <a:solidFill>
                    <a:srgbClr val="FF0000"/>
                  </a:solidFill>
                  <a:prstDash val="solid"/>
                  <a:round/>
                  <a:headEnd type="triangle"/>
                  <a:tailEnd type="triangle"/>
                </a:ln>
                <a:effectLst/>
              </p:spPr>
            </p:cxnSp>
            <p:cxnSp>
              <p:nvCxnSpPr>
                <p:cNvPr id="119" name="Conector de Seta Reta 118">
                  <a:extLst>
                    <a:ext uri="{FF2B5EF4-FFF2-40B4-BE49-F238E27FC236}">
                      <a16:creationId xmlns:a16="http://schemas.microsoft.com/office/drawing/2014/main" id="{4DF72611-0ED4-46AA-BF53-424956B2EC9E}"/>
                    </a:ext>
                  </a:extLst>
                </p:cNvPr>
                <p:cNvCxnSpPr>
                  <a:cxnSpLocks/>
                </p:cNvCxnSpPr>
                <p:nvPr/>
              </p:nvCxnSpPr>
              <p:spPr bwMode="auto">
                <a:xfrm>
                  <a:off x="5672432" y="3442932"/>
                  <a:ext cx="2059731" cy="209722"/>
                </a:xfrm>
                <a:prstGeom prst="straightConnector1">
                  <a:avLst/>
                </a:prstGeom>
                <a:noFill/>
                <a:ln w="25400" cap="flat" cmpd="sng" algn="ctr">
                  <a:solidFill>
                    <a:srgbClr val="FF0000"/>
                  </a:solidFill>
                  <a:prstDash val="solid"/>
                  <a:round/>
                  <a:headEnd type="triangle"/>
                  <a:tailEnd type="triangle"/>
                </a:ln>
                <a:effectLst/>
              </p:spPr>
            </p:cxnSp>
          </p:grpSp>
          <p:cxnSp>
            <p:nvCxnSpPr>
              <p:cNvPr id="114" name="Conector de Seta Reta 113">
                <a:extLst>
                  <a:ext uri="{FF2B5EF4-FFF2-40B4-BE49-F238E27FC236}">
                    <a16:creationId xmlns:a16="http://schemas.microsoft.com/office/drawing/2014/main" id="{3A18E4A4-EFE3-4719-A71B-814AD47985EE}"/>
                  </a:ext>
                </a:extLst>
              </p:cNvPr>
              <p:cNvCxnSpPr>
                <a:cxnSpLocks/>
              </p:cNvCxnSpPr>
              <p:nvPr/>
            </p:nvCxnSpPr>
            <p:spPr bwMode="auto">
              <a:xfrm>
                <a:off x="6033165" y="4005259"/>
                <a:ext cx="1573482" cy="401113"/>
              </a:xfrm>
              <a:prstGeom prst="straightConnector1">
                <a:avLst/>
              </a:prstGeom>
              <a:noFill/>
              <a:ln w="25400" cap="flat" cmpd="sng" algn="ctr">
                <a:solidFill>
                  <a:srgbClr val="FF0000"/>
                </a:solidFill>
                <a:prstDash val="solid"/>
                <a:round/>
                <a:headEnd type="triangle"/>
                <a:tailEnd type="triangle"/>
              </a:ln>
              <a:effectLst/>
            </p:spPr>
          </p:cxnSp>
          <p:cxnSp>
            <p:nvCxnSpPr>
              <p:cNvPr id="115" name="Conector de Seta Reta 114">
                <a:extLst>
                  <a:ext uri="{FF2B5EF4-FFF2-40B4-BE49-F238E27FC236}">
                    <a16:creationId xmlns:a16="http://schemas.microsoft.com/office/drawing/2014/main" id="{D5B60B37-FD4B-4D5A-AC9F-E846CF1A8CA0}"/>
                  </a:ext>
                </a:extLst>
              </p:cNvPr>
              <p:cNvCxnSpPr>
                <a:cxnSpLocks/>
              </p:cNvCxnSpPr>
              <p:nvPr/>
            </p:nvCxnSpPr>
            <p:spPr bwMode="auto">
              <a:xfrm>
                <a:off x="6026521" y="4120927"/>
                <a:ext cx="1826460" cy="570891"/>
              </a:xfrm>
              <a:prstGeom prst="straightConnector1">
                <a:avLst/>
              </a:prstGeom>
              <a:noFill/>
              <a:ln w="25400" cap="flat" cmpd="sng" algn="ctr">
                <a:solidFill>
                  <a:srgbClr val="FF0000"/>
                </a:solidFill>
                <a:prstDash val="solid"/>
                <a:round/>
                <a:headEnd type="triangle"/>
                <a:tailEnd type="triangle"/>
              </a:ln>
              <a:effectLst/>
            </p:spPr>
          </p:cxnSp>
          <p:cxnSp>
            <p:nvCxnSpPr>
              <p:cNvPr id="116" name="Conector de Seta Reta 115">
                <a:extLst>
                  <a:ext uri="{FF2B5EF4-FFF2-40B4-BE49-F238E27FC236}">
                    <a16:creationId xmlns:a16="http://schemas.microsoft.com/office/drawing/2014/main" id="{25990082-D97F-4F18-AA49-BD4F97547DBB}"/>
                  </a:ext>
                </a:extLst>
              </p:cNvPr>
              <p:cNvCxnSpPr>
                <a:cxnSpLocks/>
              </p:cNvCxnSpPr>
              <p:nvPr/>
            </p:nvCxnSpPr>
            <p:spPr bwMode="auto">
              <a:xfrm>
                <a:off x="6014433" y="4235792"/>
                <a:ext cx="2049542" cy="672753"/>
              </a:xfrm>
              <a:prstGeom prst="straightConnector1">
                <a:avLst/>
              </a:prstGeom>
              <a:noFill/>
              <a:ln w="38100" cap="flat" cmpd="sng" algn="ctr">
                <a:solidFill>
                  <a:srgbClr val="FF0000"/>
                </a:solidFill>
                <a:prstDash val="solid"/>
                <a:round/>
                <a:headEnd type="triangle"/>
                <a:tailEnd type="triangle"/>
              </a:ln>
              <a:effectLst/>
            </p:spPr>
          </p:cxnSp>
        </p:grpSp>
        <p:grpSp>
          <p:nvGrpSpPr>
            <p:cNvPr id="120" name="Agrupar 119">
              <a:extLst>
                <a:ext uri="{FF2B5EF4-FFF2-40B4-BE49-F238E27FC236}">
                  <a16:creationId xmlns:a16="http://schemas.microsoft.com/office/drawing/2014/main" id="{32A3A463-B428-478A-BBA1-7B4626845D08}"/>
                </a:ext>
              </a:extLst>
            </p:cNvPr>
            <p:cNvGrpSpPr/>
            <p:nvPr/>
          </p:nvGrpSpPr>
          <p:grpSpPr>
            <a:xfrm>
              <a:off x="1755814" y="3231906"/>
              <a:ext cx="5293171" cy="1195833"/>
              <a:chOff x="1755814" y="3358621"/>
              <a:chExt cx="5293171" cy="1195833"/>
            </a:xfrm>
          </p:grpSpPr>
          <p:grpSp>
            <p:nvGrpSpPr>
              <p:cNvPr id="121" name="Agrupar 120">
                <a:extLst>
                  <a:ext uri="{FF2B5EF4-FFF2-40B4-BE49-F238E27FC236}">
                    <a16:creationId xmlns:a16="http://schemas.microsoft.com/office/drawing/2014/main" id="{CB03EC21-361B-4E0C-A9E8-8BF20F482915}"/>
                  </a:ext>
                </a:extLst>
              </p:cNvPr>
              <p:cNvGrpSpPr/>
              <p:nvPr/>
            </p:nvGrpSpPr>
            <p:grpSpPr>
              <a:xfrm>
                <a:off x="3843750" y="3358621"/>
                <a:ext cx="780867" cy="1125716"/>
                <a:chOff x="3518423" y="2864193"/>
                <a:chExt cx="780867" cy="1125716"/>
              </a:xfrm>
            </p:grpSpPr>
            <p:sp>
              <p:nvSpPr>
                <p:cNvPr id="128" name="Seta para a direita 26">
                  <a:extLst>
                    <a:ext uri="{FF2B5EF4-FFF2-40B4-BE49-F238E27FC236}">
                      <a16:creationId xmlns:a16="http://schemas.microsoft.com/office/drawing/2014/main" id="{373AAC78-1E60-4B2E-AA55-9B53BCD26175}"/>
                    </a:ext>
                  </a:extLst>
                </p:cNvPr>
                <p:cNvSpPr>
                  <a:spLocks noChangeArrowheads="1"/>
                </p:cNvSpPr>
                <p:nvPr/>
              </p:nvSpPr>
              <p:spPr bwMode="auto">
                <a:xfrm>
                  <a:off x="3542052" y="2864193"/>
                  <a:ext cx="757238" cy="576263"/>
                </a:xfrm>
                <a:prstGeom prst="rightArrow">
                  <a:avLst>
                    <a:gd name="adj1" fmla="val 50000"/>
                    <a:gd name="adj2" fmla="val 50062"/>
                  </a:avLst>
                </a:prstGeom>
                <a:solidFill>
                  <a:srgbClr val="FFFF00"/>
                </a:solidFill>
                <a:ln w="9525">
                  <a:noFill/>
                  <a:miter lim="800000"/>
                  <a:headEnd/>
                  <a:tailEnd/>
                </a:ln>
              </p:spPr>
              <p:txBody>
                <a:bodyPr anchor="ctr"/>
                <a:lstStyle/>
                <a:p>
                  <a:pPr algn="l" fontAlgn="auto">
                    <a:spcBef>
                      <a:spcPts val="0"/>
                    </a:spcBef>
                    <a:spcAft>
                      <a:spcPts val="0"/>
                    </a:spcAft>
                  </a:pPr>
                  <a:r>
                    <a:rPr lang="pt-BR" sz="1800" i="0">
                      <a:solidFill>
                        <a:srgbClr val="000080"/>
                      </a:solidFill>
                      <a:latin typeface="Calibri"/>
                    </a:rPr>
                    <a:t> </a:t>
                  </a:r>
                  <a:r>
                    <a:rPr lang="pt-BR" sz="1800" b="1" i="0">
                      <a:solidFill>
                        <a:srgbClr val="000080"/>
                      </a:solidFill>
                      <a:latin typeface="Calibri"/>
                    </a:rPr>
                    <a:t>IBI</a:t>
                  </a:r>
                </a:p>
              </p:txBody>
            </p:sp>
            <p:sp>
              <p:nvSpPr>
                <p:cNvPr id="129" name="Seta para a esquerda 28">
                  <a:extLst>
                    <a:ext uri="{FF2B5EF4-FFF2-40B4-BE49-F238E27FC236}">
                      <a16:creationId xmlns:a16="http://schemas.microsoft.com/office/drawing/2014/main" id="{C07C8D20-A901-4DFC-A610-B356FF7E9F4F}"/>
                    </a:ext>
                  </a:extLst>
                </p:cNvPr>
                <p:cNvSpPr>
                  <a:spLocks noChangeArrowheads="1"/>
                </p:cNvSpPr>
                <p:nvPr/>
              </p:nvSpPr>
              <p:spPr bwMode="auto">
                <a:xfrm>
                  <a:off x="3518423" y="3413646"/>
                  <a:ext cx="755650" cy="576263"/>
                </a:xfrm>
                <a:prstGeom prst="leftArrow">
                  <a:avLst>
                    <a:gd name="adj1" fmla="val 50000"/>
                    <a:gd name="adj2" fmla="val 49957"/>
                  </a:avLst>
                </a:prstGeom>
                <a:solidFill>
                  <a:srgbClr val="FFFF00"/>
                </a:solidFill>
                <a:ln w="9525">
                  <a:noFill/>
                  <a:miter lim="800000"/>
                  <a:headEnd/>
                  <a:tailEnd/>
                </a:ln>
              </p:spPr>
              <p:txBody>
                <a:bodyPr anchor="ctr"/>
                <a:lstStyle/>
                <a:p>
                  <a:pPr algn="l" fontAlgn="auto">
                    <a:spcBef>
                      <a:spcPts val="0"/>
                    </a:spcBef>
                    <a:spcAft>
                      <a:spcPts val="0"/>
                    </a:spcAft>
                  </a:pPr>
                  <a:r>
                    <a:rPr lang="pt-BR" sz="1800" b="1" i="0">
                      <a:solidFill>
                        <a:srgbClr val="000080"/>
                      </a:solidFill>
                      <a:latin typeface="Calibri"/>
                    </a:rPr>
                    <a:t>URL</a:t>
                  </a:r>
                </a:p>
              </p:txBody>
            </p:sp>
          </p:grpSp>
          <p:grpSp>
            <p:nvGrpSpPr>
              <p:cNvPr id="122" name="Agrupar 121">
                <a:extLst>
                  <a:ext uri="{FF2B5EF4-FFF2-40B4-BE49-F238E27FC236}">
                    <a16:creationId xmlns:a16="http://schemas.microsoft.com/office/drawing/2014/main" id="{F75AB871-B670-4141-BCBF-DCB471D438C9}"/>
                  </a:ext>
                </a:extLst>
              </p:cNvPr>
              <p:cNvGrpSpPr/>
              <p:nvPr/>
            </p:nvGrpSpPr>
            <p:grpSpPr>
              <a:xfrm>
                <a:off x="1755814" y="3369188"/>
                <a:ext cx="792163" cy="1114950"/>
                <a:chOff x="1862063" y="2996257"/>
                <a:chExt cx="792163" cy="1114950"/>
              </a:xfrm>
            </p:grpSpPr>
            <p:sp>
              <p:nvSpPr>
                <p:cNvPr id="126" name="Seta para a direita 25">
                  <a:extLst>
                    <a:ext uri="{FF2B5EF4-FFF2-40B4-BE49-F238E27FC236}">
                      <a16:creationId xmlns:a16="http://schemas.microsoft.com/office/drawing/2014/main" id="{B20132A1-03A2-408D-825C-AAEDDB57E804}"/>
                    </a:ext>
                  </a:extLst>
                </p:cNvPr>
                <p:cNvSpPr>
                  <a:spLocks noChangeArrowheads="1"/>
                </p:cNvSpPr>
                <p:nvPr/>
              </p:nvSpPr>
              <p:spPr bwMode="auto">
                <a:xfrm>
                  <a:off x="1898576" y="2996257"/>
                  <a:ext cx="755650" cy="576263"/>
                </a:xfrm>
                <a:prstGeom prst="rightArrow">
                  <a:avLst>
                    <a:gd name="adj1" fmla="val 50000"/>
                    <a:gd name="adj2" fmla="val 49957"/>
                  </a:avLst>
                </a:prstGeom>
                <a:solidFill>
                  <a:srgbClr val="FFFF00"/>
                </a:solidFill>
                <a:ln w="9525">
                  <a:noFill/>
                  <a:miter lim="800000"/>
                  <a:headEnd/>
                  <a:tailEnd/>
                </a:ln>
              </p:spPr>
              <p:txBody>
                <a:bodyPr anchor="ctr"/>
                <a:lstStyle/>
                <a:p>
                  <a:pPr algn="l" fontAlgn="auto">
                    <a:spcBef>
                      <a:spcPts val="0"/>
                    </a:spcBef>
                    <a:spcAft>
                      <a:spcPts val="0"/>
                    </a:spcAft>
                  </a:pPr>
                  <a:r>
                    <a:rPr lang="pt-BR" sz="1800" i="0">
                      <a:solidFill>
                        <a:srgbClr val="000080"/>
                      </a:solidFill>
                      <a:latin typeface="Calibri"/>
                    </a:rPr>
                    <a:t> </a:t>
                  </a:r>
                  <a:r>
                    <a:rPr lang="pt-BR" sz="1800" b="1" i="0">
                      <a:solidFill>
                        <a:srgbClr val="000080"/>
                      </a:solidFill>
                      <a:latin typeface="Calibri"/>
                    </a:rPr>
                    <a:t>IBI</a:t>
                  </a:r>
                </a:p>
              </p:txBody>
            </p:sp>
            <p:sp>
              <p:nvSpPr>
                <p:cNvPr id="127" name="Seta para a esquerda 27">
                  <a:extLst>
                    <a:ext uri="{FF2B5EF4-FFF2-40B4-BE49-F238E27FC236}">
                      <a16:creationId xmlns:a16="http://schemas.microsoft.com/office/drawing/2014/main" id="{01C6EE8A-2D8A-47EE-BCCB-EE211A7EAE7F}"/>
                    </a:ext>
                  </a:extLst>
                </p:cNvPr>
                <p:cNvSpPr>
                  <a:spLocks noChangeArrowheads="1"/>
                </p:cNvSpPr>
                <p:nvPr/>
              </p:nvSpPr>
              <p:spPr bwMode="auto">
                <a:xfrm>
                  <a:off x="1862063" y="3534944"/>
                  <a:ext cx="755650" cy="576263"/>
                </a:xfrm>
                <a:prstGeom prst="leftArrow">
                  <a:avLst>
                    <a:gd name="adj1" fmla="val 50000"/>
                    <a:gd name="adj2" fmla="val 49957"/>
                  </a:avLst>
                </a:prstGeom>
                <a:solidFill>
                  <a:srgbClr val="FFFF00"/>
                </a:solidFill>
                <a:ln w="9525">
                  <a:noFill/>
                  <a:miter lim="800000"/>
                  <a:headEnd/>
                  <a:tailEnd/>
                </a:ln>
              </p:spPr>
              <p:txBody>
                <a:bodyPr anchor="ctr"/>
                <a:lstStyle/>
                <a:p>
                  <a:pPr algn="l" fontAlgn="auto">
                    <a:spcBef>
                      <a:spcPts val="0"/>
                    </a:spcBef>
                    <a:spcAft>
                      <a:spcPts val="0"/>
                    </a:spcAft>
                  </a:pPr>
                  <a:r>
                    <a:rPr lang="pt-BR" sz="1800" b="1" i="0">
                      <a:solidFill>
                        <a:srgbClr val="000080"/>
                      </a:solidFill>
                      <a:latin typeface="Calibri"/>
                    </a:rPr>
                    <a:t>URL</a:t>
                  </a:r>
                </a:p>
              </p:txBody>
            </p:sp>
          </p:grpSp>
          <p:grpSp>
            <p:nvGrpSpPr>
              <p:cNvPr id="123" name="Agrupar 122">
                <a:extLst>
                  <a:ext uri="{FF2B5EF4-FFF2-40B4-BE49-F238E27FC236}">
                    <a16:creationId xmlns:a16="http://schemas.microsoft.com/office/drawing/2014/main" id="{2099BF38-4F2E-4398-AEDD-09DB37C3B6F5}"/>
                  </a:ext>
                </a:extLst>
              </p:cNvPr>
              <p:cNvGrpSpPr/>
              <p:nvPr/>
            </p:nvGrpSpPr>
            <p:grpSpPr>
              <a:xfrm>
                <a:off x="6244214" y="3375647"/>
                <a:ext cx="804771" cy="1178807"/>
                <a:chOff x="3470615" y="2852241"/>
                <a:chExt cx="804771" cy="1178807"/>
              </a:xfrm>
            </p:grpSpPr>
            <p:sp>
              <p:nvSpPr>
                <p:cNvPr id="124" name="Seta para a direita 26">
                  <a:extLst>
                    <a:ext uri="{FF2B5EF4-FFF2-40B4-BE49-F238E27FC236}">
                      <a16:creationId xmlns:a16="http://schemas.microsoft.com/office/drawing/2014/main" id="{DDFA9455-8DBD-461A-8523-F3C1341EFB34}"/>
                    </a:ext>
                  </a:extLst>
                </p:cNvPr>
                <p:cNvSpPr>
                  <a:spLocks noChangeArrowheads="1"/>
                </p:cNvSpPr>
                <p:nvPr/>
              </p:nvSpPr>
              <p:spPr bwMode="auto">
                <a:xfrm>
                  <a:off x="3518148" y="2852241"/>
                  <a:ext cx="757238" cy="576263"/>
                </a:xfrm>
                <a:prstGeom prst="rightArrow">
                  <a:avLst>
                    <a:gd name="adj1" fmla="val 50000"/>
                    <a:gd name="adj2" fmla="val 50062"/>
                  </a:avLst>
                </a:prstGeom>
                <a:solidFill>
                  <a:srgbClr val="FFFF00"/>
                </a:solidFill>
                <a:ln w="9525">
                  <a:noFill/>
                  <a:miter lim="800000"/>
                  <a:headEnd/>
                  <a:tailEnd/>
                </a:ln>
              </p:spPr>
              <p:txBody>
                <a:bodyPr anchor="ctr"/>
                <a:lstStyle/>
                <a:p>
                  <a:pPr algn="l" fontAlgn="auto">
                    <a:spcBef>
                      <a:spcPts val="0"/>
                    </a:spcBef>
                    <a:spcAft>
                      <a:spcPts val="0"/>
                    </a:spcAft>
                  </a:pPr>
                  <a:r>
                    <a:rPr lang="pt-BR" sz="1800" i="0">
                      <a:solidFill>
                        <a:srgbClr val="000080"/>
                      </a:solidFill>
                      <a:latin typeface="Calibri"/>
                    </a:rPr>
                    <a:t> </a:t>
                  </a:r>
                  <a:r>
                    <a:rPr lang="pt-BR" sz="1800" b="1" i="0">
                      <a:solidFill>
                        <a:srgbClr val="000080"/>
                      </a:solidFill>
                      <a:latin typeface="Calibri"/>
                    </a:rPr>
                    <a:t>IBI</a:t>
                  </a:r>
                </a:p>
              </p:txBody>
            </p:sp>
            <p:sp>
              <p:nvSpPr>
                <p:cNvPr id="125" name="Seta para a esquerda 28">
                  <a:extLst>
                    <a:ext uri="{FF2B5EF4-FFF2-40B4-BE49-F238E27FC236}">
                      <a16:creationId xmlns:a16="http://schemas.microsoft.com/office/drawing/2014/main" id="{D52A7EF4-2447-43B2-9F97-79F93E1F2974}"/>
                    </a:ext>
                  </a:extLst>
                </p:cNvPr>
                <p:cNvSpPr>
                  <a:spLocks noChangeArrowheads="1"/>
                </p:cNvSpPr>
                <p:nvPr/>
              </p:nvSpPr>
              <p:spPr bwMode="auto">
                <a:xfrm>
                  <a:off x="3470615" y="3454785"/>
                  <a:ext cx="755650" cy="576263"/>
                </a:xfrm>
                <a:prstGeom prst="leftArrow">
                  <a:avLst>
                    <a:gd name="adj1" fmla="val 50000"/>
                    <a:gd name="adj2" fmla="val 49957"/>
                  </a:avLst>
                </a:prstGeom>
                <a:solidFill>
                  <a:srgbClr val="FFFF00"/>
                </a:solidFill>
                <a:ln w="9525">
                  <a:noFill/>
                  <a:miter lim="800000"/>
                  <a:headEnd/>
                  <a:tailEnd/>
                </a:ln>
              </p:spPr>
              <p:txBody>
                <a:bodyPr anchor="ctr"/>
                <a:lstStyle/>
                <a:p>
                  <a:pPr algn="l" fontAlgn="auto">
                    <a:spcBef>
                      <a:spcPts val="0"/>
                    </a:spcBef>
                    <a:spcAft>
                      <a:spcPts val="0"/>
                    </a:spcAft>
                  </a:pPr>
                  <a:r>
                    <a:rPr lang="pt-BR" sz="1800" b="1" i="0">
                      <a:solidFill>
                        <a:srgbClr val="000080"/>
                      </a:solidFill>
                      <a:latin typeface="Calibri"/>
                    </a:rPr>
                    <a:t>URL</a:t>
                  </a:r>
                </a:p>
              </p:txBody>
            </p:sp>
          </p:grpSp>
        </p:grpSp>
        <p:sp>
          <p:nvSpPr>
            <p:cNvPr id="136" name="Seta para a direita 26">
              <a:extLst>
                <a:ext uri="{FF2B5EF4-FFF2-40B4-BE49-F238E27FC236}">
                  <a16:creationId xmlns:a16="http://schemas.microsoft.com/office/drawing/2014/main" id="{4861ED22-5272-40FB-8E3A-4A4CB6CF5F06}"/>
                </a:ext>
              </a:extLst>
            </p:cNvPr>
            <p:cNvSpPr>
              <a:spLocks noChangeArrowheads="1"/>
            </p:cNvSpPr>
            <p:nvPr/>
          </p:nvSpPr>
          <p:spPr bwMode="auto">
            <a:xfrm rot="1096410">
              <a:off x="6175738" y="4590979"/>
              <a:ext cx="518718" cy="324419"/>
            </a:xfrm>
            <a:prstGeom prst="rightArrow">
              <a:avLst>
                <a:gd name="adj1" fmla="val 50000"/>
                <a:gd name="adj2" fmla="val 50062"/>
              </a:avLst>
            </a:prstGeom>
            <a:solidFill>
              <a:srgbClr val="FFFF00"/>
            </a:solidFill>
            <a:ln w="38100">
              <a:solidFill>
                <a:srgbClr val="FF0000"/>
              </a:solidFill>
              <a:miter lim="800000"/>
              <a:headEnd/>
              <a:tailEnd/>
            </a:ln>
          </p:spPr>
          <p:txBody>
            <a:bodyPr anchor="ctr"/>
            <a:lstStyle/>
            <a:p>
              <a:pPr algn="l" fontAlgn="auto">
                <a:spcBef>
                  <a:spcPts val="0"/>
                </a:spcBef>
                <a:spcAft>
                  <a:spcPts val="0"/>
                </a:spcAft>
              </a:pPr>
              <a:r>
                <a:rPr lang="pt-BR" sz="1200" i="0">
                  <a:solidFill>
                    <a:srgbClr val="000080"/>
                  </a:solidFill>
                  <a:latin typeface="Calibri"/>
                </a:rPr>
                <a:t>   </a:t>
              </a:r>
              <a:r>
                <a:rPr lang="pt-BR" sz="1050" b="1" i="0">
                  <a:solidFill>
                    <a:srgbClr val="000080"/>
                  </a:solidFill>
                  <a:latin typeface="Calibri"/>
                </a:rPr>
                <a:t>IBI</a:t>
              </a:r>
            </a:p>
          </p:txBody>
        </p:sp>
        <p:sp>
          <p:nvSpPr>
            <p:cNvPr id="137" name="Seta para a direita 26">
              <a:extLst>
                <a:ext uri="{FF2B5EF4-FFF2-40B4-BE49-F238E27FC236}">
                  <a16:creationId xmlns:a16="http://schemas.microsoft.com/office/drawing/2014/main" id="{13C30113-BCA6-4A05-8C83-B561B8162501}"/>
                </a:ext>
              </a:extLst>
            </p:cNvPr>
            <p:cNvSpPr>
              <a:spLocks noChangeArrowheads="1"/>
            </p:cNvSpPr>
            <p:nvPr/>
          </p:nvSpPr>
          <p:spPr bwMode="auto">
            <a:xfrm rot="1096410" flipH="1">
              <a:off x="6805466" y="4804125"/>
              <a:ext cx="515009" cy="335650"/>
            </a:xfrm>
            <a:prstGeom prst="rightArrow">
              <a:avLst>
                <a:gd name="adj1" fmla="val 50000"/>
                <a:gd name="adj2" fmla="val 50062"/>
              </a:avLst>
            </a:prstGeom>
            <a:solidFill>
              <a:srgbClr val="FFFF00"/>
            </a:solidFill>
            <a:ln w="38100">
              <a:solidFill>
                <a:srgbClr val="FF0000"/>
              </a:solidFill>
              <a:miter lim="800000"/>
              <a:headEnd/>
              <a:tailEnd/>
            </a:ln>
          </p:spPr>
          <p:txBody>
            <a:bodyPr anchor="ctr"/>
            <a:lstStyle/>
            <a:p>
              <a:pPr algn="l" fontAlgn="auto">
                <a:spcBef>
                  <a:spcPts val="0"/>
                </a:spcBef>
                <a:spcAft>
                  <a:spcPts val="0"/>
                </a:spcAft>
              </a:pPr>
              <a:r>
                <a:rPr lang="pt-BR" sz="1050" b="1" i="0">
                  <a:solidFill>
                    <a:srgbClr val="000080"/>
                  </a:solidFill>
                  <a:latin typeface="Calibri"/>
                </a:rPr>
                <a:t>URL</a:t>
              </a:r>
            </a:p>
          </p:txBody>
        </p:sp>
        <p:sp>
          <p:nvSpPr>
            <p:cNvPr id="138" name="Seta para a direita 26">
              <a:extLst>
                <a:ext uri="{FF2B5EF4-FFF2-40B4-BE49-F238E27FC236}">
                  <a16:creationId xmlns:a16="http://schemas.microsoft.com/office/drawing/2014/main" id="{1DC52012-DBCC-4363-AFFD-CB7BE14523CA}"/>
                </a:ext>
              </a:extLst>
            </p:cNvPr>
            <p:cNvSpPr>
              <a:spLocks noChangeArrowheads="1"/>
            </p:cNvSpPr>
            <p:nvPr/>
          </p:nvSpPr>
          <p:spPr bwMode="auto">
            <a:xfrm rot="758138">
              <a:off x="3726845" y="4362751"/>
              <a:ext cx="518718" cy="324419"/>
            </a:xfrm>
            <a:prstGeom prst="rightArrow">
              <a:avLst>
                <a:gd name="adj1" fmla="val 50000"/>
                <a:gd name="adj2" fmla="val 50062"/>
              </a:avLst>
            </a:prstGeom>
            <a:solidFill>
              <a:srgbClr val="FFFF00"/>
            </a:solidFill>
            <a:ln w="38100">
              <a:solidFill>
                <a:srgbClr val="FF0000"/>
              </a:solidFill>
              <a:miter lim="800000"/>
              <a:headEnd/>
              <a:tailEnd/>
            </a:ln>
          </p:spPr>
          <p:txBody>
            <a:bodyPr anchor="ctr"/>
            <a:lstStyle/>
            <a:p>
              <a:pPr algn="l" fontAlgn="auto">
                <a:spcBef>
                  <a:spcPts val="0"/>
                </a:spcBef>
                <a:spcAft>
                  <a:spcPts val="0"/>
                </a:spcAft>
              </a:pPr>
              <a:r>
                <a:rPr lang="pt-BR" sz="1200" i="0">
                  <a:solidFill>
                    <a:srgbClr val="000080"/>
                  </a:solidFill>
                  <a:latin typeface="Calibri"/>
                </a:rPr>
                <a:t>   </a:t>
              </a:r>
              <a:r>
                <a:rPr lang="pt-BR" sz="1050" b="1" i="0">
                  <a:solidFill>
                    <a:srgbClr val="000080"/>
                  </a:solidFill>
                  <a:latin typeface="Calibri"/>
                </a:rPr>
                <a:t>IBI</a:t>
              </a:r>
            </a:p>
          </p:txBody>
        </p:sp>
        <p:sp>
          <p:nvSpPr>
            <p:cNvPr id="139" name="Seta para a direita 26">
              <a:extLst>
                <a:ext uri="{FF2B5EF4-FFF2-40B4-BE49-F238E27FC236}">
                  <a16:creationId xmlns:a16="http://schemas.microsoft.com/office/drawing/2014/main" id="{86D30472-4CF6-4AC4-9223-7BDA744B64B8}"/>
                </a:ext>
              </a:extLst>
            </p:cNvPr>
            <p:cNvSpPr>
              <a:spLocks noChangeArrowheads="1"/>
            </p:cNvSpPr>
            <p:nvPr/>
          </p:nvSpPr>
          <p:spPr bwMode="auto">
            <a:xfrm rot="743000" flipH="1">
              <a:off x="4355094" y="4492858"/>
              <a:ext cx="515009" cy="335650"/>
            </a:xfrm>
            <a:prstGeom prst="rightArrow">
              <a:avLst>
                <a:gd name="adj1" fmla="val 50000"/>
                <a:gd name="adj2" fmla="val 50062"/>
              </a:avLst>
            </a:prstGeom>
            <a:solidFill>
              <a:srgbClr val="FFFF00"/>
            </a:solidFill>
            <a:ln w="38100">
              <a:solidFill>
                <a:srgbClr val="FF0000"/>
              </a:solidFill>
              <a:miter lim="800000"/>
              <a:headEnd/>
              <a:tailEnd/>
            </a:ln>
          </p:spPr>
          <p:txBody>
            <a:bodyPr anchor="ctr"/>
            <a:lstStyle/>
            <a:p>
              <a:pPr algn="l" fontAlgn="auto">
                <a:spcBef>
                  <a:spcPts val="0"/>
                </a:spcBef>
                <a:spcAft>
                  <a:spcPts val="0"/>
                </a:spcAft>
              </a:pPr>
              <a:r>
                <a:rPr lang="pt-BR" sz="1050" b="1" i="0" dirty="0">
                  <a:solidFill>
                    <a:srgbClr val="000080"/>
                  </a:solidFill>
                  <a:latin typeface="Calibri"/>
                </a:rPr>
                <a:t>URL</a:t>
              </a:r>
            </a:p>
          </p:txBody>
        </p:sp>
        <p:sp>
          <p:nvSpPr>
            <p:cNvPr id="140" name="Seta para a direita 26">
              <a:extLst>
                <a:ext uri="{FF2B5EF4-FFF2-40B4-BE49-F238E27FC236}">
                  <a16:creationId xmlns:a16="http://schemas.microsoft.com/office/drawing/2014/main" id="{77DDF6C6-A8EF-4B21-98CF-D75EC0B7C317}"/>
                </a:ext>
              </a:extLst>
            </p:cNvPr>
            <p:cNvSpPr>
              <a:spLocks noChangeArrowheads="1"/>
            </p:cNvSpPr>
            <p:nvPr/>
          </p:nvSpPr>
          <p:spPr bwMode="auto">
            <a:xfrm>
              <a:off x="1604885" y="4362750"/>
              <a:ext cx="518718" cy="324419"/>
            </a:xfrm>
            <a:prstGeom prst="rightArrow">
              <a:avLst>
                <a:gd name="adj1" fmla="val 50000"/>
                <a:gd name="adj2" fmla="val 50062"/>
              </a:avLst>
            </a:prstGeom>
            <a:solidFill>
              <a:srgbClr val="FFFF00"/>
            </a:solidFill>
            <a:ln w="38100">
              <a:solidFill>
                <a:srgbClr val="FF0000"/>
              </a:solidFill>
              <a:miter lim="800000"/>
              <a:headEnd/>
              <a:tailEnd/>
            </a:ln>
          </p:spPr>
          <p:txBody>
            <a:bodyPr anchor="ctr"/>
            <a:lstStyle/>
            <a:p>
              <a:pPr algn="l" fontAlgn="auto">
                <a:spcBef>
                  <a:spcPts val="0"/>
                </a:spcBef>
                <a:spcAft>
                  <a:spcPts val="0"/>
                </a:spcAft>
              </a:pPr>
              <a:r>
                <a:rPr lang="pt-BR" sz="1200" i="0">
                  <a:solidFill>
                    <a:srgbClr val="000080"/>
                  </a:solidFill>
                  <a:latin typeface="Calibri"/>
                </a:rPr>
                <a:t>   </a:t>
              </a:r>
              <a:r>
                <a:rPr lang="pt-BR" sz="1050" b="1" i="0">
                  <a:solidFill>
                    <a:srgbClr val="000080"/>
                  </a:solidFill>
                  <a:latin typeface="Calibri"/>
                </a:rPr>
                <a:t>IBI</a:t>
              </a:r>
            </a:p>
          </p:txBody>
        </p:sp>
        <p:sp>
          <p:nvSpPr>
            <p:cNvPr id="141" name="Seta para a direita 26">
              <a:extLst>
                <a:ext uri="{FF2B5EF4-FFF2-40B4-BE49-F238E27FC236}">
                  <a16:creationId xmlns:a16="http://schemas.microsoft.com/office/drawing/2014/main" id="{0219EC46-14DC-4790-8B43-EBF8E208B9B7}"/>
                </a:ext>
              </a:extLst>
            </p:cNvPr>
            <p:cNvSpPr>
              <a:spLocks noChangeArrowheads="1"/>
            </p:cNvSpPr>
            <p:nvPr/>
          </p:nvSpPr>
          <p:spPr bwMode="auto">
            <a:xfrm flipH="1">
              <a:off x="2196656" y="4357423"/>
              <a:ext cx="515009" cy="335650"/>
            </a:xfrm>
            <a:prstGeom prst="rightArrow">
              <a:avLst>
                <a:gd name="adj1" fmla="val 50000"/>
                <a:gd name="adj2" fmla="val 50062"/>
              </a:avLst>
            </a:prstGeom>
            <a:solidFill>
              <a:srgbClr val="FFFF00"/>
            </a:solidFill>
            <a:ln w="38100">
              <a:solidFill>
                <a:srgbClr val="FF0000"/>
              </a:solidFill>
              <a:miter lim="800000"/>
              <a:headEnd/>
              <a:tailEnd/>
            </a:ln>
          </p:spPr>
          <p:txBody>
            <a:bodyPr anchor="ctr"/>
            <a:lstStyle/>
            <a:p>
              <a:pPr algn="l" fontAlgn="auto">
                <a:spcBef>
                  <a:spcPts val="0"/>
                </a:spcBef>
                <a:spcAft>
                  <a:spcPts val="0"/>
                </a:spcAft>
              </a:pPr>
              <a:r>
                <a:rPr lang="pt-BR" sz="1050" b="1" i="0">
                  <a:solidFill>
                    <a:srgbClr val="000080"/>
                  </a:solidFill>
                  <a:latin typeface="Calibri"/>
                </a:rPr>
                <a:t>URL</a:t>
              </a:r>
            </a:p>
          </p:txBody>
        </p:sp>
      </p:grpSp>
      <p:cxnSp>
        <p:nvCxnSpPr>
          <p:cNvPr id="142" name="Conector reto 141">
            <a:extLst>
              <a:ext uri="{FF2B5EF4-FFF2-40B4-BE49-F238E27FC236}">
                <a16:creationId xmlns:a16="http://schemas.microsoft.com/office/drawing/2014/main" id="{7014FE16-7ECF-4EA7-A975-13A2DD0DE5BC}"/>
              </a:ext>
            </a:extLst>
          </p:cNvPr>
          <p:cNvCxnSpPr>
            <a:cxnSpLocks/>
          </p:cNvCxnSpPr>
          <p:nvPr/>
        </p:nvCxnSpPr>
        <p:spPr>
          <a:xfrm flipH="1">
            <a:off x="8360714" y="2328223"/>
            <a:ext cx="136211" cy="2099516"/>
          </a:xfrm>
          <a:prstGeom prst="line">
            <a:avLst/>
          </a:prstGeom>
          <a:noFill/>
          <a:ln w="25400" cap="flat" cmpd="sng" algn="ctr">
            <a:solidFill>
              <a:srgbClr val="0F6FC6">
                <a:shade val="95000"/>
                <a:satMod val="105000"/>
              </a:srgbClr>
            </a:solidFill>
            <a:prstDash val="solid"/>
          </a:ln>
          <a:effectLst/>
        </p:spPr>
      </p:cxnSp>
      <p:sp>
        <p:nvSpPr>
          <p:cNvPr id="65" name="Texto explicativo retangular com cantos arredondados 11">
            <a:extLst>
              <a:ext uri="{FF2B5EF4-FFF2-40B4-BE49-F238E27FC236}">
                <a16:creationId xmlns:a16="http://schemas.microsoft.com/office/drawing/2014/main" id="{41F4DA49-FCEE-49E5-B08C-4F5521624F46}"/>
              </a:ext>
            </a:extLst>
          </p:cNvPr>
          <p:cNvSpPr/>
          <p:nvPr/>
        </p:nvSpPr>
        <p:spPr bwMode="auto">
          <a:xfrm>
            <a:off x="467544" y="1628800"/>
            <a:ext cx="3526038" cy="1067784"/>
          </a:xfrm>
          <a:prstGeom prst="wedgeRoundRectCallout">
            <a:avLst>
              <a:gd name="adj1" fmla="val 65794"/>
              <a:gd name="adj2" fmla="val 93090"/>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cs typeface="Arial" panose="020B0604020202020204" pitchFamily="34" charset="0"/>
              </a:rPr>
              <a:t>A função dos REPETIDORES é simplesmente reenviar as mensagens recebidas</a:t>
            </a:r>
            <a:endParaRPr lang="pt-BR" sz="1800" b="1" i="0" dirty="0">
              <a:solidFill>
                <a:srgbClr val="006FBA"/>
              </a:solidFill>
            </a:endParaRPr>
          </a:p>
        </p:txBody>
      </p:sp>
      <p:sp>
        <p:nvSpPr>
          <p:cNvPr id="5" name="Forma Livre: Forma 4">
            <a:extLst>
              <a:ext uri="{FF2B5EF4-FFF2-40B4-BE49-F238E27FC236}">
                <a16:creationId xmlns:a16="http://schemas.microsoft.com/office/drawing/2014/main" id="{AB9B7DCA-0E10-41A0-AC79-8D26DFC51D4F}"/>
              </a:ext>
            </a:extLst>
          </p:cNvPr>
          <p:cNvSpPr/>
          <p:nvPr/>
        </p:nvSpPr>
        <p:spPr bwMode="auto">
          <a:xfrm>
            <a:off x="1046375" y="4194930"/>
            <a:ext cx="7192668" cy="1293954"/>
          </a:xfrm>
          <a:custGeom>
            <a:avLst/>
            <a:gdLst>
              <a:gd name="connsiteX0" fmla="*/ 0 w 7202079"/>
              <a:gd name="connsiteY0" fmla="*/ 0 h 904973"/>
              <a:gd name="connsiteX1" fmla="*/ 7202079 w 7202079"/>
              <a:gd name="connsiteY1" fmla="*/ 904973 h 904973"/>
              <a:gd name="connsiteX0" fmla="*/ 0 w 7202079"/>
              <a:gd name="connsiteY0" fmla="*/ 0 h 905080"/>
              <a:gd name="connsiteX1" fmla="*/ 7202079 w 7202079"/>
              <a:gd name="connsiteY1" fmla="*/ 904973 h 905080"/>
              <a:gd name="connsiteX0" fmla="*/ 0 w 7202103"/>
              <a:gd name="connsiteY0" fmla="*/ 0 h 1126354"/>
              <a:gd name="connsiteX1" fmla="*/ 7202079 w 7202103"/>
              <a:gd name="connsiteY1" fmla="*/ 904973 h 1126354"/>
              <a:gd name="connsiteX0" fmla="*/ 0 w 7202095"/>
              <a:gd name="connsiteY0" fmla="*/ 0 h 1280127"/>
              <a:gd name="connsiteX1" fmla="*/ 7202079 w 7202095"/>
              <a:gd name="connsiteY1" fmla="*/ 904973 h 1280127"/>
              <a:gd name="connsiteX0" fmla="*/ 0 w 7202095"/>
              <a:gd name="connsiteY0" fmla="*/ 0 h 1364568"/>
              <a:gd name="connsiteX1" fmla="*/ 7202079 w 7202095"/>
              <a:gd name="connsiteY1" fmla="*/ 1018095 h 1364568"/>
              <a:gd name="connsiteX0" fmla="*/ 0 w 7192668"/>
              <a:gd name="connsiteY0" fmla="*/ 0 h 1293954"/>
              <a:gd name="connsiteX1" fmla="*/ 7192652 w 7192668"/>
              <a:gd name="connsiteY1" fmla="*/ 923827 h 1293954"/>
            </a:gdLst>
            <a:ahLst/>
            <a:cxnLst>
              <a:cxn ang="0">
                <a:pos x="connsiteX0" y="connsiteY0"/>
              </a:cxn>
              <a:cxn ang="0">
                <a:pos x="connsiteX1" y="connsiteY1"/>
              </a:cxn>
            </a:cxnLst>
            <a:rect l="l" t="t" r="r" b="b"/>
            <a:pathLst>
              <a:path w="7192668" h="1293954">
                <a:moveTo>
                  <a:pt x="0" y="0"/>
                </a:moveTo>
                <a:cubicBezTo>
                  <a:pt x="34566" y="1253765"/>
                  <a:pt x="7205221" y="1668544"/>
                  <a:pt x="7192652" y="923827"/>
                </a:cubicBezTo>
              </a:path>
            </a:pathLst>
          </a:custGeom>
          <a:noFill/>
          <a:ln w="25400">
            <a:solidFill>
              <a:schemeClr val="tx1">
                <a:lumMod val="50000"/>
                <a:lumOff val="50000"/>
              </a:schemeClr>
            </a:solidFill>
            <a:miter lim="800000"/>
            <a:headEnd type="triangle" w="lg" len="lg"/>
            <a:tailEnd type="triangle" w="lg" len="lg"/>
          </a:ln>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68" name="Seta para a direita 26">
            <a:extLst>
              <a:ext uri="{FF2B5EF4-FFF2-40B4-BE49-F238E27FC236}">
                <a16:creationId xmlns:a16="http://schemas.microsoft.com/office/drawing/2014/main" id="{BD80A578-FC25-411E-9593-AC543DF5183D}"/>
              </a:ext>
            </a:extLst>
          </p:cNvPr>
          <p:cNvSpPr>
            <a:spLocks noChangeArrowheads="1"/>
          </p:cNvSpPr>
          <p:nvPr/>
        </p:nvSpPr>
        <p:spPr bwMode="auto">
          <a:xfrm rot="480000">
            <a:off x="4482613" y="4998417"/>
            <a:ext cx="518718" cy="324419"/>
          </a:xfrm>
          <a:prstGeom prst="rightArrow">
            <a:avLst>
              <a:gd name="adj1" fmla="val 50000"/>
              <a:gd name="adj2" fmla="val 50062"/>
            </a:avLst>
          </a:prstGeom>
          <a:solidFill>
            <a:srgbClr val="FFFF00"/>
          </a:solidFill>
          <a:ln w="38100">
            <a:solidFill>
              <a:srgbClr val="FF0000"/>
            </a:solidFill>
            <a:miter lim="800000"/>
            <a:headEnd/>
            <a:tailEnd/>
          </a:ln>
        </p:spPr>
        <p:txBody>
          <a:bodyPr anchor="ctr"/>
          <a:lstStyle/>
          <a:p>
            <a:pPr algn="l" fontAlgn="auto">
              <a:spcBef>
                <a:spcPts val="0"/>
              </a:spcBef>
              <a:spcAft>
                <a:spcPts val="0"/>
              </a:spcAft>
            </a:pPr>
            <a:r>
              <a:rPr lang="pt-BR" sz="1050" b="1" i="0" dirty="0">
                <a:solidFill>
                  <a:srgbClr val="000080"/>
                </a:solidFill>
                <a:latin typeface="Calibri"/>
              </a:rPr>
              <a:t>URL</a:t>
            </a:r>
          </a:p>
        </p:txBody>
      </p:sp>
      <p:sp>
        <p:nvSpPr>
          <p:cNvPr id="69" name="Seta para a direita 26">
            <a:extLst>
              <a:ext uri="{FF2B5EF4-FFF2-40B4-BE49-F238E27FC236}">
                <a16:creationId xmlns:a16="http://schemas.microsoft.com/office/drawing/2014/main" id="{25A4561C-8A51-4DA4-BA55-2E69EAE28A56}"/>
              </a:ext>
            </a:extLst>
          </p:cNvPr>
          <p:cNvSpPr>
            <a:spLocks noChangeArrowheads="1"/>
          </p:cNvSpPr>
          <p:nvPr/>
        </p:nvSpPr>
        <p:spPr bwMode="auto">
          <a:xfrm rot="120000" flipH="1">
            <a:off x="5099004" y="5076000"/>
            <a:ext cx="1551613" cy="324000"/>
          </a:xfrm>
          <a:prstGeom prst="rightArrow">
            <a:avLst>
              <a:gd name="adj1" fmla="val 50000"/>
              <a:gd name="adj2" fmla="val 50062"/>
            </a:avLst>
          </a:prstGeom>
          <a:solidFill>
            <a:srgbClr val="FFFF00"/>
          </a:solidFill>
          <a:ln w="38100">
            <a:solidFill>
              <a:srgbClr val="FF0000"/>
            </a:solidFill>
            <a:miter lim="800000"/>
            <a:headEnd/>
            <a:tailEnd/>
          </a:ln>
        </p:spPr>
        <p:txBody>
          <a:bodyPr anchor="ctr"/>
          <a:lstStyle/>
          <a:p>
            <a:pPr algn="l" fontAlgn="auto">
              <a:spcBef>
                <a:spcPts val="0"/>
              </a:spcBef>
              <a:spcAft>
                <a:spcPts val="0"/>
              </a:spcAft>
            </a:pPr>
            <a:r>
              <a:rPr lang="pt-BR" sz="1050" b="1" i="0" dirty="0">
                <a:solidFill>
                  <a:srgbClr val="000080"/>
                </a:solidFill>
                <a:latin typeface="Calibri"/>
              </a:rPr>
              <a:t>ITEM DE INFORMAÇÃO</a:t>
            </a:r>
          </a:p>
        </p:txBody>
      </p:sp>
      <p:sp>
        <p:nvSpPr>
          <p:cNvPr id="70" name="Texto explicativo retangular com cantos arredondados 11">
            <a:extLst>
              <a:ext uri="{FF2B5EF4-FFF2-40B4-BE49-F238E27FC236}">
                <a16:creationId xmlns:a16="http://schemas.microsoft.com/office/drawing/2014/main" id="{17ABA4A9-FC63-4E65-9636-0F636490174A}"/>
              </a:ext>
            </a:extLst>
          </p:cNvPr>
          <p:cNvSpPr/>
          <p:nvPr/>
        </p:nvSpPr>
        <p:spPr bwMode="auto">
          <a:xfrm>
            <a:off x="142354" y="4945319"/>
            <a:ext cx="1814242" cy="526255"/>
          </a:xfrm>
          <a:prstGeom prst="wedgeRoundRectCallout">
            <a:avLst>
              <a:gd name="adj1" fmla="val 58468"/>
              <a:gd name="adj2" fmla="val -39106"/>
              <a:gd name="adj3" fmla="val 16667"/>
            </a:avLst>
          </a:prstGeom>
          <a:solidFill>
            <a:srgbClr val="FFFFCC"/>
          </a:solidFill>
          <a:ln w="15875">
            <a:solidFill>
              <a:srgbClr val="F2B800"/>
            </a:solidFill>
            <a:miter lim="800000"/>
            <a:headEnd/>
            <a:tailEnd/>
          </a:ln>
        </p:spPr>
        <p:txBody>
          <a:bodyPr rtlCol="0" anchor="ctr"/>
          <a:lstStyle/>
          <a:p>
            <a:pPr algn="ctr"/>
            <a:r>
              <a:rPr lang="pt-BR" sz="1400" b="1" i="0" dirty="0">
                <a:solidFill>
                  <a:srgbClr val="002060"/>
                </a:solidFill>
                <a:latin typeface="Arial" panose="020B0604020202020204" pitchFamily="34" charset="0"/>
                <a:ea typeface="+mj-ea"/>
                <a:cs typeface="Arial" panose="020B0604020202020204" pitchFamily="34" charset="0"/>
              </a:rPr>
              <a:t>Redirecionamento de URL</a:t>
            </a:r>
          </a:p>
        </p:txBody>
      </p:sp>
    </p:spTree>
    <p:extLst>
      <p:ext uri="{BB962C8B-B14F-4D97-AF65-F5344CB8AC3E}">
        <p14:creationId xmlns:p14="http://schemas.microsoft.com/office/powerpoint/2010/main" val="1279006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D5CDBF86-E566-4FD4-AD55-737454C26329}"/>
              </a:ext>
            </a:extLst>
          </p:cNvPr>
          <p:cNvSpPr txBox="1"/>
          <p:nvPr/>
        </p:nvSpPr>
        <p:spPr>
          <a:xfrm>
            <a:off x="1649660" y="4893147"/>
            <a:ext cx="5844681" cy="901349"/>
          </a:xfrm>
          <a:prstGeom prst="rect">
            <a:avLst/>
          </a:prstGeom>
          <a:noFill/>
        </p:spPr>
        <p:txBody>
          <a:bodyPr wrap="square">
            <a:spAutoFit/>
          </a:bodyPr>
          <a:lstStyle/>
          <a:p>
            <a:r>
              <a:rPr lang="pt-BR" sz="2000" b="1" i="0" dirty="0">
                <a:solidFill>
                  <a:srgbClr val="002060"/>
                </a:solidFill>
                <a:hlinkClick r:id="rId3">
                  <a:extLst>
                    <a:ext uri="{A12FA001-AC4F-418D-AE19-62706E023703}">
                      <ahyp:hlinkClr xmlns:ahyp="http://schemas.microsoft.com/office/drawing/2018/hyperlinkcolor" val="tx"/>
                    </a:ext>
                  </a:extLst>
                </a:hlinkClick>
              </a:rPr>
              <a:t>http://</a:t>
            </a:r>
            <a:r>
              <a:rPr lang="pt-BR" sz="2000" b="1" i="0"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mtc-m16d.sid.inpe.br</a:t>
            </a:r>
            <a:r>
              <a:rPr lang="pt-BR" sz="2000" b="1" i="0" dirty="0">
                <a:solidFill>
                  <a:srgbClr val="002060"/>
                </a:solidFill>
                <a:hlinkClick r:id="rId3">
                  <a:extLst>
                    <a:ext uri="{A12FA001-AC4F-418D-AE19-62706E023703}">
                      <ahyp:hlinkClr xmlns:ahyp="http://schemas.microsoft.com/office/drawing/2018/hyperlinkcolor" val="tx"/>
                    </a:ext>
                  </a:extLst>
                </a:hlinkClick>
              </a:rPr>
              <a:t>/col/sid.inpe.br/mtc-m19/2010/12.03.13.37/doc/</a:t>
            </a:r>
            <a:r>
              <a:rPr lang="pt-BR" sz="2000" b="1" i="0" dirty="0">
                <a:solidFill>
                  <a:srgbClr val="CC9900"/>
                </a:solidFill>
                <a:hlinkClick r:id="rId3">
                  <a:extLst>
                    <a:ext uri="{A12FA001-AC4F-418D-AE19-62706E023703}">
                      <ahyp:hlinkClr xmlns:ahyp="http://schemas.microsoft.com/office/drawing/2018/hyperlinkcolor" val="tx"/>
                    </a:ext>
                  </a:extLst>
                </a:hlinkClick>
              </a:rPr>
              <a:t>publicacao.pdf</a:t>
            </a:r>
            <a:endParaRPr lang="pt-BR" sz="2000" b="1" i="0" dirty="0">
              <a:solidFill>
                <a:srgbClr val="CC9900"/>
              </a:solidFill>
            </a:endParaRPr>
          </a:p>
        </p:txBody>
      </p:sp>
      <p:sp>
        <p:nvSpPr>
          <p:cNvPr id="6" name="CaixaDeTexto 5">
            <a:extLst>
              <a:ext uri="{FF2B5EF4-FFF2-40B4-BE49-F238E27FC236}">
                <a16:creationId xmlns:a16="http://schemas.microsoft.com/office/drawing/2014/main" id="{A6050A3C-99C0-4EC1-AC65-992096974C4B}"/>
              </a:ext>
            </a:extLst>
          </p:cNvPr>
          <p:cNvSpPr txBox="1"/>
          <p:nvPr/>
        </p:nvSpPr>
        <p:spPr>
          <a:xfrm>
            <a:off x="1907704" y="2799719"/>
            <a:ext cx="5328592" cy="400110"/>
          </a:xfrm>
          <a:prstGeom prst="rect">
            <a:avLst/>
          </a:prstGeom>
          <a:noFill/>
        </p:spPr>
        <p:txBody>
          <a:bodyPr wrap="square">
            <a:spAutoFit/>
          </a:bodyPr>
          <a:lstStyle/>
          <a:p>
            <a:r>
              <a:rPr kumimoji="0" lang="pt-BR" sz="2000" b="1" i="0" u="sng" strike="noStrike" kern="1200" cap="none" spc="0" normalizeH="0" baseline="0" noProof="0" dirty="0">
                <a:ln>
                  <a:noFill/>
                </a:ln>
                <a:solidFill>
                  <a:srgbClr val="002060"/>
                </a:solidFill>
                <a:effectLst/>
                <a:uLnTx/>
                <a:uFillTx/>
                <a:hlinkClick r:id="rId4">
                  <a:extLst>
                    <a:ext uri="{A12FA001-AC4F-418D-AE19-62706E023703}">
                      <ahyp:hlinkClr xmlns:ahyp="http://schemas.microsoft.com/office/drawing/2018/hyperlinkcolor" val="tx"/>
                    </a:ext>
                  </a:extLst>
                </a:hlinkClick>
              </a:rPr>
              <a:t>http://</a:t>
            </a:r>
            <a:r>
              <a:rPr lang="pt-BR" sz="2000" b="1" i="0" dirty="0">
                <a:solidFill>
                  <a:srgbClr val="0000FF"/>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urlib.net</a:t>
            </a:r>
            <a:r>
              <a:rPr kumimoji="0" lang="pt-BR" sz="2000" b="1" i="0" u="sng" strike="noStrike" kern="1200" cap="none" spc="0" normalizeH="0" baseline="0" noProof="0" dirty="0">
                <a:ln>
                  <a:noFill/>
                </a:ln>
                <a:solidFill>
                  <a:srgbClr val="002060"/>
                </a:solidFill>
                <a:effectLst/>
                <a:uLnTx/>
                <a:uFillTx/>
                <a:hlinkClick r:id="rId4">
                  <a:extLst>
                    <a:ext uri="{A12FA001-AC4F-418D-AE19-62706E023703}">
                      <ahyp:hlinkClr xmlns:ahyp="http://schemas.microsoft.com/office/drawing/2018/hyperlinkcolor" val="tx"/>
                    </a:ext>
                  </a:extLst>
                </a:hlinkClick>
              </a:rPr>
              <a:t>/</a:t>
            </a:r>
            <a:r>
              <a:rPr lang="pt-BR" sz="2000" b="1" i="0" dirty="0">
                <a:solidFill>
                  <a:srgbClr val="C0000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8JMKD3MGP7W</a:t>
            </a:r>
            <a:r>
              <a:rPr kumimoji="0" lang="pt-BR" sz="2000" b="1" i="0" u="sng" strike="noStrike" kern="1200" cap="none" spc="0" normalizeH="0" baseline="0" noProof="0" dirty="0">
                <a:ln>
                  <a:noFill/>
                </a:ln>
                <a:solidFill>
                  <a:srgbClr val="002060"/>
                </a:solidFill>
                <a:effectLst/>
                <a:uLnTx/>
                <a:uFillTx/>
                <a:hlinkClick r:id="rId4">
                  <a:extLst>
                    <a:ext uri="{A12FA001-AC4F-418D-AE19-62706E023703}">
                      <ahyp:hlinkClr xmlns:ahyp="http://schemas.microsoft.com/office/drawing/2018/hyperlinkcolor" val="tx"/>
                    </a:ext>
                  </a:extLst>
                </a:hlinkClick>
              </a:rPr>
              <a:t>/</a:t>
            </a:r>
            <a:r>
              <a:rPr lang="pt-BR" sz="2000" b="1" i="0" dirty="0">
                <a:solidFill>
                  <a:schemeClr val="accent5">
                    <a:lumMod val="50000"/>
                  </a:schemeClr>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38N29FH</a:t>
            </a:r>
            <a:endParaRPr lang="pt-BR" sz="2000" b="1" i="0" dirty="0">
              <a:solidFill>
                <a:schemeClr val="accent5">
                  <a:lumMod val="50000"/>
                </a:schemeClr>
              </a:solidFill>
              <a:latin typeface="Arial" panose="020B0604020202020204" pitchFamily="34" charset="0"/>
              <a:cs typeface="Arial" panose="020B0604020202020204" pitchFamily="34" charset="0"/>
            </a:endParaRPr>
          </a:p>
        </p:txBody>
      </p:sp>
      <p:sp>
        <p:nvSpPr>
          <p:cNvPr id="9" name="Texto explicativo retangular com cantos arredondados 11">
            <a:extLst>
              <a:ext uri="{FF2B5EF4-FFF2-40B4-BE49-F238E27FC236}">
                <a16:creationId xmlns:a16="http://schemas.microsoft.com/office/drawing/2014/main" id="{AB1849DD-365B-4F3C-BC35-9892A044FBB7}"/>
              </a:ext>
            </a:extLst>
          </p:cNvPr>
          <p:cNvSpPr/>
          <p:nvPr/>
        </p:nvSpPr>
        <p:spPr bwMode="auto">
          <a:xfrm>
            <a:off x="6712901" y="1970088"/>
            <a:ext cx="2142288" cy="666824"/>
          </a:xfrm>
          <a:prstGeom prst="wedgeRoundRectCallout">
            <a:avLst>
              <a:gd name="adj1" fmla="val 4563"/>
              <a:gd name="adj2" fmla="val 143412"/>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cs typeface="Arial" panose="020B0604020202020204" pitchFamily="34" charset="0"/>
              </a:rPr>
              <a:t>... RESOLVEDOR</a:t>
            </a:r>
            <a:r>
              <a:rPr lang="pt-BR" sz="1800" b="1" i="0" dirty="0">
                <a:solidFill>
                  <a:srgbClr val="0070C0"/>
                </a:solidFill>
                <a:latin typeface="Arial" panose="020B0604020202020204" pitchFamily="34" charset="0"/>
                <a:cs typeface="Arial" panose="020B0604020202020204" pitchFamily="34" charset="0"/>
              </a:rPr>
              <a:t> </a:t>
            </a:r>
            <a:r>
              <a:rPr lang="pt-BR" sz="1800" i="0" dirty="0">
                <a:solidFill>
                  <a:srgbClr val="0000FF"/>
                </a:solidFill>
                <a:latin typeface="Arial" panose="020B0604020202020204" pitchFamily="34" charset="0"/>
                <a:cs typeface="Arial" panose="020B0604020202020204" pitchFamily="34" charset="0"/>
              </a:rPr>
              <a:t>urlib.net</a:t>
            </a:r>
            <a:endParaRPr lang="pt-BR" sz="1800" i="0" dirty="0">
              <a:solidFill>
                <a:srgbClr val="006FBA"/>
              </a:solidFill>
            </a:endParaRPr>
          </a:p>
        </p:txBody>
      </p:sp>
      <p:sp>
        <p:nvSpPr>
          <p:cNvPr id="10" name="Texto explicativo retangular com cantos arredondados 11">
            <a:extLst>
              <a:ext uri="{FF2B5EF4-FFF2-40B4-BE49-F238E27FC236}">
                <a16:creationId xmlns:a16="http://schemas.microsoft.com/office/drawing/2014/main" id="{52B8ECA7-8483-480E-BB47-925FBEEF1FDB}"/>
              </a:ext>
            </a:extLst>
          </p:cNvPr>
          <p:cNvSpPr/>
          <p:nvPr/>
        </p:nvSpPr>
        <p:spPr bwMode="auto">
          <a:xfrm>
            <a:off x="323528" y="5380517"/>
            <a:ext cx="1296144" cy="432000"/>
          </a:xfrm>
          <a:prstGeom prst="wedgeRoundRectCallout">
            <a:avLst>
              <a:gd name="adj1" fmla="val -1186"/>
              <a:gd name="adj2" fmla="val -206911"/>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cs typeface="Arial" panose="020B0604020202020204" pitchFamily="34" charset="0"/>
              </a:rPr>
              <a:t>USUÁRIO</a:t>
            </a:r>
            <a:endParaRPr lang="pt-BR" sz="1800" b="1" i="0" dirty="0">
              <a:solidFill>
                <a:srgbClr val="002060"/>
              </a:solidFill>
            </a:endParaRPr>
          </a:p>
        </p:txBody>
      </p:sp>
      <p:sp>
        <p:nvSpPr>
          <p:cNvPr id="12" name="Rectangle 10">
            <a:extLst>
              <a:ext uri="{FF2B5EF4-FFF2-40B4-BE49-F238E27FC236}">
                <a16:creationId xmlns:a16="http://schemas.microsoft.com/office/drawing/2014/main" id="{81EC12B9-5C1A-425D-9ABA-047FBCABF48D}"/>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13" name="Rectangle 9">
            <a:extLst>
              <a:ext uri="{FF2B5EF4-FFF2-40B4-BE49-F238E27FC236}">
                <a16:creationId xmlns:a16="http://schemas.microsoft.com/office/drawing/2014/main" id="{74429967-AA45-4A10-B139-19E1FEFF751C}"/>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5" name="Texto explicativo retangular com cantos arredondados 11">
            <a:extLst>
              <a:ext uri="{FF2B5EF4-FFF2-40B4-BE49-F238E27FC236}">
                <a16:creationId xmlns:a16="http://schemas.microsoft.com/office/drawing/2014/main" id="{94772169-17F1-4E24-981A-9EA99874F113}"/>
              </a:ext>
            </a:extLst>
          </p:cNvPr>
          <p:cNvSpPr/>
          <p:nvPr/>
        </p:nvSpPr>
        <p:spPr bwMode="auto">
          <a:xfrm>
            <a:off x="4860032" y="2016503"/>
            <a:ext cx="672372" cy="432000"/>
          </a:xfrm>
          <a:prstGeom prst="wedgeRoundRectCallout">
            <a:avLst>
              <a:gd name="adj1" fmla="val 31279"/>
              <a:gd name="adj2" fmla="val 79853"/>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rPr>
              <a:t>IBI</a:t>
            </a:r>
          </a:p>
        </p:txBody>
      </p:sp>
      <p:sp>
        <p:nvSpPr>
          <p:cNvPr id="16" name="Chave Esquerda 15">
            <a:extLst>
              <a:ext uri="{FF2B5EF4-FFF2-40B4-BE49-F238E27FC236}">
                <a16:creationId xmlns:a16="http://schemas.microsoft.com/office/drawing/2014/main" id="{B6A5E2FC-D39D-4A5C-8259-A1AE2FA33CDA}"/>
              </a:ext>
            </a:extLst>
          </p:cNvPr>
          <p:cNvSpPr/>
          <p:nvPr/>
        </p:nvSpPr>
        <p:spPr bwMode="auto">
          <a:xfrm rot="5400000">
            <a:off x="5372740" y="1181177"/>
            <a:ext cx="216000" cy="3132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22" name="Rectangle 2">
            <a:extLst>
              <a:ext uri="{FF2B5EF4-FFF2-40B4-BE49-F238E27FC236}">
                <a16:creationId xmlns:a16="http://schemas.microsoft.com/office/drawing/2014/main" id="{B35BE0FD-CF0B-47F3-BFC7-B57AA24263AC}"/>
              </a:ext>
            </a:extLst>
          </p:cNvPr>
          <p:cNvSpPr txBox="1">
            <a:spLocks noChangeArrowheads="1"/>
          </p:cNvSpPr>
          <p:nvPr/>
        </p:nvSpPr>
        <p:spPr>
          <a:xfrm>
            <a:off x="863079" y="548680"/>
            <a:ext cx="7417843" cy="130823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Resolução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(2/7)</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Solicitação do URL do ITEM DE INFORMAÇÃO ao RESOLVEDOR</a:t>
            </a:r>
          </a:p>
          <a:p>
            <a:pPr fontAlgn="auto">
              <a:spcAft>
                <a:spcPts val="0"/>
              </a:spcAft>
            </a:pPr>
            <a:endParaRPr lang="pt-BR" sz="1400" i="0" dirty="0">
              <a:solidFill>
                <a:srgbClr val="002060"/>
              </a:solidFill>
              <a:latin typeface="Calibri"/>
            </a:endParaRPr>
          </a:p>
        </p:txBody>
      </p:sp>
      <p:sp>
        <p:nvSpPr>
          <p:cNvPr id="23" name="Chave Esquerda 22">
            <a:extLst>
              <a:ext uri="{FF2B5EF4-FFF2-40B4-BE49-F238E27FC236}">
                <a16:creationId xmlns:a16="http://schemas.microsoft.com/office/drawing/2014/main" id="{60BAF721-9C79-42AF-AD9E-6076EAFDEC28}"/>
              </a:ext>
            </a:extLst>
          </p:cNvPr>
          <p:cNvSpPr/>
          <p:nvPr/>
        </p:nvSpPr>
        <p:spPr bwMode="auto">
          <a:xfrm rot="16200000" flipV="1">
            <a:off x="4464000" y="2980464"/>
            <a:ext cx="216000" cy="5364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grpSp>
        <p:nvGrpSpPr>
          <p:cNvPr id="19" name="Agrupar 18">
            <a:extLst>
              <a:ext uri="{FF2B5EF4-FFF2-40B4-BE49-F238E27FC236}">
                <a16:creationId xmlns:a16="http://schemas.microsoft.com/office/drawing/2014/main" id="{2DBD88B9-3F47-4D84-A912-B54F0B2BA046}"/>
              </a:ext>
            </a:extLst>
          </p:cNvPr>
          <p:cNvGrpSpPr>
            <a:grpSpLocks noChangeAspect="1"/>
          </p:cNvGrpSpPr>
          <p:nvPr/>
        </p:nvGrpSpPr>
        <p:grpSpPr>
          <a:xfrm>
            <a:off x="971600" y="3817176"/>
            <a:ext cx="828000" cy="573862"/>
            <a:chOff x="2952750" y="2291852"/>
            <a:chExt cx="3246318" cy="2249899"/>
          </a:xfrm>
        </p:grpSpPr>
        <p:grpSp>
          <p:nvGrpSpPr>
            <p:cNvPr id="24" name="Agrupar 23">
              <a:extLst>
                <a:ext uri="{FF2B5EF4-FFF2-40B4-BE49-F238E27FC236}">
                  <a16:creationId xmlns:a16="http://schemas.microsoft.com/office/drawing/2014/main" id="{C2C84472-3BAA-41FB-92FD-AAF5CDE1A485}"/>
                </a:ext>
              </a:extLst>
            </p:cNvPr>
            <p:cNvGrpSpPr/>
            <p:nvPr/>
          </p:nvGrpSpPr>
          <p:grpSpPr>
            <a:xfrm>
              <a:off x="3287885" y="2291852"/>
              <a:ext cx="2578400" cy="1614670"/>
              <a:chOff x="166848" y="805413"/>
              <a:chExt cx="2578400" cy="1614670"/>
            </a:xfrm>
          </p:grpSpPr>
          <p:sp>
            <p:nvSpPr>
              <p:cNvPr id="27" name="Retângulo: Cantos Arredondados 26">
                <a:extLst>
                  <a:ext uri="{FF2B5EF4-FFF2-40B4-BE49-F238E27FC236}">
                    <a16:creationId xmlns:a16="http://schemas.microsoft.com/office/drawing/2014/main" id="{EF736F44-5069-45E2-89E0-68AC0338F418}"/>
                  </a:ext>
                </a:extLst>
              </p:cNvPr>
              <p:cNvSpPr/>
              <p:nvPr/>
            </p:nvSpPr>
            <p:spPr bwMode="auto">
              <a:xfrm>
                <a:off x="166848" y="805413"/>
                <a:ext cx="2578400" cy="1614670"/>
              </a:xfrm>
              <a:prstGeom prst="roundRect">
                <a:avLst>
                  <a:gd name="adj" fmla="val 7700"/>
                </a:avLst>
              </a:prstGeom>
              <a:solidFill>
                <a:sysClr val="windowText" lastClr="000000">
                  <a:lumMod val="50000"/>
                  <a:lumOff val="50000"/>
                </a:sysClr>
              </a:solidFill>
              <a:ln w="9525">
                <a:no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pic>
            <p:nvPicPr>
              <p:cNvPr id="28" name="Imagem 27">
                <a:extLst>
                  <a:ext uri="{FF2B5EF4-FFF2-40B4-BE49-F238E27FC236}">
                    <a16:creationId xmlns:a16="http://schemas.microsoft.com/office/drawing/2014/main" id="{6655CC64-7A3A-4B74-BA91-59098CDBD26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792" y="900000"/>
                <a:ext cx="2412000" cy="1362747"/>
              </a:xfrm>
              <a:prstGeom prst="rect">
                <a:avLst/>
              </a:prstGeom>
            </p:spPr>
          </p:pic>
        </p:grpSp>
        <p:sp>
          <p:nvSpPr>
            <p:cNvPr id="25" name="Trapezoide 24">
              <a:extLst>
                <a:ext uri="{FF2B5EF4-FFF2-40B4-BE49-F238E27FC236}">
                  <a16:creationId xmlns:a16="http://schemas.microsoft.com/office/drawing/2014/main" id="{4B7B4A6F-A7FE-4691-837D-2C671FC0AA74}"/>
                </a:ext>
              </a:extLst>
            </p:cNvPr>
            <p:cNvSpPr/>
            <p:nvPr/>
          </p:nvSpPr>
          <p:spPr bwMode="auto">
            <a:xfrm>
              <a:off x="2952750" y="3913168"/>
              <a:ext cx="3246318" cy="575248"/>
            </a:xfrm>
            <a:prstGeom prst="trapezoid">
              <a:avLst>
                <a:gd name="adj" fmla="val 56663"/>
              </a:avLst>
            </a:prstGeom>
            <a:solidFill>
              <a:sysClr val="windowText" lastClr="000000">
                <a:lumMod val="75000"/>
                <a:lumOff val="25000"/>
              </a:sysClr>
            </a:solidFill>
            <a:ln w="9525">
              <a:no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sp>
          <p:nvSpPr>
            <p:cNvPr id="26" name="Retângulo: Cantos Arredondados 25">
              <a:extLst>
                <a:ext uri="{FF2B5EF4-FFF2-40B4-BE49-F238E27FC236}">
                  <a16:creationId xmlns:a16="http://schemas.microsoft.com/office/drawing/2014/main" id="{DBA9FA3A-1561-4791-BE7F-1AA5CB1FCDFA}"/>
                </a:ext>
              </a:extLst>
            </p:cNvPr>
            <p:cNvSpPr/>
            <p:nvPr/>
          </p:nvSpPr>
          <p:spPr bwMode="auto">
            <a:xfrm>
              <a:off x="2952750" y="4477008"/>
              <a:ext cx="3229586" cy="64743"/>
            </a:xfrm>
            <a:prstGeom prst="roundRect">
              <a:avLst/>
            </a:prstGeom>
            <a:solidFill>
              <a:sysClr val="windowText" lastClr="000000">
                <a:lumMod val="75000"/>
                <a:lumOff val="25000"/>
              </a:sysClr>
            </a:solidFill>
            <a:ln w="9525">
              <a:no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a:ln>
                  <a:noFill/>
                </a:ln>
                <a:solidFill>
                  <a:srgbClr val="003050"/>
                </a:solidFill>
                <a:effectLst/>
                <a:uLnTx/>
                <a:uFillTx/>
                <a:latin typeface="Calibri"/>
              </a:endParaRPr>
            </a:p>
          </p:txBody>
        </p:sp>
      </p:grpSp>
      <p:sp>
        <p:nvSpPr>
          <p:cNvPr id="29" name="Cubo 28">
            <a:extLst>
              <a:ext uri="{FF2B5EF4-FFF2-40B4-BE49-F238E27FC236}">
                <a16:creationId xmlns:a16="http://schemas.microsoft.com/office/drawing/2014/main" id="{FCA7A562-EB56-47CD-B5C5-F41F056EA0A3}"/>
              </a:ext>
            </a:extLst>
          </p:cNvPr>
          <p:cNvSpPr>
            <a:spLocks noChangeAspect="1"/>
          </p:cNvSpPr>
          <p:nvPr/>
        </p:nvSpPr>
        <p:spPr bwMode="auto">
          <a:xfrm>
            <a:off x="7376842" y="3580232"/>
            <a:ext cx="731837"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0" i="0" u="none" strike="noStrike" kern="0" cap="none" spc="0" normalizeH="0" baseline="0">
                <a:ln>
                  <a:noFill/>
                </a:ln>
                <a:solidFill>
                  <a:srgbClr val="003050"/>
                </a:solidFill>
                <a:effectLst/>
                <a:uLnTx/>
                <a:uFillTx/>
                <a:latin typeface="Calibri"/>
              </a:rPr>
              <a:t>                                                                                                                                                 </a:t>
            </a:r>
          </a:p>
        </p:txBody>
      </p:sp>
      <p:sp>
        <p:nvSpPr>
          <p:cNvPr id="2" name="Arco 1">
            <a:extLst>
              <a:ext uri="{FF2B5EF4-FFF2-40B4-BE49-F238E27FC236}">
                <a16:creationId xmlns:a16="http://schemas.microsoft.com/office/drawing/2014/main" id="{B43AAD84-0344-43D7-B441-9E4675ED6603}"/>
              </a:ext>
            </a:extLst>
          </p:cNvPr>
          <p:cNvSpPr>
            <a:spLocks noChangeAspect="1"/>
          </p:cNvSpPr>
          <p:nvPr/>
        </p:nvSpPr>
        <p:spPr bwMode="auto">
          <a:xfrm rot="16200000">
            <a:off x="1380463" y="3040166"/>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30" name="Arco 29">
            <a:extLst>
              <a:ext uri="{FF2B5EF4-FFF2-40B4-BE49-F238E27FC236}">
                <a16:creationId xmlns:a16="http://schemas.microsoft.com/office/drawing/2014/main" id="{97377441-5D37-4332-8384-139A8C51ECC4}"/>
              </a:ext>
            </a:extLst>
          </p:cNvPr>
          <p:cNvSpPr>
            <a:spLocks noChangeAspect="1"/>
          </p:cNvSpPr>
          <p:nvPr/>
        </p:nvSpPr>
        <p:spPr bwMode="auto">
          <a:xfrm>
            <a:off x="6938828" y="3010555"/>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31" name="Arco 30">
            <a:extLst>
              <a:ext uri="{FF2B5EF4-FFF2-40B4-BE49-F238E27FC236}">
                <a16:creationId xmlns:a16="http://schemas.microsoft.com/office/drawing/2014/main" id="{A86CB913-786B-49E0-9B24-4FD915368A8C}"/>
              </a:ext>
            </a:extLst>
          </p:cNvPr>
          <p:cNvSpPr>
            <a:spLocks noChangeAspect="1"/>
          </p:cNvSpPr>
          <p:nvPr/>
        </p:nvSpPr>
        <p:spPr bwMode="auto">
          <a:xfrm rot="5400000">
            <a:off x="6952896" y="4361245"/>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32" name="Arco 31">
            <a:extLst>
              <a:ext uri="{FF2B5EF4-FFF2-40B4-BE49-F238E27FC236}">
                <a16:creationId xmlns:a16="http://schemas.microsoft.com/office/drawing/2014/main" id="{021C1387-C453-4D2F-91DC-E4D78285C8F9}"/>
              </a:ext>
            </a:extLst>
          </p:cNvPr>
          <p:cNvSpPr>
            <a:spLocks noChangeAspect="1"/>
          </p:cNvSpPr>
          <p:nvPr/>
        </p:nvSpPr>
        <p:spPr bwMode="auto">
          <a:xfrm rot="10800000">
            <a:off x="1255199" y="4353277"/>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33" name="Texto explicativo retangular com cantos arredondados 11">
            <a:extLst>
              <a:ext uri="{FF2B5EF4-FFF2-40B4-BE49-F238E27FC236}">
                <a16:creationId xmlns:a16="http://schemas.microsoft.com/office/drawing/2014/main" id="{70510DCA-A79F-413D-818B-A391434D3EA1}"/>
              </a:ext>
            </a:extLst>
          </p:cNvPr>
          <p:cNvSpPr/>
          <p:nvPr/>
        </p:nvSpPr>
        <p:spPr bwMode="auto">
          <a:xfrm>
            <a:off x="3419872" y="5949328"/>
            <a:ext cx="2232248" cy="432000"/>
          </a:xfrm>
          <a:prstGeom prst="wedgeRoundRectCallout">
            <a:avLst>
              <a:gd name="adj1" fmla="val 4928"/>
              <a:gd name="adj2" fmla="val -78897"/>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rPr>
              <a:t>URL do relatório</a:t>
            </a:r>
          </a:p>
        </p:txBody>
      </p:sp>
      <p:sp>
        <p:nvSpPr>
          <p:cNvPr id="35" name="Texto explicativo retangular com cantos arredondados 11">
            <a:extLst>
              <a:ext uri="{FF2B5EF4-FFF2-40B4-BE49-F238E27FC236}">
                <a16:creationId xmlns:a16="http://schemas.microsoft.com/office/drawing/2014/main" id="{F1B0778E-713F-4B09-8D97-523F19A6307A}"/>
              </a:ext>
            </a:extLst>
          </p:cNvPr>
          <p:cNvSpPr/>
          <p:nvPr/>
        </p:nvSpPr>
        <p:spPr bwMode="auto">
          <a:xfrm>
            <a:off x="2088074" y="3636598"/>
            <a:ext cx="2339910" cy="888262"/>
          </a:xfrm>
          <a:prstGeom prst="wedgeRoundRectCallout">
            <a:avLst>
              <a:gd name="adj1" fmla="val -61708"/>
              <a:gd name="adj2" fmla="val -6087"/>
              <a:gd name="adj3" fmla="val 16667"/>
            </a:avLst>
          </a:prstGeom>
          <a:solidFill>
            <a:srgbClr val="FFCC66"/>
          </a:solidFill>
          <a:ln w="9525">
            <a:noFill/>
            <a:miter lim="800000"/>
            <a:headEnd/>
            <a:tailEnd/>
          </a:ln>
        </p:spPr>
        <p:txBody>
          <a:bodyPr rtlCol="0" anchor="ctr"/>
          <a:lstStyle/>
          <a:p>
            <a:pPr algn="ctr"/>
            <a:r>
              <a:rPr lang="pt-BR" sz="1800" b="1" i="0" dirty="0">
                <a:solidFill>
                  <a:srgbClr val="002060"/>
                </a:solidFill>
              </a:rPr>
              <a:t>3.</a:t>
            </a:r>
            <a:r>
              <a:rPr lang="pt-BR" i="0" dirty="0">
                <a:solidFill>
                  <a:srgbClr val="002060"/>
                </a:solidFill>
              </a:rPr>
              <a:t> O </a:t>
            </a:r>
            <a:r>
              <a:rPr lang="pt-BR" b="1" i="0" dirty="0">
                <a:solidFill>
                  <a:srgbClr val="002060"/>
                </a:solidFill>
              </a:rPr>
              <a:t>navegador</a:t>
            </a:r>
            <a:r>
              <a:rPr lang="pt-BR" i="0" dirty="0">
                <a:solidFill>
                  <a:srgbClr val="002060"/>
                </a:solidFill>
              </a:rPr>
              <a:t> é instruído para fazer um </a:t>
            </a:r>
            <a:r>
              <a:rPr lang="pt-BR" b="1" i="0" dirty="0">
                <a:solidFill>
                  <a:srgbClr val="002060"/>
                </a:solidFill>
              </a:rPr>
              <a:t>redirecionamento</a:t>
            </a:r>
          </a:p>
        </p:txBody>
      </p:sp>
      <p:sp>
        <p:nvSpPr>
          <p:cNvPr id="36" name="CaixaDeTexto 35">
            <a:extLst>
              <a:ext uri="{FF2B5EF4-FFF2-40B4-BE49-F238E27FC236}">
                <a16:creationId xmlns:a16="http://schemas.microsoft.com/office/drawing/2014/main" id="{8019CD8A-F072-472B-969D-D1C52284A970}"/>
              </a:ext>
            </a:extLst>
          </p:cNvPr>
          <p:cNvSpPr txBox="1"/>
          <p:nvPr/>
        </p:nvSpPr>
        <p:spPr>
          <a:xfrm>
            <a:off x="1421052" y="3172620"/>
            <a:ext cx="298480" cy="338554"/>
          </a:xfrm>
          <a:prstGeom prst="rect">
            <a:avLst/>
          </a:prstGeom>
          <a:noFill/>
        </p:spPr>
        <p:txBody>
          <a:bodyPr wrap="none" rtlCol="0">
            <a:spAutoFit/>
          </a:bodyPr>
          <a:lstStyle/>
          <a:p>
            <a:r>
              <a:rPr lang="pt-BR" b="1" i="0" dirty="0">
                <a:solidFill>
                  <a:schemeClr val="tx1"/>
                </a:solidFill>
              </a:rPr>
              <a:t>1</a:t>
            </a:r>
          </a:p>
        </p:txBody>
      </p:sp>
      <p:sp>
        <p:nvSpPr>
          <p:cNvPr id="37" name="CaixaDeTexto 36">
            <a:extLst>
              <a:ext uri="{FF2B5EF4-FFF2-40B4-BE49-F238E27FC236}">
                <a16:creationId xmlns:a16="http://schemas.microsoft.com/office/drawing/2014/main" id="{4EE85381-72A6-4F46-9896-D63FC10F95DD}"/>
              </a:ext>
            </a:extLst>
          </p:cNvPr>
          <p:cNvSpPr txBox="1"/>
          <p:nvPr/>
        </p:nvSpPr>
        <p:spPr>
          <a:xfrm>
            <a:off x="7399744" y="3147674"/>
            <a:ext cx="298480" cy="338554"/>
          </a:xfrm>
          <a:prstGeom prst="rect">
            <a:avLst/>
          </a:prstGeom>
          <a:noFill/>
        </p:spPr>
        <p:txBody>
          <a:bodyPr wrap="none" rtlCol="0">
            <a:spAutoFit/>
          </a:bodyPr>
          <a:lstStyle/>
          <a:p>
            <a:r>
              <a:rPr lang="pt-BR" b="1" i="0" dirty="0">
                <a:solidFill>
                  <a:schemeClr val="tx1"/>
                </a:solidFill>
              </a:rPr>
              <a:t>1</a:t>
            </a:r>
          </a:p>
        </p:txBody>
      </p:sp>
      <p:sp>
        <p:nvSpPr>
          <p:cNvPr id="38" name="CaixaDeTexto 37">
            <a:extLst>
              <a:ext uri="{FF2B5EF4-FFF2-40B4-BE49-F238E27FC236}">
                <a16:creationId xmlns:a16="http://schemas.microsoft.com/office/drawing/2014/main" id="{8DE1BF78-468D-4063-A1DE-629CED43EAB4}"/>
              </a:ext>
            </a:extLst>
          </p:cNvPr>
          <p:cNvSpPr txBox="1"/>
          <p:nvPr/>
        </p:nvSpPr>
        <p:spPr>
          <a:xfrm>
            <a:off x="7426850" y="4808040"/>
            <a:ext cx="298480" cy="338554"/>
          </a:xfrm>
          <a:prstGeom prst="rect">
            <a:avLst/>
          </a:prstGeom>
          <a:noFill/>
        </p:spPr>
        <p:txBody>
          <a:bodyPr wrap="none" rtlCol="0">
            <a:spAutoFit/>
          </a:bodyPr>
          <a:lstStyle/>
          <a:p>
            <a:r>
              <a:rPr lang="pt-BR" b="1" i="0" dirty="0">
                <a:solidFill>
                  <a:schemeClr val="tx1"/>
                </a:solidFill>
              </a:rPr>
              <a:t>2</a:t>
            </a:r>
          </a:p>
        </p:txBody>
      </p:sp>
      <p:sp>
        <p:nvSpPr>
          <p:cNvPr id="39" name="CaixaDeTexto 38">
            <a:extLst>
              <a:ext uri="{FF2B5EF4-FFF2-40B4-BE49-F238E27FC236}">
                <a16:creationId xmlns:a16="http://schemas.microsoft.com/office/drawing/2014/main" id="{E3ACDFFE-7C22-4F84-A2EE-701B2E1C54F4}"/>
              </a:ext>
            </a:extLst>
          </p:cNvPr>
          <p:cNvSpPr txBox="1"/>
          <p:nvPr/>
        </p:nvSpPr>
        <p:spPr>
          <a:xfrm>
            <a:off x="1418670" y="4794411"/>
            <a:ext cx="298480" cy="338554"/>
          </a:xfrm>
          <a:prstGeom prst="rect">
            <a:avLst/>
          </a:prstGeom>
          <a:noFill/>
        </p:spPr>
        <p:txBody>
          <a:bodyPr wrap="none" rtlCol="0">
            <a:spAutoFit/>
          </a:bodyPr>
          <a:lstStyle/>
          <a:p>
            <a:r>
              <a:rPr lang="pt-BR" b="1" i="0" dirty="0">
                <a:solidFill>
                  <a:schemeClr val="tx1"/>
                </a:solidFill>
              </a:rPr>
              <a:t>2</a:t>
            </a:r>
          </a:p>
        </p:txBody>
      </p:sp>
      <p:sp>
        <p:nvSpPr>
          <p:cNvPr id="14" name="Texto explicativo retangular com cantos arredondados 11">
            <a:extLst>
              <a:ext uri="{FF2B5EF4-FFF2-40B4-BE49-F238E27FC236}">
                <a16:creationId xmlns:a16="http://schemas.microsoft.com/office/drawing/2014/main" id="{763AD152-5307-47A0-AE61-628200F84807}"/>
              </a:ext>
            </a:extLst>
          </p:cNvPr>
          <p:cNvSpPr/>
          <p:nvPr/>
        </p:nvSpPr>
        <p:spPr bwMode="auto">
          <a:xfrm>
            <a:off x="6732240" y="5965906"/>
            <a:ext cx="1152128" cy="381000"/>
          </a:xfrm>
          <a:prstGeom prst="wedgeRoundRectCallout">
            <a:avLst>
              <a:gd name="adj1" fmla="val -42300"/>
              <a:gd name="adj2" fmla="val -156144"/>
              <a:gd name="adj3" fmla="val 16667"/>
            </a:avLst>
          </a:prstGeom>
          <a:solidFill>
            <a:srgbClr val="FFD14F"/>
          </a:solidFill>
          <a:ln w="15875">
            <a:solidFill>
              <a:srgbClr val="F2B800"/>
            </a:solidFill>
            <a:miter lim="800000"/>
            <a:headEnd/>
            <a:tailEnd/>
          </a:ln>
        </p:spPr>
        <p:txBody>
          <a:bodyPr rtlCol="0" anchor="ctr"/>
          <a:lstStyle/>
          <a:p>
            <a:pPr algn="ctr"/>
            <a:r>
              <a:rPr lang="pt-BR" b="1" i="0" dirty="0">
                <a:solidFill>
                  <a:srgbClr val="002060"/>
                </a:solidFill>
              </a:rPr>
              <a:t>Relatório</a:t>
            </a:r>
          </a:p>
        </p:txBody>
      </p:sp>
      <p:sp>
        <p:nvSpPr>
          <p:cNvPr id="41" name="Texto explicativo retangular com cantos arredondados 11">
            <a:extLst>
              <a:ext uri="{FF2B5EF4-FFF2-40B4-BE49-F238E27FC236}">
                <a16:creationId xmlns:a16="http://schemas.microsoft.com/office/drawing/2014/main" id="{704FC50D-34AF-45BE-9639-82EBEB82B5CA}"/>
              </a:ext>
            </a:extLst>
          </p:cNvPr>
          <p:cNvSpPr/>
          <p:nvPr/>
        </p:nvSpPr>
        <p:spPr bwMode="auto">
          <a:xfrm>
            <a:off x="4895816" y="3691692"/>
            <a:ext cx="2340480" cy="662808"/>
          </a:xfrm>
          <a:prstGeom prst="wedgeRoundRectCallout">
            <a:avLst>
              <a:gd name="adj1" fmla="val -46561"/>
              <a:gd name="adj2" fmla="val 114990"/>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2. O RESOLVEDOR retorna o URL</a:t>
            </a:r>
          </a:p>
        </p:txBody>
      </p:sp>
      <p:sp>
        <p:nvSpPr>
          <p:cNvPr id="42" name="Texto explicativo retangular com cantos arredondados 11">
            <a:extLst>
              <a:ext uri="{FF2B5EF4-FFF2-40B4-BE49-F238E27FC236}">
                <a16:creationId xmlns:a16="http://schemas.microsoft.com/office/drawing/2014/main" id="{C3B0F0B4-E69C-4D28-B180-16DF9F48841A}"/>
              </a:ext>
            </a:extLst>
          </p:cNvPr>
          <p:cNvSpPr/>
          <p:nvPr/>
        </p:nvSpPr>
        <p:spPr bwMode="auto">
          <a:xfrm>
            <a:off x="249795" y="1971872"/>
            <a:ext cx="3600400" cy="485555"/>
          </a:xfrm>
          <a:prstGeom prst="wedgeRoundRectCallout">
            <a:avLst>
              <a:gd name="adj1" fmla="val 37961"/>
              <a:gd name="adj2" fmla="val 108420"/>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1. O USUÁRIO envia o IBI ao ...</a:t>
            </a:r>
          </a:p>
        </p:txBody>
      </p:sp>
    </p:spTree>
    <p:extLst>
      <p:ext uri="{BB962C8B-B14F-4D97-AF65-F5344CB8AC3E}">
        <p14:creationId xmlns:p14="http://schemas.microsoft.com/office/powerpoint/2010/main" val="1451363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0">
            <a:extLst>
              <a:ext uri="{FF2B5EF4-FFF2-40B4-BE49-F238E27FC236}">
                <a16:creationId xmlns:a16="http://schemas.microsoft.com/office/drawing/2014/main" id="{81EC12B9-5C1A-425D-9ABA-047FBCABF48D}"/>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13" name="Rectangle 9">
            <a:extLst>
              <a:ext uri="{FF2B5EF4-FFF2-40B4-BE49-F238E27FC236}">
                <a16:creationId xmlns:a16="http://schemas.microsoft.com/office/drawing/2014/main" id="{74429967-AA45-4A10-B139-19E1FEFF751C}"/>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22" name="Rectangle 2">
            <a:extLst>
              <a:ext uri="{FF2B5EF4-FFF2-40B4-BE49-F238E27FC236}">
                <a16:creationId xmlns:a16="http://schemas.microsoft.com/office/drawing/2014/main" id="{B35BE0FD-CF0B-47F3-BFC7-B57AA24263AC}"/>
              </a:ext>
            </a:extLst>
          </p:cNvPr>
          <p:cNvSpPr txBox="1">
            <a:spLocks noChangeArrowheads="1"/>
          </p:cNvSpPr>
          <p:nvPr/>
        </p:nvSpPr>
        <p:spPr>
          <a:xfrm>
            <a:off x="395536" y="548680"/>
            <a:ext cx="8352928" cy="9001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Resolução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(3/7)</a:t>
            </a:r>
          </a:p>
          <a:p>
            <a:pPr fontAlgn="auto">
              <a:spcBef>
                <a:spcPct val="20000"/>
              </a:spcBef>
              <a:spcAft>
                <a:spcPts val="0"/>
              </a:spcAft>
              <a:defRPr/>
            </a:pPr>
            <a:r>
              <a:rPr lang="pt-BR" sz="2000" b="1" i="0" dirty="0">
                <a:solidFill>
                  <a:srgbClr val="002060"/>
                </a:solidFill>
                <a:latin typeface="Arial" panose="020B0604020202020204" pitchFamily="34" charset="0"/>
                <a:cs typeface="Arial" panose="020B0604020202020204" pitchFamily="34" charset="0"/>
              </a:rPr>
              <a:t>Resultado do redirecionamento de URL do ITEM DE INFORMAÇÃO</a:t>
            </a:r>
          </a:p>
          <a:p>
            <a:pPr fontAlgn="auto">
              <a:spcAft>
                <a:spcPts val="0"/>
              </a:spcAft>
            </a:pPr>
            <a:endParaRPr lang="pt-BR" sz="1400" i="0" dirty="0">
              <a:solidFill>
                <a:srgbClr val="002060"/>
              </a:solidFill>
              <a:latin typeface="Calibri"/>
            </a:endParaRPr>
          </a:p>
        </p:txBody>
      </p:sp>
      <p:sp>
        <p:nvSpPr>
          <p:cNvPr id="33" name="Texto explicativo retangular com cantos arredondados 11">
            <a:extLst>
              <a:ext uri="{FF2B5EF4-FFF2-40B4-BE49-F238E27FC236}">
                <a16:creationId xmlns:a16="http://schemas.microsoft.com/office/drawing/2014/main" id="{70510DCA-A79F-413D-818B-A391434D3EA1}"/>
              </a:ext>
            </a:extLst>
          </p:cNvPr>
          <p:cNvSpPr/>
          <p:nvPr/>
        </p:nvSpPr>
        <p:spPr bwMode="auto">
          <a:xfrm>
            <a:off x="395536" y="2422210"/>
            <a:ext cx="1173671" cy="696328"/>
          </a:xfrm>
          <a:prstGeom prst="wedgeRoundRectCallout">
            <a:avLst>
              <a:gd name="adj1" fmla="val 74806"/>
              <a:gd name="adj2" fmla="val -26099"/>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rPr>
              <a:t>URL do relatório</a:t>
            </a:r>
            <a:endParaRPr lang="pt-BR" sz="2000" b="1" i="0" dirty="0">
              <a:solidFill>
                <a:srgbClr val="002060"/>
              </a:solidFill>
            </a:endParaRPr>
          </a:p>
        </p:txBody>
      </p:sp>
      <p:sp>
        <p:nvSpPr>
          <p:cNvPr id="40" name="Arco 39">
            <a:extLst>
              <a:ext uri="{FF2B5EF4-FFF2-40B4-BE49-F238E27FC236}">
                <a16:creationId xmlns:a16="http://schemas.microsoft.com/office/drawing/2014/main" id="{8F6607E2-8C17-4375-9179-B22536EE8753}"/>
              </a:ext>
            </a:extLst>
          </p:cNvPr>
          <p:cNvSpPr>
            <a:spLocks noChangeAspect="1"/>
          </p:cNvSpPr>
          <p:nvPr/>
        </p:nvSpPr>
        <p:spPr bwMode="auto">
          <a:xfrm>
            <a:off x="6804248" y="1749810"/>
            <a:ext cx="864096" cy="864096"/>
          </a:xfrm>
          <a:prstGeom prst="arc">
            <a:avLst>
              <a:gd name="adj1" fmla="val 16200000"/>
              <a:gd name="adj2" fmla="val 5498718"/>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42" name="Texto explicativo retangular com cantos arredondados 11">
            <a:extLst>
              <a:ext uri="{FF2B5EF4-FFF2-40B4-BE49-F238E27FC236}">
                <a16:creationId xmlns:a16="http://schemas.microsoft.com/office/drawing/2014/main" id="{CCDF8E88-49B7-45A8-95D9-11941B79A94C}"/>
              </a:ext>
            </a:extLst>
          </p:cNvPr>
          <p:cNvSpPr/>
          <p:nvPr/>
        </p:nvSpPr>
        <p:spPr bwMode="auto">
          <a:xfrm>
            <a:off x="3925288" y="1965834"/>
            <a:ext cx="3166992" cy="381000"/>
          </a:xfrm>
          <a:prstGeom prst="wedgeRoundRectCallout">
            <a:avLst>
              <a:gd name="adj1" fmla="val 61586"/>
              <a:gd name="adj2" fmla="val 7468"/>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Redirecionamento de URL</a:t>
            </a:r>
          </a:p>
        </p:txBody>
      </p:sp>
      <p:pic>
        <p:nvPicPr>
          <p:cNvPr id="18" name="Imagem 17">
            <a:extLst>
              <a:ext uri="{FF2B5EF4-FFF2-40B4-BE49-F238E27FC236}">
                <a16:creationId xmlns:a16="http://schemas.microsoft.com/office/drawing/2014/main" id="{877A6D62-6D0A-4B62-97FF-877C127E10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7980" y="1548677"/>
            <a:ext cx="114300" cy="114300"/>
          </a:xfrm>
          <a:prstGeom prst="rect">
            <a:avLst/>
          </a:prstGeom>
        </p:spPr>
      </p:pic>
      <p:sp>
        <p:nvSpPr>
          <p:cNvPr id="15" name="Texto explicativo retangular com cantos arredondados 11">
            <a:extLst>
              <a:ext uri="{FF2B5EF4-FFF2-40B4-BE49-F238E27FC236}">
                <a16:creationId xmlns:a16="http://schemas.microsoft.com/office/drawing/2014/main" id="{403B9DC6-D370-4AB8-8472-38DB1E6E7693}"/>
              </a:ext>
            </a:extLst>
          </p:cNvPr>
          <p:cNvSpPr/>
          <p:nvPr/>
        </p:nvSpPr>
        <p:spPr bwMode="auto">
          <a:xfrm>
            <a:off x="395536" y="1557514"/>
            <a:ext cx="1173671" cy="696328"/>
          </a:xfrm>
          <a:prstGeom prst="wedgeRoundRectCallout">
            <a:avLst>
              <a:gd name="adj1" fmla="val 74806"/>
              <a:gd name="adj2" fmla="val -26099"/>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rPr>
              <a:t>URL do IBI</a:t>
            </a:r>
            <a:endParaRPr lang="pt-BR" sz="2000" b="1" i="0" dirty="0">
              <a:solidFill>
                <a:srgbClr val="002060"/>
              </a:solidFill>
            </a:endParaRPr>
          </a:p>
        </p:txBody>
      </p:sp>
      <p:pic>
        <p:nvPicPr>
          <p:cNvPr id="3" name="Imagem 2" descr="Interface gráfica do usuário, Texto, Site&#10;&#10;Descrição gerada automaticamente">
            <a:extLst>
              <a:ext uri="{FF2B5EF4-FFF2-40B4-BE49-F238E27FC236}">
                <a16:creationId xmlns:a16="http://schemas.microsoft.com/office/drawing/2014/main" id="{A94F0A66-96D3-48E2-B978-CACC742BA3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11680" y="2448000"/>
            <a:ext cx="5120640" cy="3886200"/>
          </a:xfrm>
          <a:prstGeom prst="rect">
            <a:avLst/>
          </a:prstGeom>
        </p:spPr>
      </p:pic>
      <p:sp>
        <p:nvSpPr>
          <p:cNvPr id="14" name="Texto explicativo retangular com cantos arredondados 11">
            <a:extLst>
              <a:ext uri="{FF2B5EF4-FFF2-40B4-BE49-F238E27FC236}">
                <a16:creationId xmlns:a16="http://schemas.microsoft.com/office/drawing/2014/main" id="{763AD152-5307-47A0-AE61-628200F84807}"/>
              </a:ext>
            </a:extLst>
          </p:cNvPr>
          <p:cNvSpPr/>
          <p:nvPr/>
        </p:nvSpPr>
        <p:spPr bwMode="auto">
          <a:xfrm>
            <a:off x="6483258" y="4597381"/>
            <a:ext cx="1185086" cy="381000"/>
          </a:xfrm>
          <a:prstGeom prst="wedgeRoundRectCallout">
            <a:avLst>
              <a:gd name="adj1" fmla="val -69686"/>
              <a:gd name="adj2" fmla="val 41794"/>
              <a:gd name="adj3" fmla="val 16667"/>
            </a:avLst>
          </a:prstGeom>
          <a:solidFill>
            <a:srgbClr val="FFD14F"/>
          </a:solidFill>
          <a:ln w="15875">
            <a:solidFill>
              <a:srgbClr val="FFD14F"/>
            </a:solidFill>
            <a:miter lim="800000"/>
            <a:headEnd/>
            <a:tailEnd/>
          </a:ln>
        </p:spPr>
        <p:txBody>
          <a:bodyPr rtlCol="0" anchor="ctr"/>
          <a:lstStyle/>
          <a:p>
            <a:pPr algn="ctr"/>
            <a:r>
              <a:rPr lang="pt-BR" b="1" i="0" dirty="0">
                <a:solidFill>
                  <a:srgbClr val="002060"/>
                </a:solidFill>
              </a:rPr>
              <a:t>Relatório</a:t>
            </a:r>
          </a:p>
        </p:txBody>
      </p:sp>
      <p:sp>
        <p:nvSpPr>
          <p:cNvPr id="16" name="CaixaDeTexto 15">
            <a:extLst>
              <a:ext uri="{FF2B5EF4-FFF2-40B4-BE49-F238E27FC236}">
                <a16:creationId xmlns:a16="http://schemas.microsoft.com/office/drawing/2014/main" id="{62A88BFC-C5D4-476D-B065-341850EE6A49}"/>
              </a:ext>
            </a:extLst>
          </p:cNvPr>
          <p:cNvSpPr txBox="1"/>
          <p:nvPr/>
        </p:nvSpPr>
        <p:spPr>
          <a:xfrm>
            <a:off x="1907704" y="1516722"/>
            <a:ext cx="5328592" cy="400110"/>
          </a:xfrm>
          <a:prstGeom prst="rect">
            <a:avLst/>
          </a:prstGeom>
          <a:noFill/>
        </p:spPr>
        <p:txBody>
          <a:bodyPr wrap="square">
            <a:spAutoFit/>
          </a:bodyPr>
          <a:lstStyle/>
          <a:p>
            <a:r>
              <a:rPr kumimoji="0" lang="pt-BR" sz="2000" b="0" i="0" u="sng" strike="noStrike" kern="1200" cap="none" spc="0" normalizeH="0" baseline="0" noProof="0" dirty="0">
                <a:ln>
                  <a:noFill/>
                </a:ln>
                <a:solidFill>
                  <a:srgbClr val="002060"/>
                </a:solidFill>
                <a:effectLst/>
                <a:uLnTx/>
                <a:uFillTx/>
                <a:hlinkClick r:id="rId5">
                  <a:extLst>
                    <a:ext uri="{A12FA001-AC4F-418D-AE19-62706E023703}">
                      <ahyp:hlinkClr xmlns:ahyp="http://schemas.microsoft.com/office/drawing/2018/hyperlinkcolor" val="tx"/>
                    </a:ext>
                  </a:extLst>
                </a:hlinkClick>
              </a:rPr>
              <a:t>http://</a:t>
            </a:r>
            <a:r>
              <a:rPr lang="pt-BR" sz="2000" i="0" dirty="0">
                <a:solidFill>
                  <a:srgbClr val="0000FF"/>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urlib.net</a:t>
            </a:r>
            <a:r>
              <a:rPr kumimoji="0" lang="pt-BR" sz="2000" b="0" i="0" u="sng" strike="noStrike" kern="1200" cap="none" spc="0" normalizeH="0" baseline="0" noProof="0" dirty="0">
                <a:ln>
                  <a:noFill/>
                </a:ln>
                <a:solidFill>
                  <a:srgbClr val="002060"/>
                </a:solidFill>
                <a:effectLst/>
                <a:uLnTx/>
                <a:uFillTx/>
                <a:hlinkClick r:id="rId5">
                  <a:extLst>
                    <a:ext uri="{A12FA001-AC4F-418D-AE19-62706E023703}">
                      <ahyp:hlinkClr xmlns:ahyp="http://schemas.microsoft.com/office/drawing/2018/hyperlinkcolor" val="tx"/>
                    </a:ext>
                  </a:extLst>
                </a:hlinkClick>
              </a:rPr>
              <a:t>/</a:t>
            </a:r>
            <a:r>
              <a:rPr lang="pt-BR" sz="2000" i="0" dirty="0">
                <a:solidFill>
                  <a:srgbClr val="C0000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8JMKD3MGP7W</a:t>
            </a:r>
            <a:r>
              <a:rPr kumimoji="0" lang="pt-BR" sz="2000" b="0" i="0" u="sng" strike="noStrike" kern="1200" cap="none" spc="0" normalizeH="0" baseline="0" noProof="0" dirty="0">
                <a:ln>
                  <a:noFill/>
                </a:ln>
                <a:solidFill>
                  <a:srgbClr val="002060"/>
                </a:solidFill>
                <a:effectLst/>
                <a:uLnTx/>
                <a:uFillTx/>
                <a:hlinkClick r:id="rId5">
                  <a:extLst>
                    <a:ext uri="{A12FA001-AC4F-418D-AE19-62706E023703}">
                      <ahyp:hlinkClr xmlns:ahyp="http://schemas.microsoft.com/office/drawing/2018/hyperlinkcolor" val="tx"/>
                    </a:ext>
                  </a:extLst>
                </a:hlinkClick>
              </a:rPr>
              <a:t>/</a:t>
            </a:r>
            <a:r>
              <a:rPr lang="pt-BR" sz="2000" i="0" dirty="0">
                <a:solidFill>
                  <a:schemeClr val="accent5">
                    <a:lumMod val="50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38N29FH</a:t>
            </a:r>
            <a:endParaRPr lang="pt-BR" sz="2000" i="0" dirty="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979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0B4C405F-5A57-406F-826A-C009655F2240}"/>
              </a:ext>
            </a:extLst>
          </p:cNvPr>
          <p:cNvSpPr>
            <a:spLocks noChangeArrowheads="1"/>
          </p:cNvSpPr>
          <p:nvPr/>
        </p:nvSpPr>
        <p:spPr bwMode="auto">
          <a:xfrm>
            <a:off x="629816" y="1862826"/>
            <a:ext cx="7884368" cy="3798422"/>
          </a:xfrm>
          <a:prstGeom prst="rect">
            <a:avLst/>
          </a:prstGeom>
          <a:noFill/>
          <a:ln w="9525">
            <a:noFill/>
            <a:miter lim="800000"/>
            <a:headEnd/>
            <a:tailEnd/>
          </a:ln>
        </p:spPr>
        <p:txBody>
          <a:bodyPr tIns="0" bIns="0"/>
          <a:lstStyle/>
          <a:p>
            <a:pPr marL="0" lvl="1">
              <a:spcBef>
                <a:spcPts val="0"/>
              </a:spcBef>
            </a:pPr>
            <a:r>
              <a:rPr lang="pt-BR" sz="2400" b="1" i="0" dirty="0">
                <a:solidFill>
                  <a:srgbClr val="002060"/>
                </a:solidFill>
              </a:rPr>
              <a:t>Resumo</a:t>
            </a:r>
            <a:endParaRPr lang="pt-BR" sz="2400" i="0" dirty="0">
              <a:solidFill>
                <a:srgbClr val="002060"/>
              </a:solidFill>
            </a:endParaRPr>
          </a:p>
          <a:p>
            <a:pPr marL="0" lvl="1" algn="just">
              <a:spcBef>
                <a:spcPts val="0"/>
              </a:spcBef>
            </a:pPr>
            <a:endParaRPr lang="pt-BR" sz="2000" i="0" dirty="0">
              <a:solidFill>
                <a:srgbClr val="006FBA"/>
              </a:solidFill>
            </a:endParaRPr>
          </a:p>
          <a:p>
            <a:pPr marL="0" lvl="1" algn="just">
              <a:spcBef>
                <a:spcPts val="0"/>
              </a:spcBef>
            </a:pPr>
            <a:r>
              <a:rPr lang="pt-BR" sz="2000" i="0" dirty="0">
                <a:solidFill>
                  <a:srgbClr val="002060"/>
                </a:solidFill>
              </a:rPr>
              <a:t>A REDE IBI é uma Rede de Informação que dá suporte de atribuição de </a:t>
            </a:r>
            <a:r>
              <a:rPr lang="pt-BR" sz="2000" b="1" i="0" dirty="0">
                <a:solidFill>
                  <a:srgbClr val="002060"/>
                </a:solidFill>
              </a:rPr>
              <a:t>identificação</a:t>
            </a:r>
            <a:r>
              <a:rPr lang="pt-BR" sz="2000" i="0" dirty="0">
                <a:solidFill>
                  <a:srgbClr val="002060"/>
                </a:solidFill>
              </a:rPr>
              <a:t> para ITENS DE INFORMAÇÃO a ela associados, assim como para a localização de tais itens por meio da </a:t>
            </a:r>
            <a:r>
              <a:rPr lang="pt-BR" sz="2000" b="1" i="0" dirty="0">
                <a:solidFill>
                  <a:srgbClr val="002060"/>
                </a:solidFill>
              </a:rPr>
              <a:t>resolução</a:t>
            </a:r>
            <a:r>
              <a:rPr lang="pt-BR" sz="2000" i="0" dirty="0">
                <a:solidFill>
                  <a:srgbClr val="002060"/>
                </a:solidFill>
              </a:rPr>
              <a:t> dos Identificadores IBI que tenham sido a eles atribuídos. Durante o presente roteiro de demonstração uma série de vínculos (URL) serão ativados de forma a mostrar a </a:t>
            </a:r>
            <a:r>
              <a:rPr lang="pt-BR" sz="2000" b="1" i="0" dirty="0">
                <a:solidFill>
                  <a:srgbClr val="002060"/>
                </a:solidFill>
              </a:rPr>
              <a:t>importância</a:t>
            </a:r>
            <a:r>
              <a:rPr lang="pt-BR" sz="2000" i="0" dirty="0">
                <a:solidFill>
                  <a:srgbClr val="002060"/>
                </a:solidFill>
              </a:rPr>
              <a:t> dos vínculos persistentes na navegação entre ITENS DE INFORMAÇÃO e, sendo o caso, também destacando o uso do IDENTIFICADOR IBI e, muito importante, a simplicidade de funcionamento da REDE IBI.</a:t>
            </a:r>
          </a:p>
        </p:txBody>
      </p:sp>
      <p:sp>
        <p:nvSpPr>
          <p:cNvPr id="5" name="Rectangle 10">
            <a:extLst>
              <a:ext uri="{FF2B5EF4-FFF2-40B4-BE49-F238E27FC236}">
                <a16:creationId xmlns:a16="http://schemas.microsoft.com/office/drawing/2014/main" id="{6D62A063-E9AE-4C40-971A-39E4222E688C}"/>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8" name="Rectangle 9">
            <a:extLst>
              <a:ext uri="{FF2B5EF4-FFF2-40B4-BE49-F238E27FC236}">
                <a16:creationId xmlns:a16="http://schemas.microsoft.com/office/drawing/2014/main" id="{5C144D74-AC10-4B20-A713-1134D5F9827C}"/>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Tree>
    <p:extLst>
      <p:ext uri="{BB962C8B-B14F-4D97-AF65-F5344CB8AC3E}">
        <p14:creationId xmlns:p14="http://schemas.microsoft.com/office/powerpoint/2010/main" val="478137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322B6D21-94C0-48E9-9AAF-9FF14CF46A25}"/>
              </a:ext>
            </a:extLst>
          </p:cNvPr>
          <p:cNvSpPr txBox="1"/>
          <p:nvPr/>
        </p:nvSpPr>
        <p:spPr>
          <a:xfrm>
            <a:off x="1907704" y="2132856"/>
            <a:ext cx="5328592" cy="830997"/>
          </a:xfrm>
          <a:prstGeom prst="rect">
            <a:avLst/>
          </a:prstGeom>
          <a:noFill/>
        </p:spPr>
        <p:txBody>
          <a:bodyPr wrap="square">
            <a:spAutoFit/>
          </a:bodyPr>
          <a:lstStyle/>
          <a:p>
            <a:r>
              <a:rPr lang="pt-BR" b="1" i="0" dirty="0">
                <a:solidFill>
                  <a:srgbClr val="002060"/>
                </a:solidFill>
                <a:hlinkClick r:id="rId3">
                  <a:extLst>
                    <a:ext uri="{A12FA001-AC4F-418D-AE19-62706E023703}">
                      <ahyp:hlinkClr xmlns:ahyp="http://schemas.microsoft.com/office/drawing/2018/hyperlinkcolor" val="tx"/>
                    </a:ext>
                  </a:extLst>
                </a:hlinkClick>
              </a:rPr>
              <a:t>http://</a:t>
            </a:r>
            <a:r>
              <a:rPr lang="pt-BR" b="1" i="0"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mtc-m16d.sid.inpe.br</a:t>
            </a:r>
            <a:r>
              <a:rPr lang="pt-BR" b="1" i="0" dirty="0">
                <a:solidFill>
                  <a:srgbClr val="002060"/>
                </a:solidFill>
                <a:hlinkClick r:id="rId3">
                  <a:extLst>
                    <a:ext uri="{A12FA001-AC4F-418D-AE19-62706E023703}">
                      <ahyp:hlinkClr xmlns:ahyp="http://schemas.microsoft.com/office/drawing/2018/hyperlinkcolor" val="tx"/>
                    </a:ext>
                  </a:extLst>
                </a:hlinkClick>
              </a:rPr>
              <a:t>/sid.inpe.br/mtc-m19@80/2009/08.21.17.02?servicesubject=</a:t>
            </a:r>
            <a:r>
              <a:rPr lang="pt-BR" b="1" i="0" dirty="0">
                <a:solidFill>
                  <a:srgbClr val="FF0000"/>
                </a:solidFill>
                <a:hlinkClick r:id="rId3">
                  <a:extLst>
                    <a:ext uri="{A12FA001-AC4F-418D-AE19-62706E023703}">
                      <ahyp:hlinkClr xmlns:ahyp="http://schemas.microsoft.com/office/drawing/2018/hyperlinkcolor" val="tx"/>
                    </a:ext>
                  </a:extLst>
                </a:hlinkClick>
              </a:rPr>
              <a:t>urlRequest</a:t>
            </a:r>
            <a:r>
              <a:rPr lang="pt-BR" b="1" i="0" dirty="0">
                <a:solidFill>
                  <a:srgbClr val="002060"/>
                </a:solidFill>
                <a:hlinkClick r:id="rId3">
                  <a:extLst>
                    <a:ext uri="{A12FA001-AC4F-418D-AE19-62706E023703}">
                      <ahyp:hlinkClr xmlns:ahyp="http://schemas.microsoft.com/office/drawing/2018/hyperlinkcolor" val="tx"/>
                    </a:ext>
                  </a:extLst>
                </a:hlinkClick>
              </a:rPr>
              <a:t>&amp;parsedibiurl.ibi=</a:t>
            </a:r>
            <a:r>
              <a:rPr lang="pt-BR" b="1" i="0" dirty="0">
                <a:solidFill>
                  <a:srgbClr val="C0000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8JMKD3MGP7W</a:t>
            </a:r>
            <a:r>
              <a:rPr lang="pt-BR" b="1" i="0" dirty="0">
                <a:solidFill>
                  <a:srgbClr val="002060"/>
                </a:solidFill>
                <a:hlinkClick r:id="rId3">
                  <a:extLst>
                    <a:ext uri="{A12FA001-AC4F-418D-AE19-62706E023703}">
                      <ahyp:hlinkClr xmlns:ahyp="http://schemas.microsoft.com/office/drawing/2018/hyperlinkcolor" val="tx"/>
                    </a:ext>
                  </a:extLst>
                </a:hlinkClick>
              </a:rPr>
              <a:t>/</a:t>
            </a:r>
            <a:r>
              <a:rPr lang="pt-BR" b="1" i="0" dirty="0">
                <a:solidFill>
                  <a:schemeClr val="accent5">
                    <a:lumMod val="5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38N29FH</a:t>
            </a:r>
            <a:endParaRPr lang="pt-BR" b="1" i="0" dirty="0">
              <a:solidFill>
                <a:schemeClr val="accent5">
                  <a:lumMod val="50000"/>
                </a:schemeClr>
              </a:solidFill>
              <a:latin typeface="Arial" panose="020B0604020202020204" pitchFamily="34" charset="0"/>
              <a:cs typeface="Arial" panose="020B0604020202020204" pitchFamily="34" charset="0"/>
            </a:endParaRPr>
          </a:p>
        </p:txBody>
      </p:sp>
      <p:sp>
        <p:nvSpPr>
          <p:cNvPr id="2" name="CaixaDeTexto 1">
            <a:extLst>
              <a:ext uri="{FF2B5EF4-FFF2-40B4-BE49-F238E27FC236}">
                <a16:creationId xmlns:a16="http://schemas.microsoft.com/office/drawing/2014/main" id="{488AE409-345A-4C0F-96BA-E74036304659}"/>
              </a:ext>
            </a:extLst>
          </p:cNvPr>
          <p:cNvSpPr txBox="1"/>
          <p:nvPr/>
        </p:nvSpPr>
        <p:spPr>
          <a:xfrm>
            <a:off x="4330588" y="4982106"/>
            <a:ext cx="482824" cy="523220"/>
          </a:xfrm>
          <a:prstGeom prst="rect">
            <a:avLst/>
          </a:prstGeom>
          <a:noFill/>
        </p:spPr>
        <p:txBody>
          <a:bodyPr wrap="none" rtlCol="0">
            <a:spAutoFit/>
          </a:bodyPr>
          <a:lstStyle/>
          <a:p>
            <a:r>
              <a:rPr lang="pt-BR" sz="2800" dirty="0">
                <a:solidFill>
                  <a:srgbClr val="0070C0"/>
                </a:solidFill>
              </a:rPr>
              <a:t>...</a:t>
            </a:r>
          </a:p>
        </p:txBody>
      </p:sp>
      <p:sp>
        <p:nvSpPr>
          <p:cNvPr id="9" name="Rectangle 10">
            <a:extLst>
              <a:ext uri="{FF2B5EF4-FFF2-40B4-BE49-F238E27FC236}">
                <a16:creationId xmlns:a16="http://schemas.microsoft.com/office/drawing/2014/main" id="{074055E4-5C1F-446A-BCC9-7A378964C374}"/>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10" name="Rectangle 9">
            <a:extLst>
              <a:ext uri="{FF2B5EF4-FFF2-40B4-BE49-F238E27FC236}">
                <a16:creationId xmlns:a16="http://schemas.microsoft.com/office/drawing/2014/main" id="{45326B6D-17BC-4262-BDC8-7658F836165E}"/>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2" name="Rectangle 2">
            <a:extLst>
              <a:ext uri="{FF2B5EF4-FFF2-40B4-BE49-F238E27FC236}">
                <a16:creationId xmlns:a16="http://schemas.microsoft.com/office/drawing/2014/main" id="{C1376B67-DF6F-4B43-8DD6-378C2A7EE197}"/>
              </a:ext>
            </a:extLst>
          </p:cNvPr>
          <p:cNvSpPr txBox="1">
            <a:spLocks noChangeArrowheads="1"/>
          </p:cNvSpPr>
          <p:nvPr/>
        </p:nvSpPr>
        <p:spPr>
          <a:xfrm>
            <a:off x="681529" y="548680"/>
            <a:ext cx="7780943" cy="9001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Resolução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(4/7)</a:t>
            </a:r>
          </a:p>
          <a:p>
            <a:pPr fontAlgn="auto">
              <a:spcBef>
                <a:spcPct val="20000"/>
              </a:spcBef>
              <a:spcAft>
                <a:spcPts val="0"/>
              </a:spcAft>
              <a:defRPr/>
            </a:pPr>
            <a:r>
              <a:rPr lang="pt-BR" sz="2000" b="1" i="0" dirty="0">
                <a:solidFill>
                  <a:srgbClr val="002060"/>
                </a:solidFill>
                <a:latin typeface="Arial" panose="020B0604020202020204" pitchFamily="34" charset="0"/>
                <a:cs typeface="Arial" panose="020B0604020202020204" pitchFamily="34" charset="0"/>
              </a:rPr>
              <a:t>Solicitação do URL do ITEM DE INFORMAÇÃO a um ARQUIVO</a:t>
            </a:r>
          </a:p>
          <a:p>
            <a:pPr fontAlgn="auto">
              <a:spcAft>
                <a:spcPts val="0"/>
              </a:spcAft>
            </a:pPr>
            <a:endParaRPr lang="pt-BR" sz="1400" i="0" dirty="0">
              <a:solidFill>
                <a:srgbClr val="002060"/>
              </a:solidFill>
              <a:latin typeface="Calibri"/>
            </a:endParaRPr>
          </a:p>
        </p:txBody>
      </p:sp>
      <p:sp>
        <p:nvSpPr>
          <p:cNvPr id="14" name="Cubo 13">
            <a:extLst>
              <a:ext uri="{FF2B5EF4-FFF2-40B4-BE49-F238E27FC236}">
                <a16:creationId xmlns:a16="http://schemas.microsoft.com/office/drawing/2014/main" id="{E2473CC2-AFF7-4035-8595-57E030FDA56C}"/>
              </a:ext>
            </a:extLst>
          </p:cNvPr>
          <p:cNvSpPr>
            <a:spLocks noChangeAspect="1"/>
          </p:cNvSpPr>
          <p:nvPr/>
        </p:nvSpPr>
        <p:spPr bwMode="auto">
          <a:xfrm>
            <a:off x="959843" y="3212976"/>
            <a:ext cx="731837"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0" i="0" u="none" strike="noStrike" kern="0" cap="none" spc="0" normalizeH="0" baseline="0">
                <a:ln>
                  <a:noFill/>
                </a:ln>
                <a:solidFill>
                  <a:srgbClr val="003050"/>
                </a:solidFill>
                <a:effectLst/>
                <a:uLnTx/>
                <a:uFillTx/>
                <a:latin typeface="Calibri"/>
              </a:rPr>
              <a:t>                                                                                                                                                 </a:t>
            </a:r>
          </a:p>
        </p:txBody>
      </p:sp>
      <p:sp>
        <p:nvSpPr>
          <p:cNvPr id="15" name="Cubo 14">
            <a:extLst>
              <a:ext uri="{FF2B5EF4-FFF2-40B4-BE49-F238E27FC236}">
                <a16:creationId xmlns:a16="http://schemas.microsoft.com/office/drawing/2014/main" id="{38D26E98-7933-478A-BF74-04F8624F9BA1}"/>
              </a:ext>
            </a:extLst>
          </p:cNvPr>
          <p:cNvSpPr>
            <a:spLocks noChangeAspect="1"/>
          </p:cNvSpPr>
          <p:nvPr/>
        </p:nvSpPr>
        <p:spPr bwMode="auto">
          <a:xfrm>
            <a:off x="7308304" y="3212976"/>
            <a:ext cx="731837"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0" i="0" u="none" strike="noStrike" kern="0" cap="none" spc="0" normalizeH="0" baseline="0">
                <a:ln>
                  <a:noFill/>
                </a:ln>
                <a:solidFill>
                  <a:srgbClr val="003050"/>
                </a:solidFill>
                <a:effectLst/>
                <a:uLnTx/>
                <a:uFillTx/>
                <a:latin typeface="Calibri"/>
              </a:rPr>
              <a:t>                                                                                                                                                 </a:t>
            </a:r>
          </a:p>
        </p:txBody>
      </p:sp>
      <p:sp>
        <p:nvSpPr>
          <p:cNvPr id="16" name="Arco 15">
            <a:extLst>
              <a:ext uri="{FF2B5EF4-FFF2-40B4-BE49-F238E27FC236}">
                <a16:creationId xmlns:a16="http://schemas.microsoft.com/office/drawing/2014/main" id="{359EC7F0-1348-4873-B207-49BEB3E547AD}"/>
              </a:ext>
            </a:extLst>
          </p:cNvPr>
          <p:cNvSpPr>
            <a:spLocks noChangeAspect="1"/>
          </p:cNvSpPr>
          <p:nvPr/>
        </p:nvSpPr>
        <p:spPr bwMode="auto">
          <a:xfrm rot="16200000">
            <a:off x="1380463" y="2608583"/>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7" name="Arco 16">
            <a:extLst>
              <a:ext uri="{FF2B5EF4-FFF2-40B4-BE49-F238E27FC236}">
                <a16:creationId xmlns:a16="http://schemas.microsoft.com/office/drawing/2014/main" id="{2DAD9A61-8843-4D96-AE47-923B025CFA78}"/>
              </a:ext>
            </a:extLst>
          </p:cNvPr>
          <p:cNvSpPr>
            <a:spLocks noChangeAspect="1"/>
          </p:cNvSpPr>
          <p:nvPr/>
        </p:nvSpPr>
        <p:spPr bwMode="auto">
          <a:xfrm>
            <a:off x="6840352" y="2564904"/>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8" name="Arco 17">
            <a:extLst>
              <a:ext uri="{FF2B5EF4-FFF2-40B4-BE49-F238E27FC236}">
                <a16:creationId xmlns:a16="http://schemas.microsoft.com/office/drawing/2014/main" id="{6644EB1D-F272-4B0F-8160-E81FB040A02F}"/>
              </a:ext>
            </a:extLst>
          </p:cNvPr>
          <p:cNvSpPr>
            <a:spLocks noChangeAspect="1"/>
          </p:cNvSpPr>
          <p:nvPr/>
        </p:nvSpPr>
        <p:spPr bwMode="auto">
          <a:xfrm rot="5400000">
            <a:off x="6840352" y="3971866"/>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9" name="Arco 18">
            <a:extLst>
              <a:ext uri="{FF2B5EF4-FFF2-40B4-BE49-F238E27FC236}">
                <a16:creationId xmlns:a16="http://schemas.microsoft.com/office/drawing/2014/main" id="{AC027560-D7B1-42DC-AE9A-928AD44C9DCE}"/>
              </a:ext>
            </a:extLst>
          </p:cNvPr>
          <p:cNvSpPr>
            <a:spLocks noChangeAspect="1"/>
          </p:cNvSpPr>
          <p:nvPr/>
        </p:nvSpPr>
        <p:spPr bwMode="auto">
          <a:xfrm rot="10800000">
            <a:off x="1403649" y="3971866"/>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22" name="CaixaDeTexto 21">
            <a:extLst>
              <a:ext uri="{FF2B5EF4-FFF2-40B4-BE49-F238E27FC236}">
                <a16:creationId xmlns:a16="http://schemas.microsoft.com/office/drawing/2014/main" id="{EDACF76D-B286-4E28-89D5-9A070A6C1FCE}"/>
              </a:ext>
            </a:extLst>
          </p:cNvPr>
          <p:cNvSpPr txBox="1"/>
          <p:nvPr/>
        </p:nvSpPr>
        <p:spPr>
          <a:xfrm>
            <a:off x="2123728" y="3544267"/>
            <a:ext cx="4825518" cy="2554545"/>
          </a:xfrm>
          <a:prstGeom prst="rect">
            <a:avLst/>
          </a:prstGeom>
          <a:solidFill>
            <a:schemeClr val="bg1"/>
          </a:solidFill>
        </p:spPr>
        <p:txBody>
          <a:bodyPr wrap="square">
            <a:spAutoFit/>
          </a:bodyPr>
          <a:lstStyle/>
          <a:p>
            <a:pPr algn="l"/>
            <a:endParaRPr lang="pt-BR" sz="900" i="0" dirty="0">
              <a:solidFill>
                <a:srgbClr val="0070C0"/>
              </a:solidFill>
              <a:latin typeface="Courier New" panose="02070309020205020404" pitchFamily="49" charset="0"/>
              <a:cs typeface="Courier New" panose="02070309020205020404" pitchFamily="49" charset="0"/>
            </a:endParaRPr>
          </a:p>
          <a:p>
            <a:pPr algn="l"/>
            <a:r>
              <a:rPr lang="pt-BR" sz="900" i="0" dirty="0" err="1">
                <a:solidFill>
                  <a:srgbClr val="0070C0"/>
                </a:solidFill>
                <a:latin typeface="Courier New" panose="02070309020205020404" pitchFamily="49" charset="0"/>
                <a:cs typeface="Courier New" panose="02070309020205020404" pitchFamily="49" charset="0"/>
              </a:rPr>
              <a:t>archiveaddress</a:t>
            </a:r>
            <a:r>
              <a:rPr lang="pt-BR" sz="900" i="0" dirty="0">
                <a:solidFill>
                  <a:srgbClr val="0070C0"/>
                </a:solidFill>
                <a:latin typeface="Courier New" panose="02070309020205020404" pitchFamily="49" charset="0"/>
                <a:cs typeface="Courier New" panose="02070309020205020404" pitchFamily="49" charset="0"/>
              </a:rPr>
              <a:t>         </a:t>
            </a:r>
            <a:r>
              <a:rPr lang="pt-BR" sz="900" b="1" i="0" dirty="0">
                <a:solidFill>
                  <a:srgbClr val="0000FF"/>
                </a:solidFill>
                <a:latin typeface="Courier New" panose="02070309020205020404" pitchFamily="49" charset="0"/>
                <a:cs typeface="Courier New" panose="02070309020205020404" pitchFamily="49" charset="0"/>
              </a:rPr>
              <a:t>mtc-m16d.sid.inpe.br</a:t>
            </a:r>
          </a:p>
          <a:p>
            <a:pPr algn="l"/>
            <a:r>
              <a:rPr lang="pt-BR" sz="900" i="0" dirty="0" err="1">
                <a:solidFill>
                  <a:srgbClr val="0070C0"/>
                </a:solidFill>
                <a:latin typeface="Courier New" panose="02070309020205020404" pitchFamily="49" charset="0"/>
                <a:cs typeface="Courier New" panose="02070309020205020404" pitchFamily="49" charset="0"/>
              </a:rPr>
              <a:t>contenttype</a:t>
            </a:r>
            <a:r>
              <a:rPr lang="pt-BR" sz="900" i="0" dirty="0">
                <a:solidFill>
                  <a:srgbClr val="0070C0"/>
                </a:solidFill>
                <a:latin typeface="Courier New" panose="02070309020205020404" pitchFamily="49" charset="0"/>
                <a:cs typeface="Courier New" panose="02070309020205020404" pitchFamily="49" charset="0"/>
              </a:rPr>
              <a:t>            Data</a:t>
            </a:r>
          </a:p>
          <a:p>
            <a:pPr algn="l"/>
            <a:r>
              <a:rPr lang="pt-BR" sz="900" b="1" i="0" dirty="0" err="1">
                <a:solidFill>
                  <a:srgbClr val="0070C0"/>
                </a:solidFill>
                <a:latin typeface="Courier New" panose="02070309020205020404" pitchFamily="49" charset="0"/>
                <a:cs typeface="Courier New" panose="02070309020205020404" pitchFamily="49" charset="0"/>
              </a:rPr>
              <a:t>ibi</a:t>
            </a:r>
            <a:r>
              <a:rPr lang="pt-BR" sz="900" i="0" dirty="0">
                <a:solidFill>
                  <a:srgbClr val="0070C0"/>
                </a:solidFill>
                <a:latin typeface="Courier New" panose="02070309020205020404" pitchFamily="49" charset="0"/>
                <a:cs typeface="Courier New" panose="02070309020205020404" pitchFamily="49" charset="0"/>
              </a:rPr>
              <a:t>                    {</a:t>
            </a:r>
          </a:p>
          <a:p>
            <a:pPr algn="l"/>
            <a:r>
              <a:rPr lang="pt-BR" sz="900" i="0" dirty="0">
                <a:solidFill>
                  <a:srgbClr val="0070C0"/>
                </a:solidFill>
                <a:latin typeface="Courier New" panose="02070309020205020404" pitchFamily="49" charset="0"/>
                <a:cs typeface="Courier New" panose="02070309020205020404" pitchFamily="49" charset="0"/>
              </a:rPr>
              <a:t>			  rep sid.inpe.br/mtc-m19/2010/12.03.13.37</a:t>
            </a:r>
          </a:p>
          <a:p>
            <a:pPr algn="l"/>
            <a:r>
              <a:rPr lang="pt-BR" sz="900" i="0" dirty="0">
                <a:solidFill>
                  <a:srgbClr val="0070C0"/>
                </a:solidFill>
                <a:latin typeface="Courier New" panose="02070309020205020404" pitchFamily="49" charset="0"/>
                <a:cs typeface="Courier New" panose="02070309020205020404" pitchFamily="49" charset="0"/>
              </a:rPr>
              <a:t>			  </a:t>
            </a:r>
            <a:r>
              <a:rPr lang="pt-BR" sz="900" i="0" dirty="0" err="1">
                <a:solidFill>
                  <a:srgbClr val="0070C0"/>
                </a:solidFill>
                <a:latin typeface="Courier New" panose="02070309020205020404" pitchFamily="49" charset="0"/>
                <a:cs typeface="Courier New" panose="02070309020205020404" pitchFamily="49" charset="0"/>
              </a:rPr>
              <a:t>ibip</a:t>
            </a:r>
            <a:r>
              <a:rPr lang="pt-BR" sz="900" i="0" dirty="0">
                <a:solidFill>
                  <a:srgbClr val="0070C0"/>
                </a:solidFill>
                <a:latin typeface="Courier New" panose="02070309020205020404" pitchFamily="49" charset="0"/>
                <a:cs typeface="Courier New" panose="02070309020205020404" pitchFamily="49" charset="0"/>
              </a:rPr>
              <a:t> </a:t>
            </a:r>
            <a:r>
              <a:rPr lang="pt-BR" sz="900" b="1" i="0" dirty="0">
                <a:solidFill>
                  <a:srgbClr val="C00000"/>
                </a:solidFill>
                <a:latin typeface="Courier New" panose="02070309020205020404" pitchFamily="49" charset="0"/>
                <a:cs typeface="Courier New" panose="02070309020205020404" pitchFamily="49" charset="0"/>
              </a:rPr>
              <a:t>8JMKD3MGP7W</a:t>
            </a:r>
            <a:r>
              <a:rPr lang="pt-BR" sz="900" b="1" i="0" dirty="0">
                <a:solidFill>
                  <a:srgbClr val="0070C0"/>
                </a:solidFill>
                <a:latin typeface="Courier New" panose="02070309020205020404" pitchFamily="49" charset="0"/>
                <a:cs typeface="Courier New" panose="02070309020205020404" pitchFamily="49" charset="0"/>
              </a:rPr>
              <a:t>/</a:t>
            </a:r>
            <a:r>
              <a:rPr lang="pt-BR" sz="900" b="1" i="0" dirty="0">
                <a:solidFill>
                  <a:schemeClr val="accent5">
                    <a:lumMod val="50000"/>
                  </a:schemeClr>
                </a:solidFill>
                <a:latin typeface="Courier New" panose="02070309020205020404" pitchFamily="49" charset="0"/>
                <a:cs typeface="Courier New" panose="02070309020205020404" pitchFamily="49" charset="0"/>
              </a:rPr>
              <a:t>38N29FH</a:t>
            </a:r>
          </a:p>
          <a:p>
            <a:pPr algn="l"/>
            <a:r>
              <a:rPr lang="pt-BR" sz="900" i="0" dirty="0">
                <a:solidFill>
                  <a:srgbClr val="0070C0"/>
                </a:solidFill>
                <a:latin typeface="Courier New" panose="02070309020205020404" pitchFamily="49" charset="0"/>
                <a:cs typeface="Courier New" panose="02070309020205020404" pitchFamily="49" charset="0"/>
              </a:rPr>
              <a:t>			 }</a:t>
            </a:r>
          </a:p>
          <a:p>
            <a:pPr algn="l"/>
            <a:r>
              <a:rPr lang="pt-BR" sz="900" i="0" dirty="0" err="1">
                <a:solidFill>
                  <a:srgbClr val="0070C0"/>
                </a:solidFill>
                <a:latin typeface="Courier New" panose="02070309020205020404" pitchFamily="49" charset="0"/>
                <a:cs typeface="Courier New" panose="02070309020205020404" pitchFamily="49" charset="0"/>
              </a:rPr>
              <a:t>ibi.archiveservice</a:t>
            </a:r>
            <a:r>
              <a:rPr lang="pt-BR" sz="900" i="0" dirty="0">
                <a:solidFill>
                  <a:srgbClr val="0070C0"/>
                </a:solidFill>
                <a:latin typeface="Courier New" panose="02070309020205020404" pitchFamily="49" charset="0"/>
                <a:cs typeface="Courier New" panose="02070309020205020404" pitchFamily="49" charset="0"/>
              </a:rPr>
              <a:t>     {rep sid.inpe.br/mtc-m19@80/2009/08.21.17.02}</a:t>
            </a:r>
          </a:p>
          <a:p>
            <a:pPr algn="l"/>
            <a:r>
              <a:rPr lang="pt-BR" sz="900" i="0" dirty="0" err="1">
                <a:solidFill>
                  <a:srgbClr val="0070C0"/>
                </a:solidFill>
                <a:latin typeface="Courier New" panose="02070309020205020404" pitchFamily="49" charset="0"/>
                <a:cs typeface="Courier New" panose="02070309020205020404" pitchFamily="49" charset="0"/>
              </a:rPr>
              <a:t>ibi.platformsoftware</a:t>
            </a:r>
            <a:r>
              <a:rPr lang="pt-BR" sz="900" i="0" dirty="0">
                <a:solidFill>
                  <a:srgbClr val="0070C0"/>
                </a:solidFill>
                <a:latin typeface="Courier New" panose="02070309020205020404" pitchFamily="49" charset="0"/>
                <a:cs typeface="Courier New" panose="02070309020205020404" pitchFamily="49" charset="0"/>
              </a:rPr>
              <a:t>   {rep dpi.inpe.br/</a:t>
            </a:r>
            <a:r>
              <a:rPr lang="pt-BR" sz="900" i="0" dirty="0" err="1">
                <a:solidFill>
                  <a:srgbClr val="0070C0"/>
                </a:solidFill>
                <a:latin typeface="Courier New" panose="02070309020205020404" pitchFamily="49" charset="0"/>
                <a:cs typeface="Courier New" panose="02070309020205020404" pitchFamily="49" charset="0"/>
              </a:rPr>
              <a:t>banon</a:t>
            </a:r>
            <a:r>
              <a:rPr lang="pt-BR" sz="900" i="0" dirty="0">
                <a:solidFill>
                  <a:srgbClr val="0070C0"/>
                </a:solidFill>
                <a:latin typeface="Courier New" panose="02070309020205020404" pitchFamily="49" charset="0"/>
                <a:cs typeface="Courier New" panose="02070309020205020404" pitchFamily="49" charset="0"/>
              </a:rPr>
              <a:t>/1998/08.02.08.56}</a:t>
            </a:r>
          </a:p>
          <a:p>
            <a:pPr algn="l"/>
            <a:r>
              <a:rPr lang="pt-BR" sz="900" i="0" dirty="0" err="1">
                <a:solidFill>
                  <a:srgbClr val="0070C0"/>
                </a:solidFill>
                <a:latin typeface="Courier New" panose="02070309020205020404" pitchFamily="49" charset="0"/>
                <a:cs typeface="Courier New" panose="02070309020205020404" pitchFamily="49" charset="0"/>
              </a:rPr>
              <a:t>state</a:t>
            </a:r>
            <a:r>
              <a:rPr lang="pt-BR" sz="900" i="0" dirty="0">
                <a:solidFill>
                  <a:srgbClr val="0070C0"/>
                </a:solidFill>
                <a:latin typeface="Courier New" panose="02070309020205020404" pitchFamily="49" charset="0"/>
                <a:cs typeface="Courier New" panose="02070309020205020404" pitchFamily="49" charset="0"/>
              </a:rPr>
              <a:t>                  Original</a:t>
            </a:r>
          </a:p>
          <a:p>
            <a:pPr algn="l"/>
            <a:r>
              <a:rPr lang="pt-BR" sz="900" i="0" dirty="0" err="1">
                <a:solidFill>
                  <a:srgbClr val="0070C0"/>
                </a:solidFill>
                <a:latin typeface="Courier New" panose="02070309020205020404" pitchFamily="49" charset="0"/>
                <a:cs typeface="Courier New" panose="02070309020205020404" pitchFamily="49" charset="0"/>
              </a:rPr>
              <a:t>timestamp</a:t>
            </a:r>
            <a:r>
              <a:rPr lang="pt-BR" sz="900" i="0" dirty="0">
                <a:solidFill>
                  <a:srgbClr val="0070C0"/>
                </a:solidFill>
                <a:latin typeface="Courier New" panose="02070309020205020404" pitchFamily="49" charset="0"/>
                <a:cs typeface="Courier New" panose="02070309020205020404" pitchFamily="49" charset="0"/>
              </a:rPr>
              <a:t>              2019-09-24T14:20:29Z</a:t>
            </a:r>
          </a:p>
          <a:p>
            <a:pPr algn="l"/>
            <a:r>
              <a:rPr lang="pt-BR" sz="900" b="1" i="0" dirty="0" err="1">
                <a:solidFill>
                  <a:srgbClr val="0070C0"/>
                </a:solidFill>
                <a:latin typeface="Courier New" panose="02070309020205020404" pitchFamily="49" charset="0"/>
                <a:cs typeface="Courier New" panose="02070309020205020404" pitchFamily="49" charset="0"/>
              </a:rPr>
              <a:t>url</a:t>
            </a:r>
            <a:r>
              <a:rPr lang="pt-BR" sz="900" i="0" dirty="0">
                <a:solidFill>
                  <a:srgbClr val="0070C0"/>
                </a:solidFill>
                <a:latin typeface="Courier New" panose="02070309020205020404" pitchFamily="49" charset="0"/>
                <a:cs typeface="Courier New" panose="02070309020205020404" pitchFamily="49" charset="0"/>
              </a:rPr>
              <a:t>                    </a:t>
            </a:r>
            <a:r>
              <a:rPr lang="pt-BR" sz="900" b="1" i="0" dirty="0">
                <a:solidFill>
                  <a:srgbClr val="0070C0"/>
                </a:solidFill>
                <a:latin typeface="Courier New" panose="02070309020205020404" pitchFamily="49" charset="0"/>
                <a:cs typeface="Courier New" panose="02070309020205020404" pitchFamily="49" charset="0"/>
                <a:hlinkClick r:id="rId4">
                  <a:extLst>
                    <a:ext uri="{A12FA001-AC4F-418D-AE19-62706E023703}">
                      <ahyp:hlinkClr xmlns:ahyp="http://schemas.microsoft.com/office/drawing/2018/hyperlinkcolor" val="tx"/>
                    </a:ext>
                  </a:extLst>
                </a:hlinkClick>
              </a:rPr>
              <a:t>http://</a:t>
            </a:r>
            <a:r>
              <a:rPr lang="pt-BR" sz="900" b="1" i="0" dirty="0">
                <a:solidFill>
                  <a:srgbClr val="0000FF"/>
                </a:solidFill>
                <a:latin typeface="Courier New" panose="02070309020205020404" pitchFamily="49" charset="0"/>
                <a:cs typeface="Courier New" panose="02070309020205020404" pitchFamily="49" charset="0"/>
                <a:hlinkClick r:id="rId4">
                  <a:extLst>
                    <a:ext uri="{A12FA001-AC4F-418D-AE19-62706E023703}">
                      <ahyp:hlinkClr xmlns:ahyp="http://schemas.microsoft.com/office/drawing/2018/hyperlinkcolor" val="tx"/>
                    </a:ext>
                  </a:extLst>
                </a:hlinkClick>
              </a:rPr>
              <a:t>mtc-m16d.sid.inpe.br</a:t>
            </a:r>
            <a:r>
              <a:rPr lang="pt-BR" sz="900" b="1" i="0" dirty="0">
                <a:solidFill>
                  <a:srgbClr val="0070C0"/>
                </a:solidFill>
                <a:latin typeface="Courier New" panose="02070309020205020404" pitchFamily="49" charset="0"/>
                <a:cs typeface="Courier New" panose="02070309020205020404" pitchFamily="49" charset="0"/>
                <a:hlinkClick r:id="rId4">
                  <a:extLst>
                    <a:ext uri="{A12FA001-AC4F-418D-AE19-62706E023703}">
                      <ahyp:hlinkClr xmlns:ahyp="http://schemas.microsoft.com/office/drawing/2018/hyperlinkcolor" val="tx"/>
                    </a:ext>
                  </a:extLst>
                </a:hlinkClick>
              </a:rPr>
              <a:t>/col/sid.inpe.br/mtc-m19/2010/12.03.13.37/doc/</a:t>
            </a:r>
            <a:r>
              <a:rPr lang="pt-BR" sz="900" b="1" i="0" dirty="0">
                <a:solidFill>
                  <a:srgbClr val="CC00CC"/>
                </a:solidFill>
                <a:latin typeface="Courier New" panose="02070309020205020404" pitchFamily="49" charset="0"/>
                <a:cs typeface="Courier New" panose="02070309020205020404" pitchFamily="49" charset="0"/>
                <a:hlinkClick r:id="rId4">
                  <a:extLst>
                    <a:ext uri="{A12FA001-AC4F-418D-AE19-62706E023703}">
                      <ahyp:hlinkClr xmlns:ahyp="http://schemas.microsoft.com/office/drawing/2018/hyperlinkcolor" val="tx"/>
                    </a:ext>
                  </a:extLst>
                </a:hlinkClick>
              </a:rPr>
              <a:t>publicacao.pdf</a:t>
            </a:r>
            <a:endParaRPr lang="pt-BR" sz="900" b="1" i="0" dirty="0">
              <a:solidFill>
                <a:srgbClr val="CC00CC"/>
              </a:solidFill>
              <a:latin typeface="Courier New" panose="02070309020205020404" pitchFamily="49" charset="0"/>
              <a:cs typeface="Courier New" panose="02070309020205020404" pitchFamily="49" charset="0"/>
            </a:endParaRPr>
          </a:p>
          <a:p>
            <a:pPr algn="l"/>
            <a:r>
              <a:rPr lang="pt-BR" sz="900" i="0" dirty="0" err="1">
                <a:solidFill>
                  <a:srgbClr val="0070C0"/>
                </a:solidFill>
                <a:latin typeface="Courier New" panose="02070309020205020404" pitchFamily="49" charset="0"/>
                <a:cs typeface="Courier New" panose="02070309020205020404" pitchFamily="49" charset="0"/>
              </a:rPr>
              <a:t>urlkey</a:t>
            </a:r>
            <a:r>
              <a:rPr lang="pt-BR" sz="900" i="0" dirty="0">
                <a:solidFill>
                  <a:srgbClr val="0070C0"/>
                </a:solidFill>
                <a:latin typeface="Courier New" panose="02070309020205020404" pitchFamily="49" charset="0"/>
                <a:cs typeface="Courier New" panose="02070309020205020404" pitchFamily="49" charset="0"/>
              </a:rPr>
              <a:t>                 1616120366369-5548225308641975</a:t>
            </a:r>
          </a:p>
          <a:p>
            <a:pPr algn="l"/>
            <a:endParaRPr lang="pt-BR" i="0" dirty="0">
              <a:solidFill>
                <a:srgbClr val="0070C0"/>
              </a:solidFill>
              <a:latin typeface="Courier New" panose="02070309020205020404" pitchFamily="49" charset="0"/>
              <a:cs typeface="Courier New" panose="02070309020205020404" pitchFamily="49" charset="0"/>
            </a:endParaRPr>
          </a:p>
        </p:txBody>
      </p:sp>
      <p:sp>
        <p:nvSpPr>
          <p:cNvPr id="25" name="Texto explicativo retangular com cantos arredondados 11">
            <a:extLst>
              <a:ext uri="{FF2B5EF4-FFF2-40B4-BE49-F238E27FC236}">
                <a16:creationId xmlns:a16="http://schemas.microsoft.com/office/drawing/2014/main" id="{DD319E9C-AF56-4AD1-B740-D2C7FD2B28B3}"/>
              </a:ext>
            </a:extLst>
          </p:cNvPr>
          <p:cNvSpPr/>
          <p:nvPr/>
        </p:nvSpPr>
        <p:spPr bwMode="auto">
          <a:xfrm>
            <a:off x="6858304" y="1721833"/>
            <a:ext cx="2034176" cy="652422"/>
          </a:xfrm>
          <a:prstGeom prst="wedgeRoundRectCallout">
            <a:avLst>
              <a:gd name="adj1" fmla="val 4563"/>
              <a:gd name="adj2" fmla="val 143412"/>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cs typeface="Arial" panose="020B0604020202020204" pitchFamily="34" charset="0"/>
              </a:rPr>
              <a:t>... ARQUIVO</a:t>
            </a:r>
          </a:p>
          <a:p>
            <a:pPr algn="ctr"/>
            <a:r>
              <a:rPr lang="pt-BR" sz="1400" i="0" dirty="0">
                <a:solidFill>
                  <a:srgbClr val="0000FF"/>
                </a:solidFill>
                <a:latin typeface="Arial" panose="020B0604020202020204" pitchFamily="34" charset="0"/>
                <a:cs typeface="Arial" panose="020B0604020202020204" pitchFamily="34" charset="0"/>
              </a:rPr>
              <a:t>mtc-m16d.sid.inpe.br</a:t>
            </a:r>
            <a:endParaRPr lang="pt-BR" sz="1400" i="0" dirty="0">
              <a:solidFill>
                <a:srgbClr val="006FBA"/>
              </a:solidFill>
            </a:endParaRPr>
          </a:p>
        </p:txBody>
      </p:sp>
      <p:sp>
        <p:nvSpPr>
          <p:cNvPr id="26" name="Texto explicativo retangular com cantos arredondados 11">
            <a:extLst>
              <a:ext uri="{FF2B5EF4-FFF2-40B4-BE49-F238E27FC236}">
                <a16:creationId xmlns:a16="http://schemas.microsoft.com/office/drawing/2014/main" id="{62D2CC46-EC36-4B64-8C80-5934BD851DA5}"/>
              </a:ext>
            </a:extLst>
          </p:cNvPr>
          <p:cNvSpPr/>
          <p:nvPr/>
        </p:nvSpPr>
        <p:spPr bwMode="auto">
          <a:xfrm>
            <a:off x="107504" y="4966009"/>
            <a:ext cx="1872208" cy="682839"/>
          </a:xfrm>
          <a:prstGeom prst="wedgeRoundRectCallout">
            <a:avLst>
              <a:gd name="adj1" fmla="val -597"/>
              <a:gd name="adj2" fmla="val -105421"/>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cs typeface="Arial" panose="020B0604020202020204" pitchFamily="34" charset="0"/>
              </a:rPr>
              <a:t>RESOLVEDOR</a:t>
            </a:r>
            <a:r>
              <a:rPr lang="pt-BR" sz="1800" i="0" dirty="0">
                <a:solidFill>
                  <a:srgbClr val="0070C0"/>
                </a:solidFill>
                <a:latin typeface="Arial" panose="020B0604020202020204" pitchFamily="34" charset="0"/>
                <a:cs typeface="Arial" panose="020B0604020202020204" pitchFamily="34" charset="0"/>
              </a:rPr>
              <a:t> </a:t>
            </a:r>
            <a:r>
              <a:rPr lang="pt-BR" sz="1800" i="0" dirty="0">
                <a:solidFill>
                  <a:srgbClr val="0000FF"/>
                </a:solidFill>
                <a:latin typeface="Arial" panose="020B0604020202020204" pitchFamily="34" charset="0"/>
                <a:cs typeface="Arial" panose="020B0604020202020204" pitchFamily="34" charset="0"/>
              </a:rPr>
              <a:t>urlib.net</a:t>
            </a:r>
            <a:endParaRPr lang="pt-BR" sz="1800" i="0" dirty="0">
              <a:solidFill>
                <a:srgbClr val="006FBA"/>
              </a:solidFill>
            </a:endParaRPr>
          </a:p>
        </p:txBody>
      </p:sp>
      <p:sp>
        <p:nvSpPr>
          <p:cNvPr id="27" name="Texto explicativo retangular com cantos arredondados 11">
            <a:extLst>
              <a:ext uri="{FF2B5EF4-FFF2-40B4-BE49-F238E27FC236}">
                <a16:creationId xmlns:a16="http://schemas.microsoft.com/office/drawing/2014/main" id="{72ADCE87-4EB3-4D3E-8B98-CFEC8BD8A0BB}"/>
              </a:ext>
            </a:extLst>
          </p:cNvPr>
          <p:cNvSpPr/>
          <p:nvPr/>
        </p:nvSpPr>
        <p:spPr bwMode="auto">
          <a:xfrm>
            <a:off x="5780895" y="3212976"/>
            <a:ext cx="672372" cy="432000"/>
          </a:xfrm>
          <a:prstGeom prst="wedgeRoundRectCallout">
            <a:avLst>
              <a:gd name="adj1" fmla="val -82051"/>
              <a:gd name="adj2" fmla="val -59053"/>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rPr>
              <a:t>IBI</a:t>
            </a:r>
          </a:p>
        </p:txBody>
      </p:sp>
      <p:sp>
        <p:nvSpPr>
          <p:cNvPr id="28" name="CaixaDeTexto 27">
            <a:extLst>
              <a:ext uri="{FF2B5EF4-FFF2-40B4-BE49-F238E27FC236}">
                <a16:creationId xmlns:a16="http://schemas.microsoft.com/office/drawing/2014/main" id="{37101BAF-C37D-40AA-84C8-43FE05AFEBCF}"/>
              </a:ext>
            </a:extLst>
          </p:cNvPr>
          <p:cNvSpPr txBox="1"/>
          <p:nvPr/>
        </p:nvSpPr>
        <p:spPr>
          <a:xfrm>
            <a:off x="1547664" y="2708920"/>
            <a:ext cx="298480" cy="338554"/>
          </a:xfrm>
          <a:prstGeom prst="rect">
            <a:avLst/>
          </a:prstGeom>
          <a:noFill/>
        </p:spPr>
        <p:txBody>
          <a:bodyPr wrap="none" rtlCol="0">
            <a:spAutoFit/>
          </a:bodyPr>
          <a:lstStyle/>
          <a:p>
            <a:r>
              <a:rPr lang="pt-BR" b="1" i="0" dirty="0">
                <a:solidFill>
                  <a:srgbClr val="002060"/>
                </a:solidFill>
              </a:rPr>
              <a:t>1</a:t>
            </a:r>
          </a:p>
        </p:txBody>
      </p:sp>
      <p:sp>
        <p:nvSpPr>
          <p:cNvPr id="29" name="CaixaDeTexto 28">
            <a:extLst>
              <a:ext uri="{FF2B5EF4-FFF2-40B4-BE49-F238E27FC236}">
                <a16:creationId xmlns:a16="http://schemas.microsoft.com/office/drawing/2014/main" id="{F8E87F8C-9802-404C-9E5D-C92753784547}"/>
              </a:ext>
            </a:extLst>
          </p:cNvPr>
          <p:cNvSpPr txBox="1"/>
          <p:nvPr/>
        </p:nvSpPr>
        <p:spPr>
          <a:xfrm>
            <a:off x="7287200" y="2641770"/>
            <a:ext cx="298480" cy="338554"/>
          </a:xfrm>
          <a:prstGeom prst="rect">
            <a:avLst/>
          </a:prstGeom>
          <a:noFill/>
        </p:spPr>
        <p:txBody>
          <a:bodyPr wrap="none" rtlCol="0">
            <a:spAutoFit/>
          </a:bodyPr>
          <a:lstStyle/>
          <a:p>
            <a:r>
              <a:rPr lang="pt-BR" b="1" i="0" dirty="0">
                <a:solidFill>
                  <a:srgbClr val="002060"/>
                </a:solidFill>
              </a:rPr>
              <a:t>1</a:t>
            </a:r>
          </a:p>
        </p:txBody>
      </p:sp>
      <p:sp>
        <p:nvSpPr>
          <p:cNvPr id="30" name="CaixaDeTexto 29">
            <a:extLst>
              <a:ext uri="{FF2B5EF4-FFF2-40B4-BE49-F238E27FC236}">
                <a16:creationId xmlns:a16="http://schemas.microsoft.com/office/drawing/2014/main" id="{AFA1162A-D729-4DEE-B7C1-0123B855BAA9}"/>
              </a:ext>
            </a:extLst>
          </p:cNvPr>
          <p:cNvSpPr txBox="1"/>
          <p:nvPr/>
        </p:nvSpPr>
        <p:spPr>
          <a:xfrm>
            <a:off x="7272102" y="4414680"/>
            <a:ext cx="298480" cy="338554"/>
          </a:xfrm>
          <a:prstGeom prst="rect">
            <a:avLst/>
          </a:prstGeom>
          <a:noFill/>
        </p:spPr>
        <p:txBody>
          <a:bodyPr wrap="none" rtlCol="0">
            <a:spAutoFit/>
          </a:bodyPr>
          <a:lstStyle/>
          <a:p>
            <a:r>
              <a:rPr lang="pt-BR" b="1" i="0" dirty="0">
                <a:solidFill>
                  <a:srgbClr val="002060"/>
                </a:solidFill>
              </a:rPr>
              <a:t>2</a:t>
            </a:r>
          </a:p>
        </p:txBody>
      </p:sp>
      <p:sp>
        <p:nvSpPr>
          <p:cNvPr id="31" name="CaixaDeTexto 30">
            <a:extLst>
              <a:ext uri="{FF2B5EF4-FFF2-40B4-BE49-F238E27FC236}">
                <a16:creationId xmlns:a16="http://schemas.microsoft.com/office/drawing/2014/main" id="{B4970607-B3E4-4481-9391-9B30678679E1}"/>
              </a:ext>
            </a:extLst>
          </p:cNvPr>
          <p:cNvSpPr txBox="1"/>
          <p:nvPr/>
        </p:nvSpPr>
        <p:spPr>
          <a:xfrm>
            <a:off x="1573418" y="4443255"/>
            <a:ext cx="298480" cy="338554"/>
          </a:xfrm>
          <a:prstGeom prst="rect">
            <a:avLst/>
          </a:prstGeom>
          <a:noFill/>
        </p:spPr>
        <p:txBody>
          <a:bodyPr wrap="none" rtlCol="0">
            <a:spAutoFit/>
          </a:bodyPr>
          <a:lstStyle/>
          <a:p>
            <a:r>
              <a:rPr lang="pt-BR" b="1" i="0" dirty="0">
                <a:solidFill>
                  <a:srgbClr val="002060"/>
                </a:solidFill>
              </a:rPr>
              <a:t>2</a:t>
            </a:r>
          </a:p>
        </p:txBody>
      </p:sp>
      <p:sp>
        <p:nvSpPr>
          <p:cNvPr id="33" name="Chave Esquerda 32">
            <a:extLst>
              <a:ext uri="{FF2B5EF4-FFF2-40B4-BE49-F238E27FC236}">
                <a16:creationId xmlns:a16="http://schemas.microsoft.com/office/drawing/2014/main" id="{4414DE35-5479-4E60-8468-DCC9CD85DE24}"/>
              </a:ext>
            </a:extLst>
          </p:cNvPr>
          <p:cNvSpPr/>
          <p:nvPr/>
        </p:nvSpPr>
        <p:spPr bwMode="auto">
          <a:xfrm rot="16200000" flipV="1">
            <a:off x="5408131" y="1731605"/>
            <a:ext cx="222545" cy="2556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34" name="Texto explicativo retangular com cantos arredondados 11">
            <a:extLst>
              <a:ext uri="{FF2B5EF4-FFF2-40B4-BE49-F238E27FC236}">
                <a16:creationId xmlns:a16="http://schemas.microsoft.com/office/drawing/2014/main" id="{E6CFD89A-560D-472A-8418-8FC7C5C575EE}"/>
              </a:ext>
            </a:extLst>
          </p:cNvPr>
          <p:cNvSpPr/>
          <p:nvPr/>
        </p:nvSpPr>
        <p:spPr bwMode="auto">
          <a:xfrm>
            <a:off x="7092280" y="5194433"/>
            <a:ext cx="1872208" cy="1042879"/>
          </a:xfrm>
          <a:prstGeom prst="wedgeRoundRectCallout">
            <a:avLst>
              <a:gd name="adj1" fmla="val -78230"/>
              <a:gd name="adj2" fmla="val -47547"/>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2. O ARQUIVO retorna esta mensagem</a:t>
            </a:r>
          </a:p>
        </p:txBody>
      </p:sp>
      <p:sp>
        <p:nvSpPr>
          <p:cNvPr id="35" name="Texto explicativo retangular com cantos arredondados 11">
            <a:extLst>
              <a:ext uri="{FF2B5EF4-FFF2-40B4-BE49-F238E27FC236}">
                <a16:creationId xmlns:a16="http://schemas.microsoft.com/office/drawing/2014/main" id="{E19B6887-D186-4990-BDE5-3B96A0AD4855}"/>
              </a:ext>
            </a:extLst>
          </p:cNvPr>
          <p:cNvSpPr/>
          <p:nvPr/>
        </p:nvSpPr>
        <p:spPr bwMode="auto">
          <a:xfrm>
            <a:off x="251520" y="1612270"/>
            <a:ext cx="4079068" cy="463314"/>
          </a:xfrm>
          <a:prstGeom prst="wedgeRoundRectCallout">
            <a:avLst>
              <a:gd name="adj1" fmla="val 53798"/>
              <a:gd name="adj2" fmla="val 52411"/>
              <a:gd name="adj3" fmla="val 16667"/>
            </a:avLst>
          </a:prstGeom>
          <a:solidFill>
            <a:srgbClr val="FFFFCC"/>
          </a:solidFill>
          <a:ln w="15875">
            <a:solidFill>
              <a:srgbClr val="F2B800"/>
            </a:solidFill>
            <a:miter lim="800000"/>
            <a:headEnd/>
            <a:tailEnd/>
          </a:ln>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pt-BR" sz="1800" b="1" i="0" dirty="0">
                <a:solidFill>
                  <a:srgbClr val="002060"/>
                </a:solidFill>
                <a:latin typeface="Arial" panose="020B0604020202020204" pitchFamily="34" charset="0"/>
                <a:ea typeface="+mj-ea"/>
                <a:cs typeface="Arial" panose="020B0604020202020204" pitchFamily="34" charset="0"/>
              </a:rPr>
              <a:t>1. O RESOLVEDOR envia o IBI ao...</a:t>
            </a:r>
            <a:endParaRPr kumimoji="0" lang="pt-BR" sz="1400" b="0" i="0" u="none" strike="noStrike" kern="1200" cap="none" spc="0" normalizeH="0" baseline="0" noProof="0" dirty="0">
              <a:ln>
                <a:noFill/>
              </a:ln>
              <a:solidFill>
                <a:srgbClr val="006FBA"/>
              </a:solidFill>
              <a:effectLst/>
              <a:uLnTx/>
              <a:uFillTx/>
              <a:latin typeface="Arial" charset="0"/>
              <a:ea typeface="+mn-ea"/>
              <a:cs typeface="+mn-cs"/>
            </a:endParaRPr>
          </a:p>
        </p:txBody>
      </p:sp>
    </p:spTree>
    <p:extLst>
      <p:ext uri="{BB962C8B-B14F-4D97-AF65-F5344CB8AC3E}">
        <p14:creationId xmlns:p14="http://schemas.microsoft.com/office/powerpoint/2010/main" val="2058618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0210ABDD-970E-41D5-9E84-2CAAA6FBABEC}"/>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6" name="Rectangle 9">
            <a:extLst>
              <a:ext uri="{FF2B5EF4-FFF2-40B4-BE49-F238E27FC236}">
                <a16:creationId xmlns:a16="http://schemas.microsoft.com/office/drawing/2014/main" id="{14F3049A-CDC0-4C7B-916B-57D2664BEBBD}"/>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8" name="Rectangle 2">
            <a:extLst>
              <a:ext uri="{FF2B5EF4-FFF2-40B4-BE49-F238E27FC236}">
                <a16:creationId xmlns:a16="http://schemas.microsoft.com/office/drawing/2014/main" id="{CDFA325D-9081-4A33-83B2-77F122094DA6}"/>
              </a:ext>
            </a:extLst>
          </p:cNvPr>
          <p:cNvSpPr txBox="1">
            <a:spLocks noChangeArrowheads="1"/>
          </p:cNvSpPr>
          <p:nvPr/>
        </p:nvSpPr>
        <p:spPr>
          <a:xfrm>
            <a:off x="233519" y="548680"/>
            <a:ext cx="8676963" cy="9001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Resolução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(5/7)</a:t>
            </a:r>
          </a:p>
          <a:p>
            <a:pPr fontAlgn="auto">
              <a:spcBef>
                <a:spcPct val="20000"/>
              </a:spcBef>
              <a:spcAft>
                <a:spcPts val="0"/>
              </a:spcAft>
              <a:defRPr/>
            </a:pPr>
            <a:r>
              <a:rPr lang="pt-BR" sz="2000" b="1" i="0" dirty="0">
                <a:solidFill>
                  <a:srgbClr val="002060"/>
                </a:solidFill>
                <a:latin typeface="Arial" panose="020B0604020202020204" pitchFamily="34" charset="0"/>
                <a:cs typeface="Arial" panose="020B0604020202020204" pitchFamily="34" charset="0"/>
              </a:rPr>
              <a:t>Resposta (ampliada) do ARQUIVO</a:t>
            </a:r>
            <a:r>
              <a:rPr lang="pt-BR" sz="2000" i="0" dirty="0">
                <a:solidFill>
                  <a:srgbClr val="002060"/>
                </a:solidFill>
                <a:latin typeface="Arial" panose="020B0604020202020204" pitchFamily="34" charset="0"/>
                <a:cs typeface="Arial" panose="020B0604020202020204" pitchFamily="34" charset="0"/>
              </a:rPr>
              <a:t> </a:t>
            </a:r>
            <a:r>
              <a:rPr lang="pt-BR" sz="2000" b="1" i="0" dirty="0">
                <a:solidFill>
                  <a:srgbClr val="002060"/>
                </a:solidFill>
                <a:latin typeface="Arial" panose="020B0604020202020204" pitchFamily="34" charset="0"/>
                <a:cs typeface="Arial" panose="020B0604020202020204" pitchFamily="34" charset="0"/>
              </a:rPr>
              <a:t>contendo o URL do relatório</a:t>
            </a:r>
          </a:p>
          <a:p>
            <a:pPr fontAlgn="auto">
              <a:spcAft>
                <a:spcPts val="0"/>
              </a:spcAft>
            </a:pPr>
            <a:endParaRPr lang="pt-BR" sz="1400" i="0" dirty="0">
              <a:solidFill>
                <a:srgbClr val="002060"/>
              </a:solidFill>
              <a:latin typeface="Calibri"/>
            </a:endParaRPr>
          </a:p>
        </p:txBody>
      </p:sp>
      <p:grpSp>
        <p:nvGrpSpPr>
          <p:cNvPr id="3" name="Agrupar 2">
            <a:extLst>
              <a:ext uri="{FF2B5EF4-FFF2-40B4-BE49-F238E27FC236}">
                <a16:creationId xmlns:a16="http://schemas.microsoft.com/office/drawing/2014/main" id="{4F4763D7-78BC-4E35-B3D8-E7507AC32B6B}"/>
              </a:ext>
            </a:extLst>
          </p:cNvPr>
          <p:cNvGrpSpPr/>
          <p:nvPr/>
        </p:nvGrpSpPr>
        <p:grpSpPr>
          <a:xfrm>
            <a:off x="215516" y="1988840"/>
            <a:ext cx="8712968" cy="4031873"/>
            <a:chOff x="215516" y="2035870"/>
            <a:chExt cx="8712968" cy="4031873"/>
          </a:xfrm>
        </p:grpSpPr>
        <p:sp>
          <p:nvSpPr>
            <p:cNvPr id="10" name="CaixaDeTexto 9">
              <a:extLst>
                <a:ext uri="{FF2B5EF4-FFF2-40B4-BE49-F238E27FC236}">
                  <a16:creationId xmlns:a16="http://schemas.microsoft.com/office/drawing/2014/main" id="{E35279D0-ADE2-4541-A041-6EB222BA3118}"/>
                </a:ext>
              </a:extLst>
            </p:cNvPr>
            <p:cNvSpPr txBox="1"/>
            <p:nvPr/>
          </p:nvSpPr>
          <p:spPr>
            <a:xfrm>
              <a:off x="215516" y="2035870"/>
              <a:ext cx="8712968" cy="4031873"/>
            </a:xfrm>
            <a:prstGeom prst="rect">
              <a:avLst/>
            </a:prstGeom>
            <a:solidFill>
              <a:schemeClr val="bg1"/>
            </a:solidFill>
          </p:spPr>
          <p:txBody>
            <a:bodyPr wrap="square">
              <a:spAutoFit/>
            </a:bodyPr>
            <a:lstStyle/>
            <a:p>
              <a:pPr algn="l"/>
              <a:endParaRPr lang="pt-BR" i="0" dirty="0">
                <a:solidFill>
                  <a:srgbClr val="0070C0"/>
                </a:solidFill>
                <a:latin typeface="Courier New" panose="02070309020205020404" pitchFamily="49" charset="0"/>
                <a:cs typeface="Courier New" panose="02070309020205020404" pitchFamily="49" charset="0"/>
              </a:endParaRPr>
            </a:p>
            <a:p>
              <a:pPr algn="l"/>
              <a:r>
                <a:rPr lang="pt-BR" i="0" dirty="0" err="1">
                  <a:solidFill>
                    <a:srgbClr val="0070C0"/>
                  </a:solidFill>
                  <a:latin typeface="Courier New" panose="02070309020205020404" pitchFamily="49" charset="0"/>
                  <a:cs typeface="Courier New" panose="02070309020205020404" pitchFamily="49" charset="0"/>
                </a:rPr>
                <a:t>archiveaddress</a:t>
              </a:r>
              <a:r>
                <a:rPr lang="pt-BR" i="0" dirty="0">
                  <a:solidFill>
                    <a:srgbClr val="0070C0"/>
                  </a:solidFill>
                  <a:latin typeface="Courier New" panose="02070309020205020404" pitchFamily="49" charset="0"/>
                  <a:cs typeface="Courier New" panose="02070309020205020404" pitchFamily="49" charset="0"/>
                </a:rPr>
                <a:t>         </a:t>
              </a:r>
              <a:r>
                <a:rPr lang="pt-BR" b="1" i="0" dirty="0">
                  <a:solidFill>
                    <a:srgbClr val="0000FF"/>
                  </a:solidFill>
                  <a:latin typeface="Courier New" panose="02070309020205020404" pitchFamily="49" charset="0"/>
                  <a:cs typeface="Courier New" panose="02070309020205020404" pitchFamily="49" charset="0"/>
                </a:rPr>
                <a:t>mtc-m16d.sid.inpe.br</a:t>
              </a:r>
            </a:p>
            <a:p>
              <a:pPr algn="l"/>
              <a:r>
                <a:rPr lang="pt-BR" i="0" dirty="0" err="1">
                  <a:solidFill>
                    <a:srgbClr val="0070C0"/>
                  </a:solidFill>
                  <a:latin typeface="Courier New" panose="02070309020205020404" pitchFamily="49" charset="0"/>
                  <a:cs typeface="Courier New" panose="02070309020205020404" pitchFamily="49" charset="0"/>
                </a:rPr>
                <a:t>contenttype</a:t>
              </a:r>
              <a:r>
                <a:rPr lang="pt-BR" i="0" dirty="0">
                  <a:solidFill>
                    <a:srgbClr val="0070C0"/>
                  </a:solidFill>
                  <a:latin typeface="Courier New" panose="02070309020205020404" pitchFamily="49" charset="0"/>
                  <a:cs typeface="Courier New" panose="02070309020205020404" pitchFamily="49" charset="0"/>
                </a:rPr>
                <a:t>            Data</a:t>
              </a:r>
            </a:p>
            <a:p>
              <a:pPr algn="l"/>
              <a:r>
                <a:rPr lang="pt-BR" b="1" i="0" dirty="0" err="1">
                  <a:solidFill>
                    <a:srgbClr val="0070C0"/>
                  </a:solidFill>
                  <a:latin typeface="Courier New" panose="02070309020205020404" pitchFamily="49" charset="0"/>
                  <a:cs typeface="Courier New" panose="02070309020205020404" pitchFamily="49" charset="0"/>
                </a:rPr>
                <a:t>ibi</a:t>
              </a:r>
              <a:r>
                <a:rPr lang="pt-BR" i="0" dirty="0">
                  <a:solidFill>
                    <a:srgbClr val="0070C0"/>
                  </a:solidFill>
                  <a:latin typeface="Courier New" panose="02070309020205020404" pitchFamily="49" charset="0"/>
                  <a:cs typeface="Courier New" panose="02070309020205020404" pitchFamily="49" charset="0"/>
                </a:rPr>
                <a:t>                    {</a:t>
              </a:r>
            </a:p>
            <a:p>
              <a:pPr algn="l"/>
              <a:r>
                <a:rPr lang="pt-BR" i="0" dirty="0">
                  <a:solidFill>
                    <a:srgbClr val="0070C0"/>
                  </a:solidFill>
                  <a:latin typeface="Courier New" panose="02070309020205020404" pitchFamily="49" charset="0"/>
                  <a:cs typeface="Courier New" panose="02070309020205020404" pitchFamily="49" charset="0"/>
                </a:rPr>
                <a:t>			  rep sid.inpe.br/mtc-m19/2010/12.03.13.37</a:t>
              </a:r>
            </a:p>
            <a:p>
              <a:pPr algn="l"/>
              <a:r>
                <a:rPr lang="pt-BR" i="0" dirty="0">
                  <a:solidFill>
                    <a:srgbClr val="0070C0"/>
                  </a:solidFill>
                  <a:latin typeface="Courier New" panose="02070309020205020404" pitchFamily="49" charset="0"/>
                  <a:cs typeface="Courier New" panose="02070309020205020404" pitchFamily="49" charset="0"/>
                </a:rPr>
                <a:t>			  </a:t>
              </a:r>
              <a:r>
                <a:rPr lang="pt-BR" i="0" dirty="0" err="1">
                  <a:solidFill>
                    <a:srgbClr val="0070C0"/>
                  </a:solidFill>
                  <a:latin typeface="Courier New" panose="02070309020205020404" pitchFamily="49" charset="0"/>
                  <a:cs typeface="Courier New" panose="02070309020205020404" pitchFamily="49" charset="0"/>
                </a:rPr>
                <a:t>ibip</a:t>
              </a:r>
              <a:r>
                <a:rPr lang="pt-BR" i="0" dirty="0">
                  <a:solidFill>
                    <a:srgbClr val="0070C0"/>
                  </a:solidFill>
                  <a:latin typeface="Courier New" panose="02070309020205020404" pitchFamily="49" charset="0"/>
                  <a:cs typeface="Courier New" panose="02070309020205020404" pitchFamily="49" charset="0"/>
                </a:rPr>
                <a:t> </a:t>
              </a:r>
              <a:r>
                <a:rPr lang="pt-BR" b="1" i="0" dirty="0">
                  <a:solidFill>
                    <a:srgbClr val="C00000"/>
                  </a:solidFill>
                  <a:latin typeface="Courier New" panose="02070309020205020404" pitchFamily="49" charset="0"/>
                  <a:cs typeface="Courier New" panose="02070309020205020404" pitchFamily="49" charset="0"/>
                </a:rPr>
                <a:t>8JMKD3MGP7W</a:t>
              </a:r>
              <a:r>
                <a:rPr lang="pt-BR" b="1" i="0" dirty="0">
                  <a:solidFill>
                    <a:srgbClr val="002060"/>
                  </a:solidFill>
                  <a:latin typeface="Courier New" panose="02070309020205020404" pitchFamily="49" charset="0"/>
                  <a:cs typeface="Courier New" panose="02070309020205020404" pitchFamily="49" charset="0"/>
                </a:rPr>
                <a:t>/</a:t>
              </a:r>
              <a:r>
                <a:rPr lang="pt-BR" b="1" i="0" dirty="0">
                  <a:solidFill>
                    <a:schemeClr val="accent5">
                      <a:lumMod val="50000"/>
                    </a:schemeClr>
                  </a:solidFill>
                  <a:latin typeface="Courier New" panose="02070309020205020404" pitchFamily="49" charset="0"/>
                  <a:cs typeface="Courier New" panose="02070309020205020404" pitchFamily="49" charset="0"/>
                </a:rPr>
                <a:t>38N29FH</a:t>
              </a:r>
            </a:p>
            <a:p>
              <a:pPr algn="l"/>
              <a:r>
                <a:rPr lang="pt-BR" i="0" dirty="0">
                  <a:solidFill>
                    <a:srgbClr val="0070C0"/>
                  </a:solidFill>
                  <a:latin typeface="Courier New" panose="02070309020205020404" pitchFamily="49" charset="0"/>
                  <a:cs typeface="Courier New" panose="02070309020205020404" pitchFamily="49" charset="0"/>
                </a:rPr>
                <a:t>			 }</a:t>
              </a:r>
            </a:p>
            <a:p>
              <a:pPr algn="l"/>
              <a:r>
                <a:rPr lang="pt-BR" i="0" dirty="0" err="1">
                  <a:solidFill>
                    <a:srgbClr val="0070C0"/>
                  </a:solidFill>
                  <a:latin typeface="Courier New" panose="02070309020205020404" pitchFamily="49" charset="0"/>
                  <a:cs typeface="Courier New" panose="02070309020205020404" pitchFamily="49" charset="0"/>
                </a:rPr>
                <a:t>ibi.archiveservice</a:t>
              </a:r>
              <a:r>
                <a:rPr lang="pt-BR" i="0" dirty="0">
                  <a:solidFill>
                    <a:srgbClr val="0070C0"/>
                  </a:solidFill>
                  <a:latin typeface="Courier New" panose="02070309020205020404" pitchFamily="49" charset="0"/>
                  <a:cs typeface="Courier New" panose="02070309020205020404" pitchFamily="49" charset="0"/>
                </a:rPr>
                <a:t>     {rep sid.inpe.br/mtc-m19@80/2009/08.21.17.02}</a:t>
              </a:r>
            </a:p>
            <a:p>
              <a:pPr algn="l"/>
              <a:r>
                <a:rPr lang="pt-BR" i="0" dirty="0" err="1">
                  <a:solidFill>
                    <a:srgbClr val="0070C0"/>
                  </a:solidFill>
                  <a:latin typeface="Courier New" panose="02070309020205020404" pitchFamily="49" charset="0"/>
                  <a:cs typeface="Courier New" panose="02070309020205020404" pitchFamily="49" charset="0"/>
                </a:rPr>
                <a:t>ibi.platformsoftware</a:t>
              </a:r>
              <a:r>
                <a:rPr lang="pt-BR" i="0" dirty="0">
                  <a:solidFill>
                    <a:srgbClr val="0070C0"/>
                  </a:solidFill>
                  <a:latin typeface="Courier New" panose="02070309020205020404" pitchFamily="49" charset="0"/>
                  <a:cs typeface="Courier New" panose="02070309020205020404" pitchFamily="49" charset="0"/>
                </a:rPr>
                <a:t>   {rep dpi.inpe.br/</a:t>
              </a:r>
              <a:r>
                <a:rPr lang="pt-BR" i="0" dirty="0" err="1">
                  <a:solidFill>
                    <a:srgbClr val="0070C0"/>
                  </a:solidFill>
                  <a:latin typeface="Courier New" panose="02070309020205020404" pitchFamily="49" charset="0"/>
                  <a:cs typeface="Courier New" panose="02070309020205020404" pitchFamily="49" charset="0"/>
                </a:rPr>
                <a:t>banon</a:t>
              </a:r>
              <a:r>
                <a:rPr lang="pt-BR" i="0" dirty="0">
                  <a:solidFill>
                    <a:srgbClr val="0070C0"/>
                  </a:solidFill>
                  <a:latin typeface="Courier New" panose="02070309020205020404" pitchFamily="49" charset="0"/>
                  <a:cs typeface="Courier New" panose="02070309020205020404" pitchFamily="49" charset="0"/>
                </a:rPr>
                <a:t>/1998/08.02.08.56}</a:t>
              </a:r>
            </a:p>
            <a:p>
              <a:pPr algn="l"/>
              <a:r>
                <a:rPr lang="pt-BR" i="0" dirty="0" err="1">
                  <a:solidFill>
                    <a:srgbClr val="0070C0"/>
                  </a:solidFill>
                  <a:latin typeface="Courier New" panose="02070309020205020404" pitchFamily="49" charset="0"/>
                  <a:cs typeface="Courier New" panose="02070309020205020404" pitchFamily="49" charset="0"/>
                </a:rPr>
                <a:t>state</a:t>
              </a:r>
              <a:r>
                <a:rPr lang="pt-BR" i="0" dirty="0">
                  <a:solidFill>
                    <a:srgbClr val="0070C0"/>
                  </a:solidFill>
                  <a:latin typeface="Courier New" panose="02070309020205020404" pitchFamily="49" charset="0"/>
                  <a:cs typeface="Courier New" panose="02070309020205020404" pitchFamily="49" charset="0"/>
                </a:rPr>
                <a:t>                  Original</a:t>
              </a:r>
            </a:p>
            <a:p>
              <a:pPr algn="l"/>
              <a:r>
                <a:rPr lang="pt-BR" i="0" dirty="0" err="1">
                  <a:solidFill>
                    <a:srgbClr val="0070C0"/>
                  </a:solidFill>
                  <a:latin typeface="Courier New" panose="02070309020205020404" pitchFamily="49" charset="0"/>
                  <a:cs typeface="Courier New" panose="02070309020205020404" pitchFamily="49" charset="0"/>
                </a:rPr>
                <a:t>timestamp</a:t>
              </a:r>
              <a:r>
                <a:rPr lang="pt-BR" i="0" dirty="0">
                  <a:solidFill>
                    <a:srgbClr val="0070C0"/>
                  </a:solidFill>
                  <a:latin typeface="Courier New" panose="02070309020205020404" pitchFamily="49" charset="0"/>
                  <a:cs typeface="Courier New" panose="02070309020205020404" pitchFamily="49" charset="0"/>
                </a:rPr>
                <a:t>              2020-09-05T23:09:01Z</a:t>
              </a:r>
            </a:p>
            <a:p>
              <a:pPr algn="l"/>
              <a:r>
                <a:rPr lang="pt-BR" b="1" i="0" dirty="0" err="1">
                  <a:solidFill>
                    <a:srgbClr val="0070C0"/>
                  </a:solidFill>
                  <a:latin typeface="Courier New" panose="02070309020205020404" pitchFamily="49" charset="0"/>
                  <a:cs typeface="Courier New" panose="02070309020205020404" pitchFamily="49" charset="0"/>
                </a:rPr>
                <a:t>url</a:t>
              </a:r>
              <a:r>
                <a:rPr lang="pt-BR" i="0" dirty="0">
                  <a:solidFill>
                    <a:srgbClr val="0070C0"/>
                  </a:solidFill>
                  <a:latin typeface="Courier New" panose="02070309020205020404" pitchFamily="49" charset="0"/>
                  <a:cs typeface="Courier New" panose="02070309020205020404" pitchFamily="49" charset="0"/>
                </a:rPr>
                <a:t>                    </a:t>
              </a:r>
              <a:r>
                <a:rPr lang="pt-BR" sz="1600" b="1" i="0" dirty="0">
                  <a:solidFill>
                    <a:srgbClr val="0070C0"/>
                  </a:solidFill>
                  <a:latin typeface="Courier New" panose="02070309020205020404" pitchFamily="49" charset="0"/>
                  <a:cs typeface="Courier New" panose="02070309020205020404" pitchFamily="49" charset="0"/>
                  <a:hlinkClick r:id="rId3">
                    <a:extLst>
                      <a:ext uri="{A12FA001-AC4F-418D-AE19-62706E023703}">
                        <ahyp:hlinkClr xmlns:ahyp="http://schemas.microsoft.com/office/drawing/2018/hyperlinkcolor" val="tx"/>
                      </a:ext>
                    </a:extLst>
                  </a:hlinkClick>
                </a:rPr>
                <a:t>http://</a:t>
              </a:r>
              <a:r>
                <a:rPr lang="pt-BR" sz="1600" b="1" i="0" dirty="0">
                  <a:solidFill>
                    <a:srgbClr val="0000FF"/>
                  </a:solidFill>
                  <a:latin typeface="Courier New" panose="02070309020205020404" pitchFamily="49" charset="0"/>
                  <a:cs typeface="Courier New" panose="02070309020205020404" pitchFamily="49" charset="0"/>
                  <a:hlinkClick r:id="rId3">
                    <a:extLst>
                      <a:ext uri="{A12FA001-AC4F-418D-AE19-62706E023703}">
                        <ahyp:hlinkClr xmlns:ahyp="http://schemas.microsoft.com/office/drawing/2018/hyperlinkcolor" val="tx"/>
                      </a:ext>
                    </a:extLst>
                  </a:hlinkClick>
                </a:rPr>
                <a:t>mtc-m16d.sid.inpe.br</a:t>
              </a:r>
              <a:r>
                <a:rPr lang="pt-BR" sz="1600" b="1" i="0" dirty="0">
                  <a:solidFill>
                    <a:srgbClr val="0070C0"/>
                  </a:solidFill>
                  <a:latin typeface="Courier New" panose="02070309020205020404" pitchFamily="49" charset="0"/>
                  <a:cs typeface="Courier New" panose="02070309020205020404" pitchFamily="49" charset="0"/>
                  <a:hlinkClick r:id="rId3">
                    <a:extLst>
                      <a:ext uri="{A12FA001-AC4F-418D-AE19-62706E023703}">
                        <ahyp:hlinkClr xmlns:ahyp="http://schemas.microsoft.com/office/drawing/2018/hyperlinkcolor" val="tx"/>
                      </a:ext>
                    </a:extLst>
                  </a:hlinkClick>
                </a:rPr>
                <a:t>/col/sid.inpe.br/mtc-m19/2010/12.03.13.37/doc/</a:t>
              </a:r>
              <a:r>
                <a:rPr lang="pt-BR" sz="1600" b="1" i="0" dirty="0">
                  <a:solidFill>
                    <a:srgbClr val="CC00CC"/>
                  </a:solidFill>
                  <a:latin typeface="Courier New" panose="02070309020205020404" pitchFamily="49" charset="0"/>
                  <a:cs typeface="Courier New" panose="02070309020205020404" pitchFamily="49" charset="0"/>
                  <a:hlinkClick r:id="rId3">
                    <a:extLst>
                      <a:ext uri="{A12FA001-AC4F-418D-AE19-62706E023703}">
                        <ahyp:hlinkClr xmlns:ahyp="http://schemas.microsoft.com/office/drawing/2018/hyperlinkcolor" val="tx"/>
                      </a:ext>
                    </a:extLst>
                  </a:hlinkClick>
                </a:rPr>
                <a:t>publicacao.pdf</a:t>
              </a:r>
              <a:endParaRPr lang="pt-BR" b="1" i="0" dirty="0">
                <a:solidFill>
                  <a:srgbClr val="CC00CC"/>
                </a:solidFill>
                <a:latin typeface="Courier New" panose="02070309020205020404" pitchFamily="49" charset="0"/>
                <a:cs typeface="Courier New" panose="02070309020205020404" pitchFamily="49" charset="0"/>
              </a:endParaRPr>
            </a:p>
            <a:p>
              <a:pPr algn="l"/>
              <a:r>
                <a:rPr lang="pt-BR" i="0" dirty="0" err="1">
                  <a:solidFill>
                    <a:srgbClr val="0070C0"/>
                  </a:solidFill>
                  <a:latin typeface="Courier New" panose="02070309020205020404" pitchFamily="49" charset="0"/>
                  <a:cs typeface="Courier New" panose="02070309020205020404" pitchFamily="49" charset="0"/>
                </a:rPr>
                <a:t>urlkey</a:t>
              </a:r>
              <a:r>
                <a:rPr lang="pt-BR" i="0" dirty="0">
                  <a:solidFill>
                    <a:srgbClr val="0070C0"/>
                  </a:solidFill>
                  <a:latin typeface="Courier New" panose="02070309020205020404" pitchFamily="49" charset="0"/>
                  <a:cs typeface="Courier New" panose="02070309020205020404" pitchFamily="49" charset="0"/>
                </a:rPr>
                <a:t>                 1616120366369-5548225308641975</a:t>
              </a:r>
            </a:p>
            <a:p>
              <a:pPr algn="l"/>
              <a:endParaRPr lang="pt-BR" i="0" dirty="0">
                <a:solidFill>
                  <a:srgbClr val="0070C0"/>
                </a:solidFill>
                <a:latin typeface="Courier New" panose="02070309020205020404" pitchFamily="49" charset="0"/>
                <a:cs typeface="Courier New" panose="02070309020205020404" pitchFamily="49" charset="0"/>
              </a:endParaRPr>
            </a:p>
          </p:txBody>
        </p:sp>
        <p:sp>
          <p:nvSpPr>
            <p:cNvPr id="14" name="Texto explicativo retangular com cantos arredondados 11">
              <a:extLst>
                <a:ext uri="{FF2B5EF4-FFF2-40B4-BE49-F238E27FC236}">
                  <a16:creationId xmlns:a16="http://schemas.microsoft.com/office/drawing/2014/main" id="{7DA1ED48-CFFA-4DF7-AEE0-478F73B93FC4}"/>
                </a:ext>
              </a:extLst>
            </p:cNvPr>
            <p:cNvSpPr/>
            <p:nvPr/>
          </p:nvSpPr>
          <p:spPr bwMode="auto">
            <a:xfrm>
              <a:off x="6444208" y="4340126"/>
              <a:ext cx="2096641" cy="1080120"/>
            </a:xfrm>
            <a:prstGeom prst="wedgeRoundRectCallout">
              <a:avLst>
                <a:gd name="adj1" fmla="val -92815"/>
                <a:gd name="adj2" fmla="val 31981"/>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rPr>
                <a:t>O ARQUIVO retorna o URL do relatório</a:t>
              </a:r>
            </a:p>
          </p:txBody>
        </p:sp>
        <p:sp>
          <p:nvSpPr>
            <p:cNvPr id="9" name="Texto explicativo retangular com cantos arredondados 11">
              <a:extLst>
                <a:ext uri="{FF2B5EF4-FFF2-40B4-BE49-F238E27FC236}">
                  <a16:creationId xmlns:a16="http://schemas.microsoft.com/office/drawing/2014/main" id="{5FF2FBE0-F7A1-42A5-9A1E-FA7275E3A8FD}"/>
                </a:ext>
              </a:extLst>
            </p:cNvPr>
            <p:cNvSpPr/>
            <p:nvPr/>
          </p:nvSpPr>
          <p:spPr bwMode="auto">
            <a:xfrm>
              <a:off x="5796136" y="3776130"/>
              <a:ext cx="595189" cy="527994"/>
            </a:xfrm>
            <a:prstGeom prst="wedgeRoundRectCallout">
              <a:avLst>
                <a:gd name="adj1" fmla="val -157194"/>
                <a:gd name="adj2" fmla="val -54973"/>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rPr>
                <a:t>IBI</a:t>
              </a:r>
            </a:p>
          </p:txBody>
        </p:sp>
        <p:sp>
          <p:nvSpPr>
            <p:cNvPr id="11" name="Chave Esquerda 10">
              <a:extLst>
                <a:ext uri="{FF2B5EF4-FFF2-40B4-BE49-F238E27FC236}">
                  <a16:creationId xmlns:a16="http://schemas.microsoft.com/office/drawing/2014/main" id="{9EEB380C-70A9-4628-B989-412CECA0C74F}"/>
                </a:ext>
              </a:extLst>
            </p:cNvPr>
            <p:cNvSpPr/>
            <p:nvPr/>
          </p:nvSpPr>
          <p:spPr bwMode="auto">
            <a:xfrm rot="16200000" flipV="1">
              <a:off x="4968184" y="2421032"/>
              <a:ext cx="216000" cy="2376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grpSp>
      <p:sp>
        <p:nvSpPr>
          <p:cNvPr id="12" name="Texto explicativo retangular com cantos arredondados 11">
            <a:extLst>
              <a:ext uri="{FF2B5EF4-FFF2-40B4-BE49-F238E27FC236}">
                <a16:creationId xmlns:a16="http://schemas.microsoft.com/office/drawing/2014/main" id="{3EFD9E6A-071B-4C19-9D6E-17F8FA941A6F}"/>
              </a:ext>
            </a:extLst>
          </p:cNvPr>
          <p:cNvSpPr/>
          <p:nvPr/>
        </p:nvSpPr>
        <p:spPr bwMode="auto">
          <a:xfrm>
            <a:off x="1438840" y="5795218"/>
            <a:ext cx="6266320" cy="622062"/>
          </a:xfrm>
          <a:prstGeom prst="wedgeRoundRectCallout">
            <a:avLst>
              <a:gd name="adj1" fmla="val 5195"/>
              <a:gd name="adj2" fmla="val -18644"/>
              <a:gd name="adj3" fmla="val 16667"/>
            </a:avLst>
          </a:prstGeom>
          <a:solidFill>
            <a:srgbClr val="FFD14F"/>
          </a:solidFill>
          <a:ln w="15875">
            <a:solidFill>
              <a:srgbClr val="FFD14F"/>
            </a:solidFill>
            <a:miter lim="800000"/>
            <a:headEnd/>
            <a:tailEnd/>
          </a:ln>
        </p:spPr>
        <p:txBody>
          <a:bodyPr rtlCol="0" anchor="ctr"/>
          <a:lstStyle/>
          <a:p>
            <a:pPr algn="just"/>
            <a:r>
              <a:rPr lang="pt-BR" sz="1800" b="1" i="0" dirty="0">
                <a:solidFill>
                  <a:srgbClr val="002060"/>
                </a:solidFill>
              </a:rPr>
              <a:t>NOTA:</a:t>
            </a:r>
            <a:r>
              <a:rPr lang="pt-BR" sz="1800" i="0" dirty="0">
                <a:solidFill>
                  <a:srgbClr val="002060"/>
                </a:solidFill>
              </a:rPr>
              <a:t> A indexação de URL por </a:t>
            </a:r>
            <a:r>
              <a:rPr lang="pt-BR" sz="1800" i="0" dirty="0" err="1">
                <a:solidFill>
                  <a:srgbClr val="002060"/>
                </a:solidFill>
              </a:rPr>
              <a:t>IBIs</a:t>
            </a:r>
            <a:r>
              <a:rPr lang="pt-BR" sz="1800" i="0" dirty="0">
                <a:solidFill>
                  <a:srgbClr val="002060"/>
                </a:solidFill>
              </a:rPr>
              <a:t> é realizada e mantida apenas pelos ARQUIVOS e, não, pelo RESOLVEDOR.</a:t>
            </a:r>
          </a:p>
        </p:txBody>
      </p:sp>
      <p:pic>
        <p:nvPicPr>
          <p:cNvPr id="15" name="Imagem 14">
            <a:extLst>
              <a:ext uri="{FF2B5EF4-FFF2-40B4-BE49-F238E27FC236}">
                <a16:creationId xmlns:a16="http://schemas.microsoft.com/office/drawing/2014/main" id="{FF8AA90C-658D-499B-A944-E07EC4AB92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40849" y="1710164"/>
            <a:ext cx="114300" cy="114300"/>
          </a:xfrm>
          <a:prstGeom prst="rect">
            <a:avLst/>
          </a:prstGeom>
        </p:spPr>
      </p:pic>
      <p:sp>
        <p:nvSpPr>
          <p:cNvPr id="16" name="CaixaDeTexto 15">
            <a:extLst>
              <a:ext uri="{FF2B5EF4-FFF2-40B4-BE49-F238E27FC236}">
                <a16:creationId xmlns:a16="http://schemas.microsoft.com/office/drawing/2014/main" id="{75B606ED-6244-402C-BD98-C1C013505271}"/>
              </a:ext>
            </a:extLst>
          </p:cNvPr>
          <p:cNvSpPr txBox="1"/>
          <p:nvPr/>
        </p:nvSpPr>
        <p:spPr>
          <a:xfrm>
            <a:off x="503548" y="1412776"/>
            <a:ext cx="8136904" cy="523220"/>
          </a:xfrm>
          <a:prstGeom prst="rect">
            <a:avLst/>
          </a:prstGeom>
          <a:noFill/>
        </p:spPr>
        <p:txBody>
          <a:bodyPr wrap="square">
            <a:spAutoFit/>
          </a:bodyPr>
          <a:lstStyle/>
          <a:p>
            <a:r>
              <a:rPr lang="pt-BR" sz="1400" i="0" dirty="0">
                <a:solidFill>
                  <a:srgbClr val="002060"/>
                </a:solidFill>
                <a:hlinkClick r:id="rId5">
                  <a:extLst>
                    <a:ext uri="{A12FA001-AC4F-418D-AE19-62706E023703}">
                      <ahyp:hlinkClr xmlns:ahyp="http://schemas.microsoft.com/office/drawing/2018/hyperlinkcolor" val="tx"/>
                    </a:ext>
                  </a:extLst>
                </a:hlinkClick>
              </a:rPr>
              <a:t>http://</a:t>
            </a:r>
            <a:r>
              <a:rPr lang="pt-BR" sz="1400" i="0" dirty="0">
                <a:solidFill>
                  <a:srgbClr val="0000FF"/>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mtc-m16d.sid.inpe.br</a:t>
            </a:r>
            <a:r>
              <a:rPr lang="pt-BR" sz="1400" i="0" dirty="0">
                <a:solidFill>
                  <a:srgbClr val="002060"/>
                </a:solidFill>
                <a:hlinkClick r:id="rId5">
                  <a:extLst>
                    <a:ext uri="{A12FA001-AC4F-418D-AE19-62706E023703}">
                      <ahyp:hlinkClr xmlns:ahyp="http://schemas.microsoft.com/office/drawing/2018/hyperlinkcolor" val="tx"/>
                    </a:ext>
                  </a:extLst>
                </a:hlinkClick>
              </a:rPr>
              <a:t>/sid.inpe.br/mtc-m19@80/2009/08.21.17.02?servicesubject=</a:t>
            </a:r>
            <a:r>
              <a:rPr lang="pt-BR" sz="1400" i="0" dirty="0">
                <a:solidFill>
                  <a:srgbClr val="FF0000"/>
                </a:solidFill>
                <a:hlinkClick r:id="rId5">
                  <a:extLst>
                    <a:ext uri="{A12FA001-AC4F-418D-AE19-62706E023703}">
                      <ahyp:hlinkClr xmlns:ahyp="http://schemas.microsoft.com/office/drawing/2018/hyperlinkcolor" val="tx"/>
                    </a:ext>
                  </a:extLst>
                </a:hlinkClick>
              </a:rPr>
              <a:t>urlRequest</a:t>
            </a:r>
            <a:r>
              <a:rPr lang="pt-BR" sz="1400" i="0" dirty="0">
                <a:solidFill>
                  <a:srgbClr val="002060"/>
                </a:solidFill>
                <a:hlinkClick r:id="rId5">
                  <a:extLst>
                    <a:ext uri="{A12FA001-AC4F-418D-AE19-62706E023703}">
                      <ahyp:hlinkClr xmlns:ahyp="http://schemas.microsoft.com/office/drawing/2018/hyperlinkcolor" val="tx"/>
                    </a:ext>
                  </a:extLst>
                </a:hlinkClick>
              </a:rPr>
              <a:t>&amp;parsedibiurl.ibi=</a:t>
            </a:r>
            <a:r>
              <a:rPr lang="pt-BR" sz="1400" i="0" dirty="0">
                <a:solidFill>
                  <a:srgbClr val="C0000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8JMKD3MGP7W</a:t>
            </a:r>
            <a:r>
              <a:rPr lang="pt-BR" sz="1400" i="0" dirty="0">
                <a:solidFill>
                  <a:srgbClr val="002060"/>
                </a:solidFill>
                <a:hlinkClick r:id="rId5">
                  <a:extLst>
                    <a:ext uri="{A12FA001-AC4F-418D-AE19-62706E023703}">
                      <ahyp:hlinkClr xmlns:ahyp="http://schemas.microsoft.com/office/drawing/2018/hyperlinkcolor" val="tx"/>
                    </a:ext>
                  </a:extLst>
                </a:hlinkClick>
              </a:rPr>
              <a:t>/</a:t>
            </a:r>
            <a:r>
              <a:rPr lang="pt-BR" sz="1400" i="0" dirty="0">
                <a:solidFill>
                  <a:schemeClr val="accent5">
                    <a:lumMod val="50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38N29FH</a:t>
            </a:r>
            <a:endParaRPr lang="pt-BR" sz="1400" i="0" dirty="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8825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
            <a:extLst>
              <a:ext uri="{FF2B5EF4-FFF2-40B4-BE49-F238E27FC236}">
                <a16:creationId xmlns:a16="http://schemas.microsoft.com/office/drawing/2014/main" id="{074055E4-5C1F-446A-BCC9-7A378964C374}"/>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10" name="Rectangle 9">
            <a:extLst>
              <a:ext uri="{FF2B5EF4-FFF2-40B4-BE49-F238E27FC236}">
                <a16:creationId xmlns:a16="http://schemas.microsoft.com/office/drawing/2014/main" id="{45326B6D-17BC-4262-BDC8-7658F836165E}"/>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2" name="Rectangle 2">
            <a:extLst>
              <a:ext uri="{FF2B5EF4-FFF2-40B4-BE49-F238E27FC236}">
                <a16:creationId xmlns:a16="http://schemas.microsoft.com/office/drawing/2014/main" id="{C1376B67-DF6F-4B43-8DD6-378C2A7EE197}"/>
              </a:ext>
            </a:extLst>
          </p:cNvPr>
          <p:cNvSpPr txBox="1">
            <a:spLocks noChangeArrowheads="1"/>
          </p:cNvSpPr>
          <p:nvPr/>
        </p:nvSpPr>
        <p:spPr>
          <a:xfrm>
            <a:off x="681529" y="548680"/>
            <a:ext cx="7780943" cy="9001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70C0"/>
                </a:solidFill>
                <a:latin typeface="Arial" panose="020B0604020202020204" pitchFamily="34" charset="0"/>
                <a:cs typeface="Arial" panose="020B0604020202020204" pitchFamily="34" charset="0"/>
              </a:rPr>
              <a:t>Resolução de IBI</a:t>
            </a:r>
            <a:br>
              <a:rPr lang="pt-BR" sz="1400" b="1" i="0" dirty="0">
                <a:solidFill>
                  <a:srgbClr val="0070C0"/>
                </a:solidFill>
                <a:latin typeface="Arial" panose="020B0604020202020204" pitchFamily="34" charset="0"/>
                <a:cs typeface="Arial" panose="020B0604020202020204" pitchFamily="34" charset="0"/>
              </a:rPr>
            </a:br>
            <a:r>
              <a:rPr lang="pt-BR" sz="1400" i="0" dirty="0">
                <a:solidFill>
                  <a:srgbClr val="0070C0"/>
                </a:solidFill>
                <a:latin typeface="Arial" panose="020B0604020202020204" pitchFamily="34" charset="0"/>
                <a:cs typeface="Arial" panose="020B0604020202020204" pitchFamily="34" charset="0"/>
              </a:rPr>
              <a:t>(6/7)</a:t>
            </a:r>
          </a:p>
          <a:p>
            <a:pPr fontAlgn="auto">
              <a:spcBef>
                <a:spcPct val="20000"/>
              </a:spcBef>
              <a:spcAft>
                <a:spcPts val="0"/>
              </a:spcAft>
              <a:defRPr/>
            </a:pPr>
            <a:r>
              <a:rPr lang="pt-BR" sz="2000" b="1" i="0" dirty="0">
                <a:solidFill>
                  <a:srgbClr val="002060"/>
                </a:solidFill>
                <a:latin typeface="Arial" panose="020B0604020202020204" pitchFamily="34" charset="0"/>
                <a:cs typeface="Arial" panose="020B0604020202020204" pitchFamily="34" charset="0"/>
              </a:rPr>
              <a:t>Solicitação do URL do ITEM DE INFORMAÇÃO a um ARQUIVO</a:t>
            </a:r>
          </a:p>
          <a:p>
            <a:pPr fontAlgn="auto">
              <a:spcAft>
                <a:spcPts val="0"/>
              </a:spcAft>
            </a:pPr>
            <a:endParaRPr lang="pt-BR" sz="1400" i="0" dirty="0">
              <a:solidFill>
                <a:srgbClr val="002060"/>
              </a:solidFill>
              <a:latin typeface="Calibri"/>
            </a:endParaRPr>
          </a:p>
        </p:txBody>
      </p:sp>
      <p:sp>
        <p:nvSpPr>
          <p:cNvPr id="14" name="Cubo 13">
            <a:extLst>
              <a:ext uri="{FF2B5EF4-FFF2-40B4-BE49-F238E27FC236}">
                <a16:creationId xmlns:a16="http://schemas.microsoft.com/office/drawing/2014/main" id="{E2473CC2-AFF7-4035-8595-57E030FDA56C}"/>
              </a:ext>
            </a:extLst>
          </p:cNvPr>
          <p:cNvSpPr>
            <a:spLocks noChangeAspect="1"/>
          </p:cNvSpPr>
          <p:nvPr/>
        </p:nvSpPr>
        <p:spPr bwMode="auto">
          <a:xfrm>
            <a:off x="959843" y="3212976"/>
            <a:ext cx="731837"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0" i="0" u="none" strike="noStrike" kern="0" cap="none" spc="0" normalizeH="0" baseline="0">
                <a:ln>
                  <a:noFill/>
                </a:ln>
                <a:solidFill>
                  <a:srgbClr val="003050"/>
                </a:solidFill>
                <a:effectLst/>
                <a:uLnTx/>
                <a:uFillTx/>
                <a:latin typeface="Calibri"/>
              </a:rPr>
              <a:t>                                                                                                                                                 </a:t>
            </a:r>
          </a:p>
        </p:txBody>
      </p:sp>
      <p:sp>
        <p:nvSpPr>
          <p:cNvPr id="15" name="Cubo 14">
            <a:extLst>
              <a:ext uri="{FF2B5EF4-FFF2-40B4-BE49-F238E27FC236}">
                <a16:creationId xmlns:a16="http://schemas.microsoft.com/office/drawing/2014/main" id="{38D26E98-7933-478A-BF74-04F8624F9BA1}"/>
              </a:ext>
            </a:extLst>
          </p:cNvPr>
          <p:cNvSpPr>
            <a:spLocks noChangeAspect="1"/>
          </p:cNvSpPr>
          <p:nvPr/>
        </p:nvSpPr>
        <p:spPr bwMode="auto">
          <a:xfrm>
            <a:off x="7308304" y="3212976"/>
            <a:ext cx="731837"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0" i="0" u="none" strike="noStrike" kern="0" cap="none" spc="0" normalizeH="0" baseline="0">
                <a:ln>
                  <a:noFill/>
                </a:ln>
                <a:solidFill>
                  <a:srgbClr val="003050"/>
                </a:solidFill>
                <a:effectLst/>
                <a:uLnTx/>
                <a:uFillTx/>
                <a:latin typeface="Calibri"/>
              </a:rPr>
              <a:t>                                                                                                                                                 </a:t>
            </a:r>
          </a:p>
        </p:txBody>
      </p:sp>
      <p:sp>
        <p:nvSpPr>
          <p:cNvPr id="16" name="Arco 15">
            <a:extLst>
              <a:ext uri="{FF2B5EF4-FFF2-40B4-BE49-F238E27FC236}">
                <a16:creationId xmlns:a16="http://schemas.microsoft.com/office/drawing/2014/main" id="{359EC7F0-1348-4873-B207-49BEB3E547AD}"/>
              </a:ext>
            </a:extLst>
          </p:cNvPr>
          <p:cNvSpPr>
            <a:spLocks noChangeAspect="1"/>
          </p:cNvSpPr>
          <p:nvPr/>
        </p:nvSpPr>
        <p:spPr bwMode="auto">
          <a:xfrm rot="16200000">
            <a:off x="1380463" y="2608583"/>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7" name="Arco 16">
            <a:extLst>
              <a:ext uri="{FF2B5EF4-FFF2-40B4-BE49-F238E27FC236}">
                <a16:creationId xmlns:a16="http://schemas.microsoft.com/office/drawing/2014/main" id="{2DAD9A61-8843-4D96-AE47-923B025CFA78}"/>
              </a:ext>
            </a:extLst>
          </p:cNvPr>
          <p:cNvSpPr>
            <a:spLocks noChangeAspect="1"/>
          </p:cNvSpPr>
          <p:nvPr/>
        </p:nvSpPr>
        <p:spPr bwMode="auto">
          <a:xfrm>
            <a:off x="6840352" y="2564904"/>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8" name="Arco 17">
            <a:extLst>
              <a:ext uri="{FF2B5EF4-FFF2-40B4-BE49-F238E27FC236}">
                <a16:creationId xmlns:a16="http://schemas.microsoft.com/office/drawing/2014/main" id="{6644EB1D-F272-4B0F-8160-E81FB040A02F}"/>
              </a:ext>
            </a:extLst>
          </p:cNvPr>
          <p:cNvSpPr>
            <a:spLocks noChangeAspect="1"/>
          </p:cNvSpPr>
          <p:nvPr/>
        </p:nvSpPr>
        <p:spPr bwMode="auto">
          <a:xfrm rot="5400000">
            <a:off x="6840352" y="3971866"/>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9" name="Arco 18">
            <a:extLst>
              <a:ext uri="{FF2B5EF4-FFF2-40B4-BE49-F238E27FC236}">
                <a16:creationId xmlns:a16="http://schemas.microsoft.com/office/drawing/2014/main" id="{AC027560-D7B1-42DC-AE9A-928AD44C9DCE}"/>
              </a:ext>
            </a:extLst>
          </p:cNvPr>
          <p:cNvSpPr>
            <a:spLocks noChangeAspect="1"/>
          </p:cNvSpPr>
          <p:nvPr/>
        </p:nvSpPr>
        <p:spPr bwMode="auto">
          <a:xfrm rot="10800000">
            <a:off x="1403649" y="3971866"/>
            <a:ext cx="900000" cy="900000"/>
          </a:xfrm>
          <a:prstGeom prst="arc">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22" name="CaixaDeTexto 21">
            <a:extLst>
              <a:ext uri="{FF2B5EF4-FFF2-40B4-BE49-F238E27FC236}">
                <a16:creationId xmlns:a16="http://schemas.microsoft.com/office/drawing/2014/main" id="{EDACF76D-B286-4E28-89D5-9A070A6C1FCE}"/>
              </a:ext>
            </a:extLst>
          </p:cNvPr>
          <p:cNvSpPr txBox="1"/>
          <p:nvPr/>
        </p:nvSpPr>
        <p:spPr>
          <a:xfrm>
            <a:off x="2146795" y="3544267"/>
            <a:ext cx="4819432" cy="2700000"/>
          </a:xfrm>
          <a:prstGeom prst="rect">
            <a:avLst/>
          </a:prstGeom>
          <a:solidFill>
            <a:schemeClr val="bg1"/>
          </a:solidFill>
        </p:spPr>
        <p:txBody>
          <a:bodyPr wrap="square">
            <a:spAutoFit/>
          </a:bodyPr>
          <a:lstStyle/>
          <a:p>
            <a:pPr algn="l"/>
            <a:endParaRPr lang="pt-BR" sz="900" i="0" dirty="0">
              <a:solidFill>
                <a:srgbClr val="0070C0"/>
              </a:solidFill>
              <a:latin typeface="Courier New" panose="02070309020205020404" pitchFamily="49" charset="0"/>
              <a:cs typeface="Courier New" panose="02070309020205020404" pitchFamily="49" charset="0"/>
            </a:endParaRPr>
          </a:p>
          <a:p>
            <a:pPr algn="l"/>
            <a:endParaRPr lang="pt-BR" i="0" dirty="0">
              <a:solidFill>
                <a:srgbClr val="0070C0"/>
              </a:solidFill>
              <a:latin typeface="Courier New" panose="02070309020205020404" pitchFamily="49" charset="0"/>
              <a:cs typeface="Courier New" panose="02070309020205020404" pitchFamily="49" charset="0"/>
            </a:endParaRPr>
          </a:p>
        </p:txBody>
      </p:sp>
      <p:sp>
        <p:nvSpPr>
          <p:cNvPr id="20" name="CaixaDeTexto 19">
            <a:extLst>
              <a:ext uri="{FF2B5EF4-FFF2-40B4-BE49-F238E27FC236}">
                <a16:creationId xmlns:a16="http://schemas.microsoft.com/office/drawing/2014/main" id="{24DE92E1-A975-47A8-9A77-3648D0BA3F21}"/>
              </a:ext>
            </a:extLst>
          </p:cNvPr>
          <p:cNvSpPr txBox="1"/>
          <p:nvPr/>
        </p:nvSpPr>
        <p:spPr>
          <a:xfrm>
            <a:off x="2340303" y="2132856"/>
            <a:ext cx="4463395" cy="830997"/>
          </a:xfrm>
          <a:prstGeom prst="rect">
            <a:avLst/>
          </a:prstGeom>
          <a:noFill/>
        </p:spPr>
        <p:txBody>
          <a:bodyPr wrap="square">
            <a:spAutoFit/>
          </a:bodyPr>
          <a:lstStyle/>
          <a:p>
            <a:r>
              <a:rPr lang="fr-FR" i="0" dirty="0">
                <a:solidFill>
                  <a:srgbClr val="002060"/>
                </a:solidFill>
                <a:hlinkClick r:id="rId3">
                  <a:extLst>
                    <a:ext uri="{A12FA001-AC4F-418D-AE19-62706E023703}">
                      <ahyp:hlinkClr xmlns:ahyp="http://schemas.microsoft.com/office/drawing/2018/hyperlinkcolor" val="tx"/>
                    </a:ext>
                  </a:extLst>
                </a:hlinkClick>
              </a:rPr>
              <a:t>http://</a:t>
            </a:r>
            <a:r>
              <a:rPr lang="fr-FR" i="0"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md-m09b.sid.inpe.br</a:t>
            </a:r>
            <a:r>
              <a:rPr lang="fr-FR" i="0" dirty="0">
                <a:solidFill>
                  <a:srgbClr val="002060"/>
                </a:solidFill>
                <a:hlinkClick r:id="rId3">
                  <a:extLst>
                    <a:ext uri="{A12FA001-AC4F-418D-AE19-62706E023703}">
                      <ahyp:hlinkClr xmlns:ahyp="http://schemas.microsoft.com/office/drawing/2018/hyperlinkcolor" val="tx"/>
                    </a:ext>
                  </a:extLst>
                </a:hlinkClick>
              </a:rPr>
              <a:t>/urlib.net/www/ 2020/05.31.18.11?servicesubject=</a:t>
            </a:r>
            <a:r>
              <a:rPr lang="fr-FR" i="0" dirty="0">
                <a:solidFill>
                  <a:srgbClr val="FF0000"/>
                </a:solidFill>
                <a:hlinkClick r:id="rId3">
                  <a:extLst>
                    <a:ext uri="{A12FA001-AC4F-418D-AE19-62706E023703}">
                      <ahyp:hlinkClr xmlns:ahyp="http://schemas.microsoft.com/office/drawing/2018/hyperlinkcolor" val="tx"/>
                    </a:ext>
                  </a:extLst>
                </a:hlinkClick>
              </a:rPr>
              <a:t>urlRequest</a:t>
            </a:r>
            <a:r>
              <a:rPr lang="fr-FR" i="0" dirty="0">
                <a:solidFill>
                  <a:srgbClr val="002060"/>
                </a:solidFill>
                <a:hlinkClick r:id="rId3">
                  <a:extLst>
                    <a:ext uri="{A12FA001-AC4F-418D-AE19-62706E023703}">
                      <ahyp:hlinkClr xmlns:ahyp="http://schemas.microsoft.com/office/drawing/2018/hyperlinkcolor" val="tx"/>
                    </a:ext>
                  </a:extLst>
                </a:hlinkClick>
              </a:rPr>
              <a:t>&amp;parsedibiurl.ibi=</a:t>
            </a:r>
            <a:r>
              <a:rPr lang="fr-FR" i="0" dirty="0">
                <a:solidFill>
                  <a:srgbClr val="C0000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8JMKD3MGP7W</a:t>
            </a:r>
            <a:r>
              <a:rPr lang="fr-FR" i="0" dirty="0">
                <a:solidFill>
                  <a:srgbClr val="002060"/>
                </a:solidFill>
                <a:hlinkClick r:id="rId3">
                  <a:extLst>
                    <a:ext uri="{A12FA001-AC4F-418D-AE19-62706E023703}">
                      <ahyp:hlinkClr xmlns:ahyp="http://schemas.microsoft.com/office/drawing/2018/hyperlinkcolor" val="tx"/>
                    </a:ext>
                  </a:extLst>
                </a:hlinkClick>
              </a:rPr>
              <a:t>/</a:t>
            </a:r>
            <a:r>
              <a:rPr lang="fr-FR" i="0" dirty="0">
                <a:solidFill>
                  <a:schemeClr val="accent5">
                    <a:lumMod val="5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38N29FH</a:t>
            </a:r>
            <a:endParaRPr lang="pt-BR" i="0" dirty="0">
              <a:solidFill>
                <a:schemeClr val="accent5">
                  <a:lumMod val="50000"/>
                </a:schemeClr>
              </a:solidFill>
              <a:latin typeface="Arial" panose="020B0604020202020204" pitchFamily="34" charset="0"/>
              <a:cs typeface="Arial" panose="020B0604020202020204" pitchFamily="34" charset="0"/>
            </a:endParaRPr>
          </a:p>
        </p:txBody>
      </p:sp>
      <p:sp>
        <p:nvSpPr>
          <p:cNvPr id="24" name="Texto explicativo retangular com cantos arredondados 11">
            <a:extLst>
              <a:ext uri="{FF2B5EF4-FFF2-40B4-BE49-F238E27FC236}">
                <a16:creationId xmlns:a16="http://schemas.microsoft.com/office/drawing/2014/main" id="{931C6E2B-72EC-4378-B09D-5C6C8FB45CA8}"/>
              </a:ext>
            </a:extLst>
          </p:cNvPr>
          <p:cNvSpPr/>
          <p:nvPr/>
        </p:nvSpPr>
        <p:spPr bwMode="auto">
          <a:xfrm>
            <a:off x="5700021" y="5031394"/>
            <a:ext cx="2594368" cy="985638"/>
          </a:xfrm>
          <a:prstGeom prst="wedgeRoundRectCallout">
            <a:avLst>
              <a:gd name="adj1" fmla="val -96769"/>
              <a:gd name="adj2" fmla="val -79417"/>
              <a:gd name="adj3" fmla="val 16667"/>
            </a:avLst>
          </a:prstGeom>
          <a:solidFill>
            <a:srgbClr val="FFCC66"/>
          </a:solidFill>
          <a:ln w="9525">
            <a:noFill/>
            <a:miter lim="800000"/>
            <a:headEnd/>
            <a:tailEnd/>
          </a:ln>
        </p:spPr>
        <p:txBody>
          <a:bodyPr rtlCol="0" anchor="ctr"/>
          <a:lstStyle/>
          <a:p>
            <a:pPr algn="just"/>
            <a:r>
              <a:rPr lang="pt-BR" b="1" i="0" dirty="0">
                <a:solidFill>
                  <a:srgbClr val="002060"/>
                </a:solidFill>
              </a:rPr>
              <a:t>No caso inexistência do ITEM DE INFORMAÇÃO a resposta fornecida pelo ARQUIVO é vazia.</a:t>
            </a:r>
          </a:p>
        </p:txBody>
      </p:sp>
      <p:sp>
        <p:nvSpPr>
          <p:cNvPr id="4" name="CaixaDeTexto 3">
            <a:extLst>
              <a:ext uri="{FF2B5EF4-FFF2-40B4-BE49-F238E27FC236}">
                <a16:creationId xmlns:a16="http://schemas.microsoft.com/office/drawing/2014/main" id="{ADC60AC7-66D8-438B-A189-9A3E884A0F54}"/>
              </a:ext>
            </a:extLst>
          </p:cNvPr>
          <p:cNvSpPr txBox="1"/>
          <p:nvPr/>
        </p:nvSpPr>
        <p:spPr>
          <a:xfrm>
            <a:off x="1547664" y="2708920"/>
            <a:ext cx="298480" cy="338554"/>
          </a:xfrm>
          <a:prstGeom prst="rect">
            <a:avLst/>
          </a:prstGeom>
          <a:noFill/>
        </p:spPr>
        <p:txBody>
          <a:bodyPr wrap="none" rtlCol="0">
            <a:spAutoFit/>
          </a:bodyPr>
          <a:lstStyle/>
          <a:p>
            <a:r>
              <a:rPr lang="pt-BR" b="1" i="0" dirty="0">
                <a:solidFill>
                  <a:srgbClr val="002060"/>
                </a:solidFill>
              </a:rPr>
              <a:t>1</a:t>
            </a:r>
          </a:p>
        </p:txBody>
      </p:sp>
      <p:sp>
        <p:nvSpPr>
          <p:cNvPr id="28" name="CaixaDeTexto 27">
            <a:extLst>
              <a:ext uri="{FF2B5EF4-FFF2-40B4-BE49-F238E27FC236}">
                <a16:creationId xmlns:a16="http://schemas.microsoft.com/office/drawing/2014/main" id="{2B1809FD-A036-4BE5-A8AF-E4D84172F001}"/>
              </a:ext>
            </a:extLst>
          </p:cNvPr>
          <p:cNvSpPr txBox="1"/>
          <p:nvPr/>
        </p:nvSpPr>
        <p:spPr>
          <a:xfrm>
            <a:off x="7287200" y="2641770"/>
            <a:ext cx="298480" cy="338554"/>
          </a:xfrm>
          <a:prstGeom prst="rect">
            <a:avLst/>
          </a:prstGeom>
          <a:noFill/>
        </p:spPr>
        <p:txBody>
          <a:bodyPr wrap="none" rtlCol="0">
            <a:spAutoFit/>
          </a:bodyPr>
          <a:lstStyle/>
          <a:p>
            <a:r>
              <a:rPr lang="pt-BR" b="1" i="0" dirty="0">
                <a:solidFill>
                  <a:srgbClr val="002060"/>
                </a:solidFill>
              </a:rPr>
              <a:t>1</a:t>
            </a:r>
          </a:p>
        </p:txBody>
      </p:sp>
      <p:sp>
        <p:nvSpPr>
          <p:cNvPr id="29" name="CaixaDeTexto 28">
            <a:extLst>
              <a:ext uri="{FF2B5EF4-FFF2-40B4-BE49-F238E27FC236}">
                <a16:creationId xmlns:a16="http://schemas.microsoft.com/office/drawing/2014/main" id="{1195CA44-460E-4A0F-BA4E-F03DC2ADE77B}"/>
              </a:ext>
            </a:extLst>
          </p:cNvPr>
          <p:cNvSpPr txBox="1"/>
          <p:nvPr/>
        </p:nvSpPr>
        <p:spPr>
          <a:xfrm>
            <a:off x="7272102" y="4414680"/>
            <a:ext cx="298480" cy="338554"/>
          </a:xfrm>
          <a:prstGeom prst="rect">
            <a:avLst/>
          </a:prstGeom>
          <a:noFill/>
        </p:spPr>
        <p:txBody>
          <a:bodyPr wrap="none" rtlCol="0">
            <a:spAutoFit/>
          </a:bodyPr>
          <a:lstStyle/>
          <a:p>
            <a:r>
              <a:rPr lang="pt-BR" b="1" i="0" dirty="0">
                <a:solidFill>
                  <a:srgbClr val="002060"/>
                </a:solidFill>
              </a:rPr>
              <a:t>2</a:t>
            </a:r>
          </a:p>
        </p:txBody>
      </p:sp>
      <p:sp>
        <p:nvSpPr>
          <p:cNvPr id="30" name="CaixaDeTexto 29">
            <a:extLst>
              <a:ext uri="{FF2B5EF4-FFF2-40B4-BE49-F238E27FC236}">
                <a16:creationId xmlns:a16="http://schemas.microsoft.com/office/drawing/2014/main" id="{85AFF191-812C-4C7F-AFE3-19A34A9E06BB}"/>
              </a:ext>
            </a:extLst>
          </p:cNvPr>
          <p:cNvSpPr txBox="1"/>
          <p:nvPr/>
        </p:nvSpPr>
        <p:spPr>
          <a:xfrm>
            <a:off x="1573418" y="4443255"/>
            <a:ext cx="298480" cy="338554"/>
          </a:xfrm>
          <a:prstGeom prst="rect">
            <a:avLst/>
          </a:prstGeom>
          <a:noFill/>
        </p:spPr>
        <p:txBody>
          <a:bodyPr wrap="none" rtlCol="0">
            <a:spAutoFit/>
          </a:bodyPr>
          <a:lstStyle/>
          <a:p>
            <a:r>
              <a:rPr lang="pt-BR" b="1" i="0" dirty="0">
                <a:solidFill>
                  <a:srgbClr val="002060"/>
                </a:solidFill>
              </a:rPr>
              <a:t>2</a:t>
            </a:r>
          </a:p>
        </p:txBody>
      </p:sp>
      <p:sp>
        <p:nvSpPr>
          <p:cNvPr id="31" name="Texto explicativo retangular com cantos arredondados 11">
            <a:extLst>
              <a:ext uri="{FF2B5EF4-FFF2-40B4-BE49-F238E27FC236}">
                <a16:creationId xmlns:a16="http://schemas.microsoft.com/office/drawing/2014/main" id="{8461F503-92EE-48BE-8E10-D6609C4F2B95}"/>
              </a:ext>
            </a:extLst>
          </p:cNvPr>
          <p:cNvSpPr/>
          <p:nvPr/>
        </p:nvSpPr>
        <p:spPr bwMode="auto">
          <a:xfrm>
            <a:off x="5555812" y="3212976"/>
            <a:ext cx="672372" cy="432000"/>
          </a:xfrm>
          <a:prstGeom prst="wedgeRoundRectCallout">
            <a:avLst>
              <a:gd name="adj1" fmla="val -82051"/>
              <a:gd name="adj2" fmla="val -59053"/>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rPr>
              <a:t>IBI</a:t>
            </a:r>
          </a:p>
        </p:txBody>
      </p:sp>
      <p:sp>
        <p:nvSpPr>
          <p:cNvPr id="32" name="Chave Esquerda 31">
            <a:extLst>
              <a:ext uri="{FF2B5EF4-FFF2-40B4-BE49-F238E27FC236}">
                <a16:creationId xmlns:a16="http://schemas.microsoft.com/office/drawing/2014/main" id="{DBB019B9-9A32-437E-A409-F758489A712C}"/>
              </a:ext>
            </a:extLst>
          </p:cNvPr>
          <p:cNvSpPr/>
          <p:nvPr/>
        </p:nvSpPr>
        <p:spPr bwMode="auto">
          <a:xfrm rot="16200000" flipV="1">
            <a:off x="5214451" y="1731605"/>
            <a:ext cx="216000" cy="2556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23" name="Texto explicativo retangular com cantos arredondados 11">
            <a:extLst>
              <a:ext uri="{FF2B5EF4-FFF2-40B4-BE49-F238E27FC236}">
                <a16:creationId xmlns:a16="http://schemas.microsoft.com/office/drawing/2014/main" id="{B2CC1907-4615-45BC-A40B-78D244B83C53}"/>
              </a:ext>
            </a:extLst>
          </p:cNvPr>
          <p:cNvSpPr/>
          <p:nvPr/>
        </p:nvSpPr>
        <p:spPr bwMode="auto">
          <a:xfrm>
            <a:off x="107504" y="4980077"/>
            <a:ext cx="1872208" cy="682839"/>
          </a:xfrm>
          <a:prstGeom prst="wedgeRoundRectCallout">
            <a:avLst>
              <a:gd name="adj1" fmla="val -597"/>
              <a:gd name="adj2" fmla="val -105421"/>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cs typeface="Arial" panose="020B0604020202020204" pitchFamily="34" charset="0"/>
              </a:rPr>
              <a:t>RESOLVEDOR</a:t>
            </a:r>
            <a:r>
              <a:rPr lang="pt-BR" sz="1800" i="0" dirty="0">
                <a:solidFill>
                  <a:srgbClr val="0070C0"/>
                </a:solidFill>
                <a:latin typeface="Arial" panose="020B0604020202020204" pitchFamily="34" charset="0"/>
                <a:cs typeface="Arial" panose="020B0604020202020204" pitchFamily="34" charset="0"/>
              </a:rPr>
              <a:t> </a:t>
            </a:r>
            <a:r>
              <a:rPr lang="pt-BR" sz="1800" i="0" dirty="0">
                <a:solidFill>
                  <a:srgbClr val="0000FF"/>
                </a:solidFill>
                <a:latin typeface="Arial" panose="020B0604020202020204" pitchFamily="34" charset="0"/>
                <a:cs typeface="Arial" panose="020B0604020202020204" pitchFamily="34" charset="0"/>
              </a:rPr>
              <a:t>urlib.net</a:t>
            </a:r>
            <a:endParaRPr lang="pt-BR" sz="1800" i="0" dirty="0">
              <a:solidFill>
                <a:srgbClr val="006FBA"/>
              </a:solidFill>
            </a:endParaRPr>
          </a:p>
        </p:txBody>
      </p:sp>
      <p:sp>
        <p:nvSpPr>
          <p:cNvPr id="27" name="Texto explicativo retangular com cantos arredondados 11">
            <a:extLst>
              <a:ext uri="{FF2B5EF4-FFF2-40B4-BE49-F238E27FC236}">
                <a16:creationId xmlns:a16="http://schemas.microsoft.com/office/drawing/2014/main" id="{04C754E8-A67C-4BB9-ACAC-4368CC81DB23}"/>
              </a:ext>
            </a:extLst>
          </p:cNvPr>
          <p:cNvSpPr/>
          <p:nvPr/>
        </p:nvSpPr>
        <p:spPr bwMode="auto">
          <a:xfrm>
            <a:off x="6840352" y="1744010"/>
            <a:ext cx="2034176" cy="657806"/>
          </a:xfrm>
          <a:prstGeom prst="wedgeRoundRectCallout">
            <a:avLst>
              <a:gd name="adj1" fmla="val 4563"/>
              <a:gd name="adj2" fmla="val 143412"/>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cs typeface="Arial" panose="020B0604020202020204" pitchFamily="34" charset="0"/>
              </a:rPr>
              <a:t>... ARQUIVO</a:t>
            </a:r>
          </a:p>
          <a:p>
            <a:pPr algn="ctr"/>
            <a:r>
              <a:rPr lang="pt-BR" sz="1400" i="0" dirty="0">
                <a:solidFill>
                  <a:srgbClr val="0000FF"/>
                </a:solidFill>
                <a:latin typeface="Arial" panose="020B0604020202020204" pitchFamily="34" charset="0"/>
                <a:cs typeface="Arial" panose="020B0604020202020204" pitchFamily="34" charset="0"/>
              </a:rPr>
              <a:t>md-m09b.sid.inpe.br</a:t>
            </a:r>
            <a:endParaRPr lang="pt-BR" sz="1400" i="0" dirty="0">
              <a:solidFill>
                <a:srgbClr val="006FBA"/>
              </a:solidFill>
            </a:endParaRPr>
          </a:p>
        </p:txBody>
      </p:sp>
      <p:sp>
        <p:nvSpPr>
          <p:cNvPr id="33" name="Texto explicativo retangular com cantos arredondados 11">
            <a:extLst>
              <a:ext uri="{FF2B5EF4-FFF2-40B4-BE49-F238E27FC236}">
                <a16:creationId xmlns:a16="http://schemas.microsoft.com/office/drawing/2014/main" id="{0D30770F-2E60-47DF-A7BC-B1630DFD161A}"/>
              </a:ext>
            </a:extLst>
          </p:cNvPr>
          <p:cNvSpPr/>
          <p:nvPr/>
        </p:nvSpPr>
        <p:spPr bwMode="auto">
          <a:xfrm>
            <a:off x="251520" y="1612270"/>
            <a:ext cx="4007060" cy="463314"/>
          </a:xfrm>
          <a:prstGeom prst="wedgeRoundRectCallout">
            <a:avLst>
              <a:gd name="adj1" fmla="val 53798"/>
              <a:gd name="adj2" fmla="val 52411"/>
              <a:gd name="adj3" fmla="val 16667"/>
            </a:avLst>
          </a:prstGeom>
          <a:solidFill>
            <a:srgbClr val="FFFFCC"/>
          </a:solidFill>
          <a:ln w="15875">
            <a:solidFill>
              <a:srgbClr val="F2B800"/>
            </a:solidFill>
            <a:miter lim="800000"/>
            <a:headEnd/>
            <a:tailEnd/>
          </a:ln>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pt-BR" sz="1800" b="1" i="0" dirty="0">
                <a:solidFill>
                  <a:srgbClr val="002060"/>
                </a:solidFill>
                <a:latin typeface="Arial" panose="020B0604020202020204" pitchFamily="34" charset="0"/>
                <a:ea typeface="+mj-ea"/>
                <a:cs typeface="Arial" panose="020B0604020202020204" pitchFamily="34" charset="0"/>
              </a:rPr>
              <a:t>O RESOLVEDOR envia o IBI ao...</a:t>
            </a:r>
            <a:endParaRPr kumimoji="0" lang="pt-BR" sz="1400" b="0" i="0" u="none" strike="noStrike" kern="1200" cap="none" spc="0" normalizeH="0" baseline="0" noProof="0" dirty="0">
              <a:ln>
                <a:noFill/>
              </a:ln>
              <a:solidFill>
                <a:srgbClr val="006FBA"/>
              </a:solidFill>
              <a:effectLst/>
              <a:uLnTx/>
              <a:uFillTx/>
              <a:latin typeface="Arial" charset="0"/>
              <a:ea typeface="+mn-ea"/>
              <a:cs typeface="+mn-cs"/>
            </a:endParaRPr>
          </a:p>
        </p:txBody>
      </p:sp>
    </p:spTree>
    <p:extLst>
      <p:ext uri="{BB962C8B-B14F-4D97-AF65-F5344CB8AC3E}">
        <p14:creationId xmlns:p14="http://schemas.microsoft.com/office/powerpoint/2010/main" val="2624818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D44A6E2B-50FC-498D-8607-B525B77B2BD6}"/>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5" name="Rectangle 9">
            <a:extLst>
              <a:ext uri="{FF2B5EF4-FFF2-40B4-BE49-F238E27FC236}">
                <a16:creationId xmlns:a16="http://schemas.microsoft.com/office/drawing/2014/main" id="{9CEEDACA-9C0F-4088-A4B4-5AA3780B869B}"/>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6" name="Rectangle 2">
            <a:extLst>
              <a:ext uri="{FF2B5EF4-FFF2-40B4-BE49-F238E27FC236}">
                <a16:creationId xmlns:a16="http://schemas.microsoft.com/office/drawing/2014/main" id="{DE36BA3C-E98C-4F9A-9265-0E09B84EAB3A}"/>
              </a:ext>
            </a:extLst>
          </p:cNvPr>
          <p:cNvSpPr txBox="1">
            <a:spLocks noChangeArrowheads="1"/>
          </p:cNvSpPr>
          <p:nvPr/>
        </p:nvSpPr>
        <p:spPr>
          <a:xfrm>
            <a:off x="1790692" y="548680"/>
            <a:ext cx="5562617" cy="95410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Resolução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(7/7)</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Norma ABNT NBR 16709:2018 </a:t>
            </a:r>
          </a:p>
          <a:p>
            <a:pPr fontAlgn="auto">
              <a:spcAft>
                <a:spcPts val="0"/>
              </a:spcAft>
            </a:pPr>
            <a:endParaRPr lang="pt-BR" sz="1400" i="0" dirty="0">
              <a:solidFill>
                <a:srgbClr val="002060"/>
              </a:solidFill>
              <a:latin typeface="Calibri"/>
            </a:endParaRPr>
          </a:p>
        </p:txBody>
      </p:sp>
      <p:sp>
        <p:nvSpPr>
          <p:cNvPr id="9" name="CaixaDeTexto 8">
            <a:extLst>
              <a:ext uri="{FF2B5EF4-FFF2-40B4-BE49-F238E27FC236}">
                <a16:creationId xmlns:a16="http://schemas.microsoft.com/office/drawing/2014/main" id="{86EE611C-927B-4B14-9DFC-1504AE80BF4B}"/>
              </a:ext>
            </a:extLst>
          </p:cNvPr>
          <p:cNvSpPr txBox="1"/>
          <p:nvPr/>
        </p:nvSpPr>
        <p:spPr>
          <a:xfrm>
            <a:off x="1151620" y="2951947"/>
            <a:ext cx="6840760" cy="954107"/>
          </a:xfrm>
          <a:prstGeom prst="rect">
            <a:avLst/>
          </a:prstGeom>
          <a:solidFill>
            <a:srgbClr val="FFFF00"/>
          </a:solidFill>
        </p:spPr>
        <p:txBody>
          <a:bodyPr wrap="square">
            <a:spAutoFit/>
          </a:bodyPr>
          <a:lstStyle/>
          <a:p>
            <a:pPr marL="0" marR="0" lvl="0" indent="0" defTabSz="914400" rtl="0" eaLnBrk="1" fontAlgn="auto" latinLnBrk="0" hangingPunct="1">
              <a:lnSpc>
                <a:spcPct val="100000"/>
              </a:lnSpc>
              <a:spcBef>
                <a:spcPct val="20000"/>
              </a:spcBef>
              <a:spcAft>
                <a:spcPts val="0"/>
              </a:spcAft>
              <a:buClrTx/>
              <a:buSzTx/>
              <a:buFontTx/>
              <a:buNone/>
              <a:tabLst/>
              <a:defRPr/>
            </a:pPr>
            <a:r>
              <a:rPr kumimoji="0" lang="pt-BR"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Sistema para resolução de Identificador com Base na Internet (IBI)</a:t>
            </a:r>
          </a:p>
        </p:txBody>
      </p:sp>
    </p:spTree>
    <p:extLst>
      <p:ext uri="{BB962C8B-B14F-4D97-AF65-F5344CB8AC3E}">
        <p14:creationId xmlns:p14="http://schemas.microsoft.com/office/powerpoint/2010/main" val="418285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6" name="CaixaDeTexto 5">
            <a:extLst>
              <a:ext uri="{FF2B5EF4-FFF2-40B4-BE49-F238E27FC236}">
                <a16:creationId xmlns:a16="http://schemas.microsoft.com/office/drawing/2014/main" id="{58DA69E0-3E31-465E-AB26-9238B91B6EFA}"/>
              </a:ext>
            </a:extLst>
          </p:cNvPr>
          <p:cNvSpPr txBox="1"/>
          <p:nvPr/>
        </p:nvSpPr>
        <p:spPr>
          <a:xfrm>
            <a:off x="2126010" y="692696"/>
            <a:ext cx="4891980" cy="707886"/>
          </a:xfrm>
          <a:prstGeom prst="rect">
            <a:avLst/>
          </a:prstGeom>
          <a:noFill/>
        </p:spPr>
        <p:txBody>
          <a:bodyPr wrap="square">
            <a:spAutoFit/>
          </a:bodyPr>
          <a:lstStyle/>
          <a:p>
            <a:pPr marL="540000" marR="0" lvl="0" indent="-342900" defTabSz="914400" rtl="0" eaLnBrk="1" fontAlgn="base" latinLnBrk="0" hangingPunct="1">
              <a:lnSpc>
                <a:spcPct val="100000"/>
              </a:lnSpc>
              <a:spcBef>
                <a:spcPct val="20000"/>
              </a:spcBef>
              <a:spcAft>
                <a:spcPct val="0"/>
              </a:spcAft>
              <a:buClrTx/>
              <a:buSzTx/>
              <a:buFontTx/>
              <a:buNone/>
              <a:tabLst/>
              <a:defRPr/>
            </a:pPr>
            <a:r>
              <a:rPr kumimoji="0" lang="pt-BR" sz="4000" b="1" i="0" u="none" strike="noStrike" kern="0" cap="none" spc="0" normalizeH="0" baseline="0" noProof="0" dirty="0">
                <a:ln>
                  <a:noFill/>
                </a:ln>
                <a:solidFill>
                  <a:srgbClr val="002060"/>
                </a:solidFill>
                <a:effectLst/>
                <a:uLnTx/>
                <a:uFillTx/>
                <a:latin typeface="Arial" charset="0"/>
                <a:ea typeface="+mn-ea"/>
                <a:cs typeface="+mn-cs"/>
              </a:rPr>
              <a:t>3. Geração de IBI</a:t>
            </a:r>
          </a:p>
        </p:txBody>
      </p:sp>
      <p:sp>
        <p:nvSpPr>
          <p:cNvPr id="5" name="Rectangle 4">
            <a:extLst>
              <a:ext uri="{FF2B5EF4-FFF2-40B4-BE49-F238E27FC236}">
                <a16:creationId xmlns:a16="http://schemas.microsoft.com/office/drawing/2014/main" id="{0F609502-C307-40E4-BEEA-4FE67084CEFF}"/>
              </a:ext>
            </a:extLst>
          </p:cNvPr>
          <p:cNvSpPr>
            <a:spLocks noChangeArrowheads="1"/>
          </p:cNvSpPr>
          <p:nvPr/>
        </p:nvSpPr>
        <p:spPr bwMode="auto">
          <a:xfrm>
            <a:off x="629816" y="1473610"/>
            <a:ext cx="7884368" cy="4940953"/>
          </a:xfrm>
          <a:prstGeom prst="rect">
            <a:avLst/>
          </a:prstGeom>
          <a:noFill/>
          <a:ln w="9525">
            <a:noFill/>
            <a:miter lim="800000"/>
            <a:headEnd/>
            <a:tailEnd/>
          </a:ln>
        </p:spPr>
        <p:txBody>
          <a:bodyPr tIns="0" bIns="0"/>
          <a:lstStyle/>
          <a:p>
            <a:pPr marL="0" lvl="1">
              <a:spcBef>
                <a:spcPts val="0"/>
              </a:spcBef>
            </a:pPr>
            <a:r>
              <a:rPr lang="pt-BR" sz="2000" b="1" i="0" dirty="0">
                <a:solidFill>
                  <a:srgbClr val="002060"/>
                </a:solidFill>
              </a:rPr>
              <a:t>Resumo</a:t>
            </a:r>
            <a:endParaRPr lang="pt-BR" sz="2000" i="0" dirty="0">
              <a:solidFill>
                <a:srgbClr val="002060"/>
              </a:solidFill>
            </a:endParaRPr>
          </a:p>
          <a:p>
            <a:pPr marL="0" lvl="1" algn="just">
              <a:spcBef>
                <a:spcPts val="0"/>
              </a:spcBef>
            </a:pPr>
            <a:endParaRPr lang="pt-BR" sz="1000" i="0" dirty="0">
              <a:solidFill>
                <a:srgbClr val="006FBA"/>
              </a:solidFill>
            </a:endParaRPr>
          </a:p>
          <a:p>
            <a:pPr marL="0" lvl="1" algn="just">
              <a:spcBef>
                <a:spcPts val="0"/>
              </a:spcBef>
            </a:pPr>
            <a:r>
              <a:rPr lang="pt-BR" sz="1700" i="0" dirty="0">
                <a:solidFill>
                  <a:srgbClr val="002060"/>
                </a:solidFill>
              </a:rPr>
              <a:t>Como no caso do </a:t>
            </a:r>
            <a:r>
              <a:rPr lang="pt-BR" sz="1700" i="0" dirty="0" err="1">
                <a:solidFill>
                  <a:srgbClr val="002060"/>
                </a:solidFill>
              </a:rPr>
              <a:t>Handle</a:t>
            </a:r>
            <a:r>
              <a:rPr lang="pt-BR" sz="1700" i="0" dirty="0">
                <a:solidFill>
                  <a:srgbClr val="002060"/>
                </a:solidFill>
              </a:rPr>
              <a:t>, os </a:t>
            </a:r>
            <a:r>
              <a:rPr lang="pt-BR" sz="1700" i="0" dirty="0" err="1">
                <a:solidFill>
                  <a:srgbClr val="002060"/>
                </a:solidFill>
              </a:rPr>
              <a:t>IBIs</a:t>
            </a:r>
            <a:r>
              <a:rPr lang="pt-BR" sz="1700" i="0" dirty="0">
                <a:solidFill>
                  <a:srgbClr val="002060"/>
                </a:solidFill>
              </a:rPr>
              <a:t> são compostos de um prefixo e de um sufixo. </a:t>
            </a:r>
            <a:r>
              <a:rPr lang="pt-BR" sz="1700" i="0" dirty="0">
                <a:solidFill>
                  <a:srgbClr val="C00000"/>
                </a:solidFill>
              </a:rPr>
              <a:t>Na </a:t>
            </a:r>
            <a:r>
              <a:rPr lang="pt-BR" sz="1700" b="1" i="0" dirty="0">
                <a:solidFill>
                  <a:srgbClr val="C00000"/>
                </a:solidFill>
              </a:rPr>
              <a:t>REDE IBI </a:t>
            </a:r>
            <a:r>
              <a:rPr lang="pt-BR" sz="1700" i="0" dirty="0">
                <a:solidFill>
                  <a:srgbClr val="C00000"/>
                </a:solidFill>
              </a:rPr>
              <a:t>podem ser gerados por um </a:t>
            </a:r>
            <a:r>
              <a:rPr lang="pt-BR" sz="1700" b="1" i="0" dirty="0">
                <a:solidFill>
                  <a:srgbClr val="C00000"/>
                </a:solidFill>
              </a:rPr>
              <a:t>ARQUIVO</a:t>
            </a:r>
            <a:r>
              <a:rPr lang="pt-BR" sz="1700" i="0" dirty="0">
                <a:solidFill>
                  <a:srgbClr val="C00000"/>
                </a:solidFill>
              </a:rPr>
              <a:t> dois tipos de IBI, </a:t>
            </a:r>
            <a:r>
              <a:rPr lang="pt-BR" sz="1700" b="1" i="0" dirty="0">
                <a:solidFill>
                  <a:srgbClr val="C00000"/>
                </a:solidFill>
              </a:rPr>
              <a:t>TIPO 1 </a:t>
            </a:r>
            <a:r>
              <a:rPr lang="pt-BR" sz="1700" i="0" dirty="0">
                <a:solidFill>
                  <a:srgbClr val="C00000"/>
                </a:solidFill>
              </a:rPr>
              <a:t>e </a:t>
            </a:r>
            <a:r>
              <a:rPr lang="pt-BR" sz="1700" b="1" i="0" dirty="0">
                <a:solidFill>
                  <a:srgbClr val="C00000"/>
                </a:solidFill>
              </a:rPr>
              <a:t>TIPO 2,</a:t>
            </a:r>
            <a:r>
              <a:rPr lang="pt-BR" sz="1700" i="0" dirty="0">
                <a:solidFill>
                  <a:srgbClr val="C00000"/>
                </a:solidFill>
              </a:rPr>
              <a:t> para cada </a:t>
            </a:r>
            <a:r>
              <a:rPr lang="pt-BR" sz="1700" b="1" i="0" dirty="0">
                <a:solidFill>
                  <a:srgbClr val="C00000"/>
                </a:solidFill>
              </a:rPr>
              <a:t>ITEM DE INFORMAÇÃO</a:t>
            </a:r>
            <a:r>
              <a:rPr lang="pt-BR" sz="1700" i="0" dirty="0">
                <a:solidFill>
                  <a:srgbClr val="C00000"/>
                </a:solidFill>
              </a:rPr>
              <a:t>, envolvendo aspectos </a:t>
            </a:r>
            <a:r>
              <a:rPr lang="pt-BR" sz="1700" b="1" i="0" dirty="0">
                <a:solidFill>
                  <a:srgbClr val="C00000"/>
                </a:solidFill>
              </a:rPr>
              <a:t>SINTÁTICOS</a:t>
            </a:r>
            <a:r>
              <a:rPr lang="pt-BR" sz="1700" i="0" dirty="0">
                <a:solidFill>
                  <a:srgbClr val="C00000"/>
                </a:solidFill>
              </a:rPr>
              <a:t> e </a:t>
            </a:r>
            <a:r>
              <a:rPr lang="pt-BR" sz="1700" b="1" i="0" dirty="0">
                <a:solidFill>
                  <a:srgbClr val="C00000"/>
                </a:solidFill>
              </a:rPr>
              <a:t>SEMÂNTICOS</a:t>
            </a:r>
            <a:r>
              <a:rPr lang="pt-BR" sz="1700" i="0" dirty="0">
                <a:solidFill>
                  <a:srgbClr val="C00000"/>
                </a:solidFill>
              </a:rPr>
              <a:t>. O </a:t>
            </a:r>
            <a:r>
              <a:rPr lang="pt-BR" sz="1700" b="1" i="0" dirty="0">
                <a:solidFill>
                  <a:srgbClr val="C00000"/>
                </a:solidFill>
              </a:rPr>
              <a:t>IBI Tipo 1 </a:t>
            </a:r>
            <a:r>
              <a:rPr lang="pt-BR" sz="1700" i="0" dirty="0">
                <a:solidFill>
                  <a:srgbClr val="C00000"/>
                </a:solidFill>
              </a:rPr>
              <a:t>recebe o nome de </a:t>
            </a:r>
            <a:r>
              <a:rPr lang="pt-BR" sz="1700" b="1" i="0" dirty="0">
                <a:solidFill>
                  <a:srgbClr val="C00000"/>
                </a:solidFill>
              </a:rPr>
              <a:t>IBI DE RÓTULO LONGO</a:t>
            </a:r>
            <a:r>
              <a:rPr lang="pt-BR" sz="1700" i="0" dirty="0">
                <a:solidFill>
                  <a:srgbClr val="C00000"/>
                </a:solidFill>
              </a:rPr>
              <a:t>, que tem o seu </a:t>
            </a:r>
            <a:r>
              <a:rPr lang="pt-BR" sz="1700" b="1" i="0" dirty="0">
                <a:solidFill>
                  <a:srgbClr val="C00000"/>
                </a:solidFill>
              </a:rPr>
              <a:t>PREFIXO</a:t>
            </a:r>
            <a:r>
              <a:rPr lang="pt-BR" sz="1700" i="0" dirty="0">
                <a:solidFill>
                  <a:srgbClr val="C00000"/>
                </a:solidFill>
              </a:rPr>
              <a:t> definido pelo </a:t>
            </a:r>
            <a:r>
              <a:rPr lang="pt-BR" sz="1700" b="1" i="0" dirty="0">
                <a:solidFill>
                  <a:srgbClr val="C00000"/>
                </a:solidFill>
              </a:rPr>
              <a:t>código </a:t>
            </a:r>
            <a:r>
              <a:rPr lang="pt-BR" sz="1700" i="0" dirty="0">
                <a:solidFill>
                  <a:srgbClr val="C00000"/>
                </a:solidFill>
              </a:rPr>
              <a:t>do </a:t>
            </a:r>
            <a:r>
              <a:rPr lang="pt-BR" sz="1700" b="1" i="0" dirty="0">
                <a:solidFill>
                  <a:srgbClr val="C00000"/>
                </a:solidFill>
              </a:rPr>
              <a:t>IP – INTERNET</a:t>
            </a:r>
            <a:r>
              <a:rPr lang="pt-BR" sz="1700" i="0" dirty="0">
                <a:solidFill>
                  <a:srgbClr val="C00000"/>
                </a:solidFill>
              </a:rPr>
              <a:t> do seu ARQUIVO, e o seu </a:t>
            </a:r>
            <a:r>
              <a:rPr lang="pt-BR" sz="1700" b="1" i="0" dirty="0">
                <a:solidFill>
                  <a:srgbClr val="C00000"/>
                </a:solidFill>
              </a:rPr>
              <a:t>SUFIXO</a:t>
            </a:r>
            <a:r>
              <a:rPr lang="pt-BR" sz="1700" i="0" dirty="0">
                <a:solidFill>
                  <a:srgbClr val="C00000"/>
                </a:solidFill>
              </a:rPr>
              <a:t> definido pelo </a:t>
            </a:r>
            <a:r>
              <a:rPr lang="pt-BR" sz="1700" b="1" i="0" dirty="0">
                <a:solidFill>
                  <a:srgbClr val="C00000"/>
                </a:solidFill>
              </a:rPr>
              <a:t>código</a:t>
            </a:r>
            <a:r>
              <a:rPr lang="pt-BR" sz="1700" i="0" dirty="0">
                <a:solidFill>
                  <a:srgbClr val="C00000"/>
                </a:solidFill>
              </a:rPr>
              <a:t> da </a:t>
            </a:r>
            <a:r>
              <a:rPr lang="pt-BR" sz="1700" b="1" i="0" dirty="0">
                <a:solidFill>
                  <a:srgbClr val="C00000"/>
                </a:solidFill>
              </a:rPr>
              <a:t>DATA E HORA em que o IBI </a:t>
            </a:r>
            <a:r>
              <a:rPr lang="pt-BR" sz="1700" i="0" dirty="0">
                <a:solidFill>
                  <a:srgbClr val="C00000"/>
                </a:solidFill>
              </a:rPr>
              <a:t>é gerado pelo seu ARQUIVO.  O </a:t>
            </a:r>
            <a:r>
              <a:rPr lang="pt-BR" sz="1700" b="1" i="0" dirty="0">
                <a:solidFill>
                  <a:srgbClr val="C00000"/>
                </a:solidFill>
              </a:rPr>
              <a:t>IBI Tipo 2</a:t>
            </a:r>
            <a:r>
              <a:rPr lang="pt-BR" sz="1700" i="0" dirty="0">
                <a:solidFill>
                  <a:srgbClr val="C00000"/>
                </a:solidFill>
              </a:rPr>
              <a:t> recebe o nome de </a:t>
            </a:r>
            <a:r>
              <a:rPr lang="pt-BR" sz="1700" b="1" i="0" dirty="0">
                <a:solidFill>
                  <a:srgbClr val="C00000"/>
                </a:solidFill>
              </a:rPr>
              <a:t>IBI DE RÓTULO COMPACTO</a:t>
            </a:r>
            <a:r>
              <a:rPr lang="pt-BR" sz="1700" i="0" dirty="0">
                <a:solidFill>
                  <a:srgbClr val="C00000"/>
                </a:solidFill>
              </a:rPr>
              <a:t>, que tem o seu </a:t>
            </a:r>
            <a:r>
              <a:rPr lang="pt-BR" sz="1700" b="1" i="0" dirty="0">
                <a:solidFill>
                  <a:srgbClr val="C00000"/>
                </a:solidFill>
              </a:rPr>
              <a:t>PREFIXO</a:t>
            </a:r>
            <a:r>
              <a:rPr lang="pt-BR" sz="1700" i="0" dirty="0">
                <a:solidFill>
                  <a:srgbClr val="C00000"/>
                </a:solidFill>
              </a:rPr>
              <a:t> definido por uma </a:t>
            </a:r>
            <a:r>
              <a:rPr lang="pt-BR" sz="1700" b="1" i="0" dirty="0">
                <a:solidFill>
                  <a:srgbClr val="C00000"/>
                </a:solidFill>
              </a:rPr>
              <a:t>codificação compactada </a:t>
            </a:r>
            <a:r>
              <a:rPr lang="pt-BR" sz="1700" i="0" dirty="0">
                <a:solidFill>
                  <a:srgbClr val="C00000"/>
                </a:solidFill>
              </a:rPr>
              <a:t>do IP – INTERNET do seu ARQUIVO, e o seu </a:t>
            </a:r>
            <a:r>
              <a:rPr lang="pt-BR" sz="1700" b="1" i="0" dirty="0">
                <a:solidFill>
                  <a:srgbClr val="C00000"/>
                </a:solidFill>
              </a:rPr>
              <a:t>SUFIXO</a:t>
            </a:r>
            <a:r>
              <a:rPr lang="pt-BR" sz="1700" i="0" dirty="0">
                <a:solidFill>
                  <a:srgbClr val="C00000"/>
                </a:solidFill>
              </a:rPr>
              <a:t> por uma </a:t>
            </a:r>
            <a:r>
              <a:rPr lang="pt-BR" sz="1700" b="1" i="0" dirty="0">
                <a:solidFill>
                  <a:srgbClr val="C00000"/>
                </a:solidFill>
              </a:rPr>
              <a:t>codificação compactada  </a:t>
            </a:r>
            <a:r>
              <a:rPr lang="pt-BR" sz="1700" i="0" dirty="0">
                <a:solidFill>
                  <a:srgbClr val="C00000"/>
                </a:solidFill>
              </a:rPr>
              <a:t>da DATA E HORA em que o IBI é gerado pelo seu ARQUIVO. Portanto, </a:t>
            </a:r>
            <a:r>
              <a:rPr lang="pt-BR" sz="1700" b="1" i="0" dirty="0">
                <a:solidFill>
                  <a:srgbClr val="C00000"/>
                </a:solidFill>
              </a:rPr>
              <a:t>a razão de se considerar o uso do IBI Tipo 2</a:t>
            </a:r>
            <a:r>
              <a:rPr lang="pt-BR" sz="1700" i="0" dirty="0">
                <a:solidFill>
                  <a:srgbClr val="C00000"/>
                </a:solidFill>
              </a:rPr>
              <a:t>, em princípio, se deve ao fato de que ele proporciona uma palavra de codificação compactada que a define, com comprimento, em geral, sensivelmente menor do que o comprimento da palavra de codificação do mesmo </a:t>
            </a:r>
            <a:r>
              <a:rPr lang="pt-BR" sz="1700" b="1" i="0" dirty="0">
                <a:solidFill>
                  <a:srgbClr val="C00000"/>
                </a:solidFill>
              </a:rPr>
              <a:t>IBI</a:t>
            </a:r>
            <a:r>
              <a:rPr lang="pt-BR" sz="1700" i="0" dirty="0">
                <a:solidFill>
                  <a:srgbClr val="C00000"/>
                </a:solidFill>
              </a:rPr>
              <a:t>, mas definido como sendo do </a:t>
            </a:r>
            <a:r>
              <a:rPr lang="pt-BR" sz="1700" b="1" i="0" dirty="0">
                <a:solidFill>
                  <a:srgbClr val="C00000"/>
                </a:solidFill>
              </a:rPr>
              <a:t>Tipo 1</a:t>
            </a:r>
            <a:r>
              <a:rPr lang="pt-BR" sz="1700" i="0" dirty="0">
                <a:solidFill>
                  <a:srgbClr val="C00000"/>
                </a:solidFill>
              </a:rPr>
              <a:t>. Logo a seguir são apresentados princípios que explicam e exemplos que ilustram a geração de cada um dos dois tipos de rótulos de IBI e a correlação existente entre eles.</a:t>
            </a:r>
            <a:endParaRPr lang="pt-BR" sz="1700" i="0" dirty="0">
              <a:solidFill>
                <a:srgbClr val="002060"/>
              </a:solidFill>
            </a:endParaRPr>
          </a:p>
        </p:txBody>
      </p:sp>
    </p:spTree>
    <p:extLst>
      <p:ext uri="{BB962C8B-B14F-4D97-AF65-F5344CB8AC3E}">
        <p14:creationId xmlns:p14="http://schemas.microsoft.com/office/powerpoint/2010/main" val="136541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561604" y="1844824"/>
            <a:ext cx="8042844" cy="1320931"/>
          </a:xfrm>
          <a:prstGeom prst="rect">
            <a:avLst/>
          </a:prstGeom>
          <a:noFill/>
          <a:ln w="9525">
            <a:noFill/>
            <a:miter lim="800000"/>
            <a:headEnd/>
            <a:tailEnd/>
          </a:ln>
        </p:spPr>
        <p:txBody>
          <a:bodyPr tIns="0" bIns="0"/>
          <a:lstStyle/>
          <a:p>
            <a:pPr marL="0" lvl="1" algn="l">
              <a:spcBef>
                <a:spcPts val="0"/>
              </a:spcBef>
            </a:pPr>
            <a:endParaRPr lang="en-US" sz="100" i="0" dirty="0">
              <a:solidFill>
                <a:srgbClr val="000080"/>
              </a:solidFill>
            </a:endParaRPr>
          </a:p>
          <a:p>
            <a:pPr marL="0" lvl="1" algn="just"/>
            <a:r>
              <a:rPr lang="en-US" sz="2000" i="0" dirty="0">
                <a:solidFill>
                  <a:srgbClr val="002060"/>
                </a:solidFill>
              </a:rPr>
              <a:t>O </a:t>
            </a:r>
            <a:r>
              <a:rPr lang="en-US" sz="2000" i="0" dirty="0" err="1">
                <a:solidFill>
                  <a:srgbClr val="002060"/>
                </a:solidFill>
              </a:rPr>
              <a:t>identificador</a:t>
            </a:r>
            <a:r>
              <a:rPr lang="en-US" sz="2000" i="0" dirty="0">
                <a:solidFill>
                  <a:srgbClr val="002060"/>
                </a:solidFill>
              </a:rPr>
              <a:t> </a:t>
            </a:r>
            <a:r>
              <a:rPr lang="en-US" sz="2000" b="1" i="0" dirty="0">
                <a:solidFill>
                  <a:srgbClr val="002060"/>
                </a:solidFill>
              </a:rPr>
              <a:t>IBI</a:t>
            </a:r>
            <a:r>
              <a:rPr lang="en-US" sz="2000" i="0" dirty="0">
                <a:solidFill>
                  <a:srgbClr val="002060"/>
                </a:solidFill>
              </a:rPr>
              <a:t> de um ITEM DE INFORMAÇÃO </a:t>
            </a:r>
            <a:r>
              <a:rPr lang="en-US" sz="2000" b="1" dirty="0">
                <a:solidFill>
                  <a:srgbClr val="002060"/>
                </a:solidFill>
              </a:rPr>
              <a:t>I</a:t>
            </a:r>
            <a:r>
              <a:rPr lang="en-US" sz="2000" i="0" dirty="0">
                <a:solidFill>
                  <a:srgbClr val="002060"/>
                </a:solidFill>
              </a:rPr>
              <a:t> é o </a:t>
            </a:r>
            <a:r>
              <a:rPr lang="en-US" sz="2000" i="0" dirty="0" err="1">
                <a:solidFill>
                  <a:srgbClr val="002060"/>
                </a:solidFill>
              </a:rPr>
              <a:t>rótulo</a:t>
            </a:r>
            <a:r>
              <a:rPr lang="en-US" sz="2000" b="1" i="1" dirty="0">
                <a:solidFill>
                  <a:srgbClr val="C00000"/>
                </a:solidFill>
              </a:rPr>
              <a:t> E </a:t>
            </a:r>
            <a:r>
              <a:rPr lang="en-US" sz="2000" b="1" dirty="0">
                <a:solidFill>
                  <a:srgbClr val="002060"/>
                </a:solidFill>
              </a:rPr>
              <a:t>/ </a:t>
            </a:r>
            <a:r>
              <a:rPr lang="en-US" sz="2000" b="1" i="1" dirty="0">
                <a:solidFill>
                  <a:srgbClr val="00B050"/>
                </a:solidFill>
              </a:rPr>
              <a:t>T</a:t>
            </a:r>
            <a:r>
              <a:rPr lang="en-US" sz="2000" i="0" dirty="0">
                <a:solidFill>
                  <a:srgbClr val="000080"/>
                </a:solidFill>
              </a:rPr>
              <a:t>, </a:t>
            </a:r>
            <a:r>
              <a:rPr lang="en-US" sz="2000" i="0" dirty="0" err="1">
                <a:solidFill>
                  <a:srgbClr val="002060"/>
                </a:solidFill>
              </a:rPr>
              <a:t>onde</a:t>
            </a:r>
            <a:r>
              <a:rPr lang="en-US" sz="2000" dirty="0">
                <a:solidFill>
                  <a:srgbClr val="000080"/>
                </a:solidFill>
              </a:rPr>
              <a:t> </a:t>
            </a:r>
            <a:r>
              <a:rPr lang="en-US" sz="2000" b="1" i="1" dirty="0">
                <a:solidFill>
                  <a:srgbClr val="C00000"/>
                </a:solidFill>
              </a:rPr>
              <a:t>E</a:t>
            </a:r>
            <a:r>
              <a:rPr lang="en-US" sz="2000" i="0" dirty="0">
                <a:solidFill>
                  <a:srgbClr val="002060"/>
                </a:solidFill>
              </a:rPr>
              <a:t>,</a:t>
            </a:r>
            <a:r>
              <a:rPr lang="en-US" sz="2000" dirty="0">
                <a:solidFill>
                  <a:srgbClr val="002060"/>
                </a:solidFill>
              </a:rPr>
              <a:t> </a:t>
            </a:r>
            <a:r>
              <a:rPr lang="en-US" sz="2000" i="0" dirty="0">
                <a:solidFill>
                  <a:srgbClr val="002060"/>
                </a:solidFill>
              </a:rPr>
              <a:t>o </a:t>
            </a:r>
            <a:r>
              <a:rPr lang="en-US" sz="2000" b="1" i="0" dirty="0">
                <a:solidFill>
                  <a:srgbClr val="C00000"/>
                </a:solidFill>
              </a:rPr>
              <a:t>Prefix</a:t>
            </a:r>
            <a:r>
              <a:rPr lang="en-US" sz="2000" i="0" dirty="0">
                <a:solidFill>
                  <a:srgbClr val="002060"/>
                </a:solidFill>
              </a:rPr>
              <a:t>, é o </a:t>
            </a:r>
            <a:r>
              <a:rPr lang="en-US" sz="2000" i="0" dirty="0" err="1">
                <a:solidFill>
                  <a:srgbClr val="002060"/>
                </a:solidFill>
              </a:rPr>
              <a:t>endereço</a:t>
            </a:r>
            <a:r>
              <a:rPr lang="en-US" sz="2000" i="0" dirty="0">
                <a:solidFill>
                  <a:srgbClr val="000080"/>
                </a:solidFill>
              </a:rPr>
              <a:t> Internet do ARQUIVO </a:t>
            </a:r>
            <a:r>
              <a:rPr lang="en-US" sz="2000" i="0" dirty="0" err="1">
                <a:solidFill>
                  <a:srgbClr val="000080"/>
                </a:solidFill>
              </a:rPr>
              <a:t>na</a:t>
            </a:r>
            <a:r>
              <a:rPr lang="en-US" sz="2000" i="0" dirty="0">
                <a:solidFill>
                  <a:srgbClr val="000080"/>
                </a:solidFill>
              </a:rPr>
              <a:t> hora do </a:t>
            </a:r>
            <a:r>
              <a:rPr lang="en-US" sz="2000" i="0" dirty="0" err="1">
                <a:solidFill>
                  <a:srgbClr val="000080"/>
                </a:solidFill>
              </a:rPr>
              <a:t>armazenamento</a:t>
            </a:r>
            <a:r>
              <a:rPr lang="en-US" sz="2000" i="0" dirty="0">
                <a:solidFill>
                  <a:srgbClr val="000080"/>
                </a:solidFill>
              </a:rPr>
              <a:t> de </a:t>
            </a:r>
            <a:r>
              <a:rPr lang="en-US" sz="2000" b="1" dirty="0">
                <a:solidFill>
                  <a:srgbClr val="000080"/>
                </a:solidFill>
              </a:rPr>
              <a:t>I</a:t>
            </a:r>
            <a:r>
              <a:rPr lang="en-US" sz="2000" i="0" dirty="0">
                <a:solidFill>
                  <a:srgbClr val="000080"/>
                </a:solidFill>
              </a:rPr>
              <a:t>, e </a:t>
            </a:r>
            <a:r>
              <a:rPr lang="en-US" sz="2000" i="0" dirty="0" err="1">
                <a:solidFill>
                  <a:srgbClr val="000080"/>
                </a:solidFill>
              </a:rPr>
              <a:t>onde</a:t>
            </a:r>
            <a:r>
              <a:rPr lang="en-US" sz="2000" i="0" dirty="0">
                <a:solidFill>
                  <a:srgbClr val="000080"/>
                </a:solidFill>
              </a:rPr>
              <a:t> </a:t>
            </a:r>
            <a:r>
              <a:rPr lang="en-US" sz="2000" b="1" dirty="0">
                <a:solidFill>
                  <a:schemeClr val="accent5">
                    <a:lumMod val="50000"/>
                  </a:schemeClr>
                </a:solidFill>
                <a:latin typeface="Arial" panose="020B0604020202020204" pitchFamily="34" charset="0"/>
                <a:cs typeface="Arial" panose="020B0604020202020204" pitchFamily="34" charset="0"/>
              </a:rPr>
              <a:t>T</a:t>
            </a:r>
            <a:r>
              <a:rPr lang="en-US" sz="2000" i="0" dirty="0">
                <a:solidFill>
                  <a:srgbClr val="002060"/>
                </a:solidFill>
              </a:rPr>
              <a:t>, o </a:t>
            </a:r>
            <a:r>
              <a:rPr lang="en-US" sz="2000" b="1" i="0" dirty="0" err="1">
                <a:solidFill>
                  <a:schemeClr val="accent5">
                    <a:lumMod val="50000"/>
                  </a:schemeClr>
                </a:solidFill>
                <a:latin typeface="Arial" panose="020B0604020202020204" pitchFamily="34" charset="0"/>
                <a:cs typeface="Arial" panose="020B0604020202020204" pitchFamily="34" charset="0"/>
              </a:rPr>
              <a:t>Sufixo</a:t>
            </a:r>
            <a:r>
              <a:rPr lang="en-US" sz="2000" i="0" dirty="0">
                <a:solidFill>
                  <a:srgbClr val="00B050"/>
                </a:solidFill>
              </a:rPr>
              <a:t>,</a:t>
            </a:r>
            <a:r>
              <a:rPr lang="en-US" sz="2000" i="0" dirty="0">
                <a:solidFill>
                  <a:srgbClr val="000080"/>
                </a:solidFill>
              </a:rPr>
              <a:t> </a:t>
            </a:r>
            <a:r>
              <a:rPr lang="en-US" sz="2000" i="0" dirty="0" err="1">
                <a:solidFill>
                  <a:srgbClr val="000080"/>
                </a:solidFill>
              </a:rPr>
              <a:t>representa</a:t>
            </a:r>
            <a:r>
              <a:rPr lang="en-US" sz="2000" i="0" dirty="0">
                <a:solidFill>
                  <a:srgbClr val="000080"/>
                </a:solidFill>
              </a:rPr>
              <a:t> o </a:t>
            </a:r>
            <a:r>
              <a:rPr lang="en-US" sz="2000" i="0" dirty="0" err="1">
                <a:solidFill>
                  <a:srgbClr val="000080"/>
                </a:solidFill>
              </a:rPr>
              <a:t>instante</a:t>
            </a:r>
            <a:r>
              <a:rPr lang="en-US" sz="2000" i="0" dirty="0">
                <a:solidFill>
                  <a:srgbClr val="000080"/>
                </a:solidFill>
              </a:rPr>
              <a:t> de </a:t>
            </a:r>
            <a:r>
              <a:rPr lang="en-US" sz="2000" i="0" dirty="0" err="1">
                <a:solidFill>
                  <a:srgbClr val="000080"/>
                </a:solidFill>
              </a:rPr>
              <a:t>ocorrência</a:t>
            </a:r>
            <a:r>
              <a:rPr lang="en-US" sz="2000" i="0" dirty="0">
                <a:solidFill>
                  <a:srgbClr val="000080"/>
                </a:solidFill>
              </a:rPr>
              <a:t> do </a:t>
            </a:r>
            <a:r>
              <a:rPr lang="en-US" sz="2000" i="0" dirty="0" err="1">
                <a:solidFill>
                  <a:srgbClr val="000080"/>
                </a:solidFill>
              </a:rPr>
              <a:t>armazenamento</a:t>
            </a:r>
            <a:r>
              <a:rPr lang="en-US" sz="2000" i="0" dirty="0">
                <a:solidFill>
                  <a:srgbClr val="000080"/>
                </a:solidFill>
              </a:rPr>
              <a:t> no ARQUIVO.</a:t>
            </a:r>
          </a:p>
          <a:p>
            <a:pPr marL="0" lvl="1" algn="just"/>
            <a:endParaRPr lang="en-US" sz="2000" dirty="0">
              <a:solidFill>
                <a:srgbClr val="000080"/>
              </a:solidFill>
            </a:endParaRPr>
          </a:p>
          <a:p>
            <a:pPr marL="0" lvl="1" algn="l">
              <a:spcBef>
                <a:spcPts val="0"/>
              </a:spcBef>
            </a:pPr>
            <a:endParaRPr lang="en-US" sz="2000" i="0" dirty="0">
              <a:solidFill>
                <a:srgbClr val="000080"/>
              </a:solidFill>
            </a:endParaRPr>
          </a:p>
          <a:p>
            <a:pPr marL="0" lvl="1" algn="l">
              <a:spcBef>
                <a:spcPts val="0"/>
              </a:spcBef>
            </a:pPr>
            <a:endParaRPr lang="en-US" sz="2000" i="0" dirty="0">
              <a:solidFill>
                <a:srgbClr val="000080"/>
              </a:solidFill>
            </a:endParaRPr>
          </a:p>
        </p:txBody>
      </p:sp>
      <p:grpSp>
        <p:nvGrpSpPr>
          <p:cNvPr id="19" name="Agrupar 18"/>
          <p:cNvGrpSpPr>
            <a:grpSpLocks noChangeAspect="1"/>
          </p:cNvGrpSpPr>
          <p:nvPr/>
        </p:nvGrpSpPr>
        <p:grpSpPr>
          <a:xfrm>
            <a:off x="5177339" y="3936538"/>
            <a:ext cx="2418997" cy="1860767"/>
            <a:chOff x="3650908" y="3284984"/>
            <a:chExt cx="2808000" cy="2160000"/>
          </a:xfrm>
        </p:grpSpPr>
        <p:grpSp>
          <p:nvGrpSpPr>
            <p:cNvPr id="22" name="Agrupar 21"/>
            <p:cNvGrpSpPr/>
            <p:nvPr/>
          </p:nvGrpSpPr>
          <p:grpSpPr>
            <a:xfrm>
              <a:off x="3650908" y="3284984"/>
              <a:ext cx="2808000" cy="2160000"/>
              <a:chOff x="3330000" y="3141208"/>
              <a:chExt cx="2484000" cy="2160000"/>
            </a:xfrm>
          </p:grpSpPr>
          <p:cxnSp>
            <p:nvCxnSpPr>
              <p:cNvPr id="24" name="Conector de Seta Reta 23"/>
              <p:cNvCxnSpPr>
                <a:cxnSpLocks/>
              </p:cNvCxnSpPr>
              <p:nvPr/>
            </p:nvCxnSpPr>
            <p:spPr bwMode="auto">
              <a:xfrm>
                <a:off x="3330000" y="5301208"/>
                <a:ext cx="2484000" cy="0"/>
              </a:xfrm>
              <a:prstGeom prst="straightConnector1">
                <a:avLst/>
              </a:prstGeom>
              <a:noFill/>
              <a:ln w="38100" cap="flat" cmpd="sng" algn="ctr">
                <a:solidFill>
                  <a:srgbClr val="000080"/>
                </a:solidFill>
                <a:prstDash val="solid"/>
                <a:round/>
                <a:headEnd type="none" w="med" len="med"/>
                <a:tailEnd type="triangle" w="med" len="lg"/>
              </a:ln>
              <a:effectLst/>
            </p:spPr>
          </p:cxnSp>
          <p:cxnSp>
            <p:nvCxnSpPr>
              <p:cNvPr id="25" name="Conector de Seta Reta 24"/>
              <p:cNvCxnSpPr>
                <a:cxnSpLocks/>
              </p:cNvCxnSpPr>
              <p:nvPr/>
            </p:nvCxnSpPr>
            <p:spPr bwMode="auto">
              <a:xfrm rot="16200000">
                <a:off x="2267864" y="4221208"/>
                <a:ext cx="2160000" cy="0"/>
              </a:xfrm>
              <a:prstGeom prst="straightConnector1">
                <a:avLst/>
              </a:prstGeom>
              <a:noFill/>
              <a:ln w="38100" cap="flat" cmpd="sng" algn="ctr">
                <a:solidFill>
                  <a:srgbClr val="000080"/>
                </a:solidFill>
                <a:prstDash val="solid"/>
                <a:round/>
                <a:headEnd type="none" w="med" len="med"/>
                <a:tailEnd type="triangle" w="med" len="lg"/>
              </a:ln>
              <a:effectLst/>
            </p:spPr>
          </p:cxnSp>
        </p:grpSp>
        <p:sp>
          <p:nvSpPr>
            <p:cNvPr id="23" name="Elipse 22"/>
            <p:cNvSpPr>
              <a:spLocks noChangeAspect="1"/>
            </p:cNvSpPr>
            <p:nvPr/>
          </p:nvSpPr>
          <p:spPr bwMode="auto">
            <a:xfrm>
              <a:off x="4652015" y="4482174"/>
              <a:ext cx="108000" cy="108000"/>
            </a:xfrm>
            <a:prstGeom prst="ellipse">
              <a:avLst/>
            </a:prstGeom>
            <a:solidFill>
              <a:srgbClr val="000080"/>
            </a:solidFill>
            <a:ln w="9525">
              <a:noFill/>
              <a:miter lim="800000"/>
              <a:headEnd/>
              <a:tailEnd/>
            </a:ln>
          </p:spPr>
          <p:txBody>
            <a:bodyPr rtlCol="0" anchor="ctr"/>
            <a:lstStyle/>
            <a:p>
              <a:pPr algn="ctr"/>
              <a:endParaRPr lang="pt-BR" i="0" dirty="0">
                <a:solidFill>
                  <a:srgbClr val="002060"/>
                </a:solidFill>
              </a:endParaRPr>
            </a:p>
          </p:txBody>
        </p:sp>
      </p:grpSp>
      <p:grpSp>
        <p:nvGrpSpPr>
          <p:cNvPr id="4" name="Agrupar 3"/>
          <p:cNvGrpSpPr/>
          <p:nvPr/>
        </p:nvGrpSpPr>
        <p:grpSpPr>
          <a:xfrm>
            <a:off x="2198839" y="3992237"/>
            <a:ext cx="1365049" cy="1816509"/>
            <a:chOff x="1835696" y="3429000"/>
            <a:chExt cx="1584176" cy="2232248"/>
          </a:xfrm>
        </p:grpSpPr>
        <p:sp>
          <p:nvSpPr>
            <p:cNvPr id="2" name="Elipse 1"/>
            <p:cNvSpPr/>
            <p:nvPr/>
          </p:nvSpPr>
          <p:spPr bwMode="auto">
            <a:xfrm rot="1800000">
              <a:off x="1835696" y="3429000"/>
              <a:ext cx="1584176" cy="2232248"/>
            </a:xfrm>
            <a:prstGeom prst="ellipse">
              <a:avLst/>
            </a:prstGeom>
            <a:noFill/>
            <a:ln w="22225">
              <a:solidFill>
                <a:srgbClr val="000080"/>
              </a:solidFill>
              <a:miter lim="800000"/>
              <a:headEnd/>
              <a:tailEnd/>
            </a:ln>
          </p:spPr>
          <p:txBody>
            <a:bodyPr rtlCol="0" anchor="ctr"/>
            <a:lstStyle/>
            <a:p>
              <a:pPr algn="ctr"/>
              <a:endParaRPr lang="pt-BR" i="0" dirty="0">
                <a:solidFill>
                  <a:srgbClr val="002060"/>
                </a:solidFill>
              </a:endParaRPr>
            </a:p>
          </p:txBody>
        </p:sp>
        <p:sp>
          <p:nvSpPr>
            <p:cNvPr id="26" name="Elipse 25"/>
            <p:cNvSpPr>
              <a:spLocks noChangeAspect="1"/>
            </p:cNvSpPr>
            <p:nvPr/>
          </p:nvSpPr>
          <p:spPr bwMode="auto">
            <a:xfrm>
              <a:off x="2519784" y="4606729"/>
              <a:ext cx="108000" cy="108000"/>
            </a:xfrm>
            <a:prstGeom prst="ellipse">
              <a:avLst/>
            </a:prstGeom>
            <a:solidFill>
              <a:srgbClr val="002060"/>
            </a:solidFill>
            <a:ln w="9525">
              <a:solidFill>
                <a:srgbClr val="000080"/>
              </a:solidFill>
              <a:miter lim="800000"/>
              <a:headEnd/>
              <a:tailEnd/>
            </a:ln>
          </p:spPr>
          <p:txBody>
            <a:bodyPr rtlCol="0" anchor="ctr"/>
            <a:lstStyle/>
            <a:p>
              <a:pPr algn="ctr"/>
              <a:endParaRPr lang="pt-BR" i="0" dirty="0">
                <a:solidFill>
                  <a:srgbClr val="002060"/>
                </a:solidFill>
              </a:endParaRPr>
            </a:p>
          </p:txBody>
        </p:sp>
      </p:grpSp>
      <p:sp>
        <p:nvSpPr>
          <p:cNvPr id="5" name="Forma Livre: Forma 4"/>
          <p:cNvSpPr/>
          <p:nvPr/>
        </p:nvSpPr>
        <p:spPr bwMode="auto">
          <a:xfrm>
            <a:off x="2843808" y="4449766"/>
            <a:ext cx="3219535" cy="550582"/>
          </a:xfrm>
          <a:custGeom>
            <a:avLst/>
            <a:gdLst>
              <a:gd name="connsiteX0" fmla="*/ 0 w 3531147"/>
              <a:gd name="connsiteY0" fmla="*/ 29329 h 334129"/>
              <a:gd name="connsiteX1" fmla="*/ 3211286 w 3531147"/>
              <a:gd name="connsiteY1" fmla="*/ 29329 h 334129"/>
              <a:gd name="connsiteX2" fmla="*/ 3243943 w 3531147"/>
              <a:gd name="connsiteY2" fmla="*/ 334129 h 334129"/>
              <a:gd name="connsiteX0" fmla="*/ 0 w 3211286"/>
              <a:gd name="connsiteY0" fmla="*/ 29329 h 29329"/>
              <a:gd name="connsiteX1" fmla="*/ 3211286 w 3211286"/>
              <a:gd name="connsiteY1" fmla="*/ 29329 h 29329"/>
              <a:gd name="connsiteX0" fmla="*/ 0 w 3211286"/>
              <a:gd name="connsiteY0" fmla="*/ 415328 h 415328"/>
              <a:gd name="connsiteX1" fmla="*/ 3211286 w 3211286"/>
              <a:gd name="connsiteY1" fmla="*/ 415328 h 415328"/>
              <a:gd name="connsiteX0" fmla="*/ 0 w 3211286"/>
              <a:gd name="connsiteY0" fmla="*/ 735429 h 735429"/>
              <a:gd name="connsiteX1" fmla="*/ 3211286 w 3211286"/>
              <a:gd name="connsiteY1" fmla="*/ 735429 h 735429"/>
              <a:gd name="connsiteX0" fmla="*/ 0 w 3211286"/>
              <a:gd name="connsiteY0" fmla="*/ 779689 h 779689"/>
              <a:gd name="connsiteX1" fmla="*/ 3211286 w 3211286"/>
              <a:gd name="connsiteY1" fmla="*/ 779689 h 779689"/>
              <a:gd name="connsiteX0" fmla="*/ 0 w 3211286"/>
              <a:gd name="connsiteY0" fmla="*/ 692869 h 692869"/>
              <a:gd name="connsiteX1" fmla="*/ 3211286 w 3211286"/>
              <a:gd name="connsiteY1" fmla="*/ 692869 h 692869"/>
              <a:gd name="connsiteX0" fmla="*/ 0 w 3211286"/>
              <a:gd name="connsiteY0" fmla="*/ 600076 h 600076"/>
              <a:gd name="connsiteX1" fmla="*/ 3211286 w 3211286"/>
              <a:gd name="connsiteY1" fmla="*/ 600076 h 600076"/>
            </a:gdLst>
            <a:ahLst/>
            <a:cxnLst>
              <a:cxn ang="0">
                <a:pos x="connsiteX0" y="connsiteY0"/>
              </a:cxn>
              <a:cxn ang="0">
                <a:pos x="connsiteX1" y="connsiteY1"/>
              </a:cxn>
            </a:cxnLst>
            <a:rect l="l" t="t" r="r" b="b"/>
            <a:pathLst>
              <a:path w="3211286" h="600076">
                <a:moveTo>
                  <a:pt x="0" y="600076"/>
                </a:moveTo>
                <a:cubicBezTo>
                  <a:pt x="823686" y="-198210"/>
                  <a:pt x="2365828" y="-201838"/>
                  <a:pt x="3211286" y="600076"/>
                </a:cubicBezTo>
              </a:path>
            </a:pathLst>
          </a:custGeom>
          <a:noFill/>
          <a:ln w="9525">
            <a:solidFill>
              <a:srgbClr val="002060"/>
            </a:solidFill>
            <a:miter lim="800000"/>
            <a:headEnd/>
            <a:tailEnd type="triangle" w="lg" len="lg"/>
          </a:ln>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2060"/>
              </a:solidFill>
              <a:effectLst/>
              <a:latin typeface="Arial" charset="0"/>
            </a:endParaRPr>
          </a:p>
        </p:txBody>
      </p:sp>
      <p:sp>
        <p:nvSpPr>
          <p:cNvPr id="28" name="Texto explicativo retangular com cantos arredondados 16"/>
          <p:cNvSpPr>
            <a:spLocks noChangeArrowheads="1"/>
          </p:cNvSpPr>
          <p:nvPr/>
        </p:nvSpPr>
        <p:spPr bwMode="auto">
          <a:xfrm>
            <a:off x="6444208" y="4384895"/>
            <a:ext cx="1224136" cy="487747"/>
          </a:xfrm>
          <a:prstGeom prst="wedgeRoundRectCallout">
            <a:avLst>
              <a:gd name="adj1" fmla="val -74222"/>
              <a:gd name="adj2" fmla="val 78197"/>
              <a:gd name="adj3" fmla="val 16667"/>
            </a:avLst>
          </a:prstGeom>
          <a:solidFill>
            <a:srgbClr val="FFCC66"/>
          </a:solidFill>
          <a:ln w="9525">
            <a:solidFill>
              <a:srgbClr val="FF9900"/>
            </a:solidFill>
            <a:miter lim="800000"/>
            <a:headEnd/>
            <a:tailEnd/>
          </a:ln>
        </p:spPr>
        <p:txBody>
          <a:bodyPr anchor="ctr"/>
          <a:lstStyle/>
          <a:p>
            <a:r>
              <a:rPr lang="en-US" sz="2000" b="1" i="0" dirty="0">
                <a:solidFill>
                  <a:srgbClr val="000080"/>
                </a:solidFill>
              </a:rPr>
              <a:t>IBI de </a:t>
            </a:r>
            <a:r>
              <a:rPr lang="en-US" sz="2000" b="1" dirty="0">
                <a:solidFill>
                  <a:srgbClr val="000080"/>
                </a:solidFill>
              </a:rPr>
              <a:t>I</a:t>
            </a:r>
            <a:r>
              <a:rPr lang="pt-BR" sz="1800" b="1" i="0" dirty="0">
                <a:solidFill>
                  <a:srgbClr val="000080"/>
                </a:solidFill>
              </a:rPr>
              <a:t> </a:t>
            </a:r>
            <a:endParaRPr lang="en-US" sz="1800" b="1" i="0" dirty="0">
              <a:solidFill>
                <a:srgbClr val="000080"/>
              </a:solidFill>
            </a:endParaRPr>
          </a:p>
        </p:txBody>
      </p:sp>
      <p:sp>
        <p:nvSpPr>
          <p:cNvPr id="6" name="CaixaDeTexto 5"/>
          <p:cNvSpPr txBox="1"/>
          <p:nvPr/>
        </p:nvSpPr>
        <p:spPr>
          <a:xfrm>
            <a:off x="5399940" y="5799454"/>
            <a:ext cx="2018501" cy="369332"/>
          </a:xfrm>
          <a:prstGeom prst="rect">
            <a:avLst/>
          </a:prstGeom>
          <a:noFill/>
        </p:spPr>
        <p:txBody>
          <a:bodyPr wrap="none" rtlCol="0">
            <a:spAutoFit/>
          </a:bodyPr>
          <a:lstStyle/>
          <a:p>
            <a:r>
              <a:rPr lang="pt-BR" sz="1800" i="0" dirty="0">
                <a:solidFill>
                  <a:srgbClr val="000080"/>
                </a:solidFill>
              </a:rPr>
              <a:t>Endereço Internet</a:t>
            </a:r>
          </a:p>
        </p:txBody>
      </p:sp>
      <p:sp>
        <p:nvSpPr>
          <p:cNvPr id="29" name="CaixaDeTexto 28"/>
          <p:cNvSpPr txBox="1"/>
          <p:nvPr/>
        </p:nvSpPr>
        <p:spPr>
          <a:xfrm>
            <a:off x="1375966" y="5879013"/>
            <a:ext cx="2763986" cy="646331"/>
          </a:xfrm>
          <a:prstGeom prst="rect">
            <a:avLst/>
          </a:prstGeom>
          <a:noFill/>
        </p:spPr>
        <p:txBody>
          <a:bodyPr wrap="square" rtlCol="0">
            <a:spAutoFit/>
          </a:bodyPr>
          <a:lstStyle/>
          <a:p>
            <a:r>
              <a:rPr lang="pt-BR" sz="1800" b="1" i="0" dirty="0">
                <a:solidFill>
                  <a:srgbClr val="000080"/>
                </a:solidFill>
              </a:rPr>
              <a:t> Conjunto de ITENS DE INFORMAÇÃO (</a:t>
            </a:r>
            <a:r>
              <a:rPr lang="pt-BR" sz="1800" b="1" i="1" dirty="0" err="1">
                <a:solidFill>
                  <a:srgbClr val="000080"/>
                </a:solidFill>
              </a:rPr>
              <a:t>I</a:t>
            </a:r>
            <a:r>
              <a:rPr lang="pt-BR" sz="1800" b="1" dirty="0" err="1">
                <a:solidFill>
                  <a:srgbClr val="000080"/>
                </a:solidFill>
              </a:rPr>
              <a:t>s</a:t>
            </a:r>
            <a:r>
              <a:rPr lang="pt-BR" sz="1800" b="1" i="1" dirty="0">
                <a:solidFill>
                  <a:srgbClr val="000080"/>
                </a:solidFill>
              </a:rPr>
              <a:t>)</a:t>
            </a:r>
            <a:endParaRPr lang="pt-BR" sz="1800" b="1" i="0" dirty="0">
              <a:solidFill>
                <a:srgbClr val="000080"/>
              </a:solidFill>
            </a:endParaRPr>
          </a:p>
        </p:txBody>
      </p:sp>
      <p:sp>
        <p:nvSpPr>
          <p:cNvPr id="30" name="Texto explicativo retangular com cantos arredondados 16"/>
          <p:cNvSpPr>
            <a:spLocks noChangeArrowheads="1"/>
          </p:cNvSpPr>
          <p:nvPr/>
        </p:nvSpPr>
        <p:spPr bwMode="auto">
          <a:xfrm>
            <a:off x="899591" y="4008546"/>
            <a:ext cx="2057975" cy="720081"/>
          </a:xfrm>
          <a:prstGeom prst="wedgeRoundRectCallout">
            <a:avLst>
              <a:gd name="adj1" fmla="val 40505"/>
              <a:gd name="adj2" fmla="val 80400"/>
              <a:gd name="adj3" fmla="val 16667"/>
            </a:avLst>
          </a:prstGeom>
          <a:solidFill>
            <a:srgbClr val="FFCC66"/>
          </a:solidFill>
          <a:ln w="15875">
            <a:solidFill>
              <a:srgbClr val="FF9900"/>
            </a:solidFill>
            <a:miter lim="800000"/>
            <a:headEnd/>
            <a:tailEnd/>
          </a:ln>
        </p:spPr>
        <p:txBody>
          <a:bodyPr anchor="ctr"/>
          <a:lstStyle/>
          <a:p>
            <a:pPr algn="ctr"/>
            <a:r>
              <a:rPr lang="en-US" sz="2000" b="1" i="0" dirty="0">
                <a:solidFill>
                  <a:srgbClr val="000080"/>
                </a:solidFill>
              </a:rPr>
              <a:t>ITEM DE INFORMAÇÃO</a:t>
            </a:r>
          </a:p>
        </p:txBody>
      </p:sp>
      <p:sp>
        <p:nvSpPr>
          <p:cNvPr id="9" name="CaixaDeTexto 8"/>
          <p:cNvSpPr txBox="1"/>
          <p:nvPr/>
        </p:nvSpPr>
        <p:spPr>
          <a:xfrm>
            <a:off x="2721633" y="5144365"/>
            <a:ext cx="248787" cy="369332"/>
          </a:xfrm>
          <a:prstGeom prst="rect">
            <a:avLst/>
          </a:prstGeom>
          <a:noFill/>
        </p:spPr>
        <p:txBody>
          <a:bodyPr wrap="none" rtlCol="0">
            <a:spAutoFit/>
          </a:bodyPr>
          <a:lstStyle/>
          <a:p>
            <a:r>
              <a:rPr lang="pt-BR" sz="1800" b="1" i="1" dirty="0">
                <a:solidFill>
                  <a:srgbClr val="002060"/>
                </a:solidFill>
              </a:rPr>
              <a:t>I</a:t>
            </a:r>
          </a:p>
        </p:txBody>
      </p:sp>
      <p:sp>
        <p:nvSpPr>
          <p:cNvPr id="31" name="CaixaDeTexto 30"/>
          <p:cNvSpPr txBox="1"/>
          <p:nvPr/>
        </p:nvSpPr>
        <p:spPr>
          <a:xfrm>
            <a:off x="5539828" y="5135073"/>
            <a:ext cx="1090363" cy="369332"/>
          </a:xfrm>
          <a:prstGeom prst="rect">
            <a:avLst/>
          </a:prstGeom>
          <a:noFill/>
        </p:spPr>
        <p:txBody>
          <a:bodyPr wrap="none" rtlCol="0">
            <a:spAutoFit/>
          </a:bodyPr>
          <a:lstStyle/>
          <a:p>
            <a:r>
              <a:rPr lang="pt-BR" sz="1800" b="1" i="1" dirty="0">
                <a:solidFill>
                  <a:srgbClr val="C00000"/>
                </a:solidFill>
              </a:rPr>
              <a:t>E</a:t>
            </a:r>
            <a:r>
              <a:rPr lang="pt-BR" sz="1800" b="1" i="1" dirty="0">
                <a:solidFill>
                  <a:srgbClr val="002060"/>
                </a:solidFill>
              </a:rPr>
              <a:t> / </a:t>
            </a:r>
            <a:r>
              <a:rPr lang="pt-BR" sz="1800" b="1" i="1" dirty="0">
                <a:solidFill>
                  <a:srgbClr val="00B050"/>
                </a:solidFill>
              </a:rPr>
              <a:t>T </a:t>
            </a:r>
            <a:r>
              <a:rPr lang="pt-BR" sz="1800" b="1" dirty="0">
                <a:solidFill>
                  <a:srgbClr val="000080"/>
                </a:solidFill>
              </a:rPr>
              <a:t>= IBI</a:t>
            </a:r>
            <a:endParaRPr lang="pt-BR" sz="1800" b="1" dirty="0">
              <a:solidFill>
                <a:srgbClr val="00B050"/>
              </a:solidFill>
            </a:endParaRPr>
          </a:p>
        </p:txBody>
      </p:sp>
      <p:sp>
        <p:nvSpPr>
          <p:cNvPr id="20" name="CaixaDeTexto 19">
            <a:extLst>
              <a:ext uri="{FF2B5EF4-FFF2-40B4-BE49-F238E27FC236}">
                <a16:creationId xmlns:a16="http://schemas.microsoft.com/office/drawing/2014/main" id="{59113712-BA89-4719-ABF0-EE38332BA14F}"/>
              </a:ext>
            </a:extLst>
          </p:cNvPr>
          <p:cNvSpPr txBox="1"/>
          <p:nvPr/>
        </p:nvSpPr>
        <p:spPr>
          <a:xfrm>
            <a:off x="5148064" y="3927246"/>
            <a:ext cx="1263316" cy="369332"/>
          </a:xfrm>
          <a:prstGeom prst="rect">
            <a:avLst/>
          </a:prstGeom>
          <a:noFill/>
        </p:spPr>
        <p:txBody>
          <a:bodyPr wrap="square" rtlCol="0">
            <a:spAutoFit/>
          </a:bodyPr>
          <a:lstStyle/>
          <a:p>
            <a:r>
              <a:rPr lang="pt-BR" sz="1800" b="1" i="1" dirty="0">
                <a:solidFill>
                  <a:srgbClr val="002060"/>
                </a:solidFill>
              </a:rPr>
              <a:t> </a:t>
            </a:r>
            <a:r>
              <a:rPr lang="pt-BR" sz="1800" b="1" i="1" dirty="0">
                <a:solidFill>
                  <a:srgbClr val="00B050"/>
                </a:solidFill>
              </a:rPr>
              <a:t>T </a:t>
            </a:r>
            <a:r>
              <a:rPr lang="pt-BR" sz="1800" i="0" dirty="0">
                <a:solidFill>
                  <a:schemeClr val="accent5">
                    <a:lumMod val="50000"/>
                  </a:schemeClr>
                </a:solidFill>
                <a:latin typeface="Arial" panose="020B0604020202020204" pitchFamily="34" charset="0"/>
                <a:cs typeface="Arial" panose="020B0604020202020204" pitchFamily="34" charset="0"/>
              </a:rPr>
              <a:t>(Sufixo)</a:t>
            </a:r>
          </a:p>
        </p:txBody>
      </p:sp>
      <p:sp>
        <p:nvSpPr>
          <p:cNvPr id="32" name="CaixaDeTexto 31">
            <a:extLst>
              <a:ext uri="{FF2B5EF4-FFF2-40B4-BE49-F238E27FC236}">
                <a16:creationId xmlns:a16="http://schemas.microsoft.com/office/drawing/2014/main" id="{9A675283-0999-4D51-8601-473AB02E1BFD}"/>
              </a:ext>
            </a:extLst>
          </p:cNvPr>
          <p:cNvSpPr txBox="1"/>
          <p:nvPr/>
        </p:nvSpPr>
        <p:spPr>
          <a:xfrm>
            <a:off x="6737056" y="5418340"/>
            <a:ext cx="1291328" cy="369332"/>
          </a:xfrm>
          <a:prstGeom prst="rect">
            <a:avLst/>
          </a:prstGeom>
          <a:noFill/>
        </p:spPr>
        <p:txBody>
          <a:bodyPr wrap="square" rtlCol="0">
            <a:spAutoFit/>
          </a:bodyPr>
          <a:lstStyle/>
          <a:p>
            <a:r>
              <a:rPr lang="pt-BR" sz="1800" b="1" i="1" dirty="0">
                <a:solidFill>
                  <a:srgbClr val="C00000"/>
                </a:solidFill>
              </a:rPr>
              <a:t>E </a:t>
            </a:r>
            <a:r>
              <a:rPr lang="pt-BR" sz="1800" i="0" dirty="0">
                <a:solidFill>
                  <a:srgbClr val="C00000"/>
                </a:solidFill>
              </a:rPr>
              <a:t>(Prefixo)</a:t>
            </a:r>
          </a:p>
        </p:txBody>
      </p:sp>
      <p:sp>
        <p:nvSpPr>
          <p:cNvPr id="33" name="CaixaDeTexto 32">
            <a:extLst>
              <a:ext uri="{FF2B5EF4-FFF2-40B4-BE49-F238E27FC236}">
                <a16:creationId xmlns:a16="http://schemas.microsoft.com/office/drawing/2014/main" id="{68A299A7-F46B-4F3E-AEFA-07AAAA91410D}"/>
              </a:ext>
            </a:extLst>
          </p:cNvPr>
          <p:cNvSpPr txBox="1"/>
          <p:nvPr/>
        </p:nvSpPr>
        <p:spPr>
          <a:xfrm>
            <a:off x="4270836" y="4719334"/>
            <a:ext cx="877228" cy="369332"/>
          </a:xfrm>
          <a:prstGeom prst="rect">
            <a:avLst/>
          </a:prstGeom>
          <a:noFill/>
        </p:spPr>
        <p:txBody>
          <a:bodyPr wrap="none" rtlCol="0">
            <a:spAutoFit/>
          </a:bodyPr>
          <a:lstStyle/>
          <a:p>
            <a:r>
              <a:rPr lang="pt-BR" sz="1800" i="0" dirty="0">
                <a:solidFill>
                  <a:srgbClr val="000080"/>
                </a:solidFill>
              </a:rPr>
              <a:t>Tempo</a:t>
            </a:r>
          </a:p>
        </p:txBody>
      </p:sp>
      <p:sp>
        <p:nvSpPr>
          <p:cNvPr id="34" name="Rectangle 2">
            <a:extLst>
              <a:ext uri="{FF2B5EF4-FFF2-40B4-BE49-F238E27FC236}">
                <a16:creationId xmlns:a16="http://schemas.microsoft.com/office/drawing/2014/main" id="{76C678CC-D78E-4CEF-864B-54EF2285DD0D}"/>
              </a:ext>
            </a:extLst>
          </p:cNvPr>
          <p:cNvSpPr txBox="1">
            <a:spLocks noChangeArrowheads="1"/>
          </p:cNvSpPr>
          <p:nvPr/>
        </p:nvSpPr>
        <p:spPr>
          <a:xfrm>
            <a:off x="1889193" y="548679"/>
            <a:ext cx="5365615" cy="123750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Geração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(1/8)</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Princípio de identificação por IBI </a:t>
            </a:r>
            <a:r>
              <a:rPr lang="pt-BR" sz="2000" b="1" i="0" dirty="0">
                <a:solidFill>
                  <a:srgbClr val="002060"/>
                </a:solidFill>
                <a:latin typeface="Arial" panose="020B0604020202020204" pitchFamily="34" charset="0"/>
                <a:cs typeface="Arial" panose="020B0604020202020204" pitchFamily="34" charset="0"/>
              </a:rPr>
              <a:t>Aspectos semânticos</a:t>
            </a:r>
            <a:endParaRPr lang="pt-BR" sz="2000" i="0" dirty="0">
              <a:solidFill>
                <a:srgbClr val="002060"/>
              </a:solidFill>
              <a:latin typeface="Calibri"/>
            </a:endParaRPr>
          </a:p>
        </p:txBody>
      </p:sp>
      <p:sp>
        <p:nvSpPr>
          <p:cNvPr id="36" name="Rectangle 10">
            <a:extLst>
              <a:ext uri="{FF2B5EF4-FFF2-40B4-BE49-F238E27FC236}">
                <a16:creationId xmlns:a16="http://schemas.microsoft.com/office/drawing/2014/main" id="{BEFB33E1-6692-48B8-9DBB-8C0C7E5AA8F1}"/>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7" name="Rectangle 9">
            <a:extLst>
              <a:ext uri="{FF2B5EF4-FFF2-40B4-BE49-F238E27FC236}">
                <a16:creationId xmlns:a16="http://schemas.microsoft.com/office/drawing/2014/main" id="{CFE67FEF-AA1C-4B39-9A4B-EA3E7F634293}"/>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38" name="CaixaDeTexto 37">
            <a:extLst>
              <a:ext uri="{FF2B5EF4-FFF2-40B4-BE49-F238E27FC236}">
                <a16:creationId xmlns:a16="http://schemas.microsoft.com/office/drawing/2014/main" id="{5EDF1E25-DCA9-46BA-997B-0E14137113A4}"/>
              </a:ext>
            </a:extLst>
          </p:cNvPr>
          <p:cNvSpPr txBox="1"/>
          <p:nvPr/>
        </p:nvSpPr>
        <p:spPr>
          <a:xfrm>
            <a:off x="4988085" y="6095037"/>
            <a:ext cx="3147016" cy="369332"/>
          </a:xfrm>
          <a:prstGeom prst="rect">
            <a:avLst/>
          </a:prstGeom>
          <a:noFill/>
        </p:spPr>
        <p:txBody>
          <a:bodyPr wrap="none" rtlCol="0">
            <a:spAutoFit/>
          </a:bodyPr>
          <a:lstStyle/>
          <a:p>
            <a:r>
              <a:rPr lang="pt-BR" sz="1800" b="1" i="0" dirty="0">
                <a:solidFill>
                  <a:srgbClr val="000080"/>
                </a:solidFill>
              </a:rPr>
              <a:t>Conjunto de rótulos (</a:t>
            </a:r>
            <a:r>
              <a:rPr lang="en-US" sz="1800" b="1" i="1" dirty="0">
                <a:solidFill>
                  <a:srgbClr val="C00000"/>
                </a:solidFill>
              </a:rPr>
              <a:t>E </a:t>
            </a:r>
            <a:r>
              <a:rPr lang="en-US" sz="1800" b="1" dirty="0">
                <a:solidFill>
                  <a:srgbClr val="002060"/>
                </a:solidFill>
              </a:rPr>
              <a:t>/ </a:t>
            </a:r>
            <a:r>
              <a:rPr lang="en-US" sz="1800" b="1" i="1" dirty="0">
                <a:solidFill>
                  <a:srgbClr val="00B050"/>
                </a:solidFill>
              </a:rPr>
              <a:t>T</a:t>
            </a:r>
            <a:r>
              <a:rPr lang="pt-BR" sz="1800" b="1" i="0" dirty="0">
                <a:solidFill>
                  <a:srgbClr val="000080"/>
                </a:solidFill>
              </a:rPr>
              <a:t>)</a:t>
            </a:r>
            <a:r>
              <a:rPr lang="pt-BR" sz="1800" i="0" dirty="0">
                <a:solidFill>
                  <a:srgbClr val="000080"/>
                </a:solidFill>
              </a:rPr>
              <a:t> </a:t>
            </a:r>
          </a:p>
        </p:txBody>
      </p:sp>
      <p:sp>
        <p:nvSpPr>
          <p:cNvPr id="27" name="Arco 26">
            <a:extLst>
              <a:ext uri="{FF2B5EF4-FFF2-40B4-BE49-F238E27FC236}">
                <a16:creationId xmlns:a16="http://schemas.microsoft.com/office/drawing/2014/main" id="{94E5370A-E1EE-42C8-8B11-B3D8F00EE35B}"/>
              </a:ext>
            </a:extLst>
          </p:cNvPr>
          <p:cNvSpPr/>
          <p:nvPr/>
        </p:nvSpPr>
        <p:spPr bwMode="auto">
          <a:xfrm>
            <a:off x="3176814" y="3635310"/>
            <a:ext cx="2790372" cy="947559"/>
          </a:xfrm>
          <a:prstGeom prst="arc">
            <a:avLst>
              <a:gd name="adj1" fmla="val 11432963"/>
              <a:gd name="adj2" fmla="val 21078636"/>
            </a:avLst>
          </a:prstGeom>
          <a:noFill/>
          <a:ln w="28575" cap="flat" cmpd="sng" algn="ctr">
            <a:solidFill>
              <a:srgbClr val="000080"/>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sp>
        <p:nvSpPr>
          <p:cNvPr id="35" name="CaixaDeTexto 34">
            <a:extLst>
              <a:ext uri="{FF2B5EF4-FFF2-40B4-BE49-F238E27FC236}">
                <a16:creationId xmlns:a16="http://schemas.microsoft.com/office/drawing/2014/main" id="{A1699420-FA5F-42A7-B10F-241C8205E161}"/>
              </a:ext>
            </a:extLst>
          </p:cNvPr>
          <p:cNvSpPr txBox="1"/>
          <p:nvPr/>
        </p:nvSpPr>
        <p:spPr>
          <a:xfrm>
            <a:off x="2949601" y="3163192"/>
            <a:ext cx="3244799" cy="400110"/>
          </a:xfrm>
          <a:prstGeom prst="rect">
            <a:avLst/>
          </a:prstGeom>
          <a:noFill/>
        </p:spPr>
        <p:txBody>
          <a:bodyPr wrap="none" rtlCol="0">
            <a:spAutoFit/>
          </a:bodyPr>
          <a:lstStyle/>
          <a:p>
            <a:r>
              <a:rPr lang="pt-BR" sz="2000" b="1" i="1" dirty="0">
                <a:solidFill>
                  <a:srgbClr val="002060"/>
                </a:solidFill>
              </a:rPr>
              <a:t>Sistema de Identificação</a:t>
            </a:r>
            <a:endParaRPr lang="en-GB" sz="2000" b="1" i="1" dirty="0">
              <a:solidFill>
                <a:srgbClr val="002060"/>
              </a:solidFill>
            </a:endParaRPr>
          </a:p>
        </p:txBody>
      </p:sp>
    </p:spTree>
    <p:extLst>
      <p:ext uri="{BB962C8B-B14F-4D97-AF65-F5344CB8AC3E}">
        <p14:creationId xmlns:p14="http://schemas.microsoft.com/office/powerpoint/2010/main" val="1797971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1222609" y="548680"/>
            <a:ext cx="6698783" cy="9001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Geração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(2/8)</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Definição e exemplo de dois tipos de rótulo </a:t>
            </a:r>
            <a:r>
              <a:rPr lang="pt-BR" sz="2000" b="1" i="0" dirty="0">
                <a:solidFill>
                  <a:srgbClr val="002060"/>
                </a:solidFill>
                <a:latin typeface="Arial" panose="020B0604020202020204" pitchFamily="34" charset="0"/>
                <a:cs typeface="Arial" panose="020B0604020202020204" pitchFamily="34" charset="0"/>
              </a:rPr>
              <a:t>Aspectos sintáxicos</a:t>
            </a:r>
            <a:endParaRPr lang="pt-BR" sz="2000" i="0" dirty="0">
              <a:solidFill>
                <a:srgbClr val="002060"/>
              </a:solidFill>
              <a:latin typeface="Calibri"/>
            </a:endParaRPr>
          </a:p>
        </p:txBody>
      </p:sp>
      <p:graphicFrame>
        <p:nvGraphicFramePr>
          <p:cNvPr id="40" name="Tabela 6">
            <a:extLst>
              <a:ext uri="{FF2B5EF4-FFF2-40B4-BE49-F238E27FC236}">
                <a16:creationId xmlns:a16="http://schemas.microsoft.com/office/drawing/2014/main" id="{4C32EEBA-D28D-46D3-B832-67F4325ABD4B}"/>
              </a:ext>
            </a:extLst>
          </p:cNvPr>
          <p:cNvGraphicFramePr>
            <a:graphicFrameLocks noGrp="1"/>
          </p:cNvGraphicFramePr>
          <p:nvPr>
            <p:extLst>
              <p:ext uri="{D42A27DB-BD31-4B8C-83A1-F6EECF244321}">
                <p14:modId xmlns:p14="http://schemas.microsoft.com/office/powerpoint/2010/main" val="406431101"/>
              </p:ext>
            </p:extLst>
          </p:nvPr>
        </p:nvGraphicFramePr>
        <p:xfrm>
          <a:off x="347743" y="2189192"/>
          <a:ext cx="8483750" cy="3688080"/>
        </p:xfrm>
        <a:graphic>
          <a:graphicData uri="http://schemas.openxmlformats.org/drawingml/2006/table">
            <a:tbl>
              <a:tblPr>
                <a:tableStyleId>{5C22544A-7EE6-4342-B048-85BDC9FD1C3A}</a:tableStyleId>
              </a:tblPr>
              <a:tblGrid>
                <a:gridCol w="4056404">
                  <a:extLst>
                    <a:ext uri="{9D8B030D-6E8A-4147-A177-3AD203B41FA5}">
                      <a16:colId xmlns:a16="http://schemas.microsoft.com/office/drawing/2014/main" val="36223016"/>
                    </a:ext>
                  </a:extLst>
                </a:gridCol>
                <a:gridCol w="302724">
                  <a:extLst>
                    <a:ext uri="{9D8B030D-6E8A-4147-A177-3AD203B41FA5}">
                      <a16:colId xmlns:a16="http://schemas.microsoft.com/office/drawing/2014/main" val="2942741435"/>
                    </a:ext>
                  </a:extLst>
                </a:gridCol>
                <a:gridCol w="4124622">
                  <a:extLst>
                    <a:ext uri="{9D8B030D-6E8A-4147-A177-3AD203B41FA5}">
                      <a16:colId xmlns:a16="http://schemas.microsoft.com/office/drawing/2014/main" val="2028391567"/>
                    </a:ext>
                  </a:extLst>
                </a:gridCol>
              </a:tblGrid>
              <a:tr h="370840">
                <a:tc gridSpan="3">
                  <a:txBody>
                    <a:bodyPr/>
                    <a:lstStyle/>
                    <a:p>
                      <a:pPr algn="ctr"/>
                      <a:r>
                        <a:rPr lang="pt-BR" sz="2400" b="1" dirty="0">
                          <a:solidFill>
                            <a:srgbClr val="002060"/>
                          </a:solidFill>
                          <a:latin typeface="Arial" panose="020B0604020202020204" pitchFamily="34" charset="0"/>
                          <a:cs typeface="Arial" panose="020B0604020202020204" pitchFamily="34" charset="0"/>
                        </a:rPr>
                        <a:t>Rótulo longo (Tipo 1)</a:t>
                      </a:r>
                    </a:p>
                  </a:txBody>
                  <a:tcPr marL="92354" marR="9235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hMerge="1">
                  <a:txBody>
                    <a:bodyPr/>
                    <a:lstStyle/>
                    <a:p>
                      <a:pPr algn="ct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hMerge="1">
                  <a:txBody>
                    <a:bodyPr/>
                    <a:lstStyle/>
                    <a:p>
                      <a:endParaRPr lang="pt-BR" i="1"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391636934"/>
                  </a:ext>
                </a:extLst>
              </a:tr>
              <a:tr h="370840">
                <a:tc>
                  <a:txBody>
                    <a:bodyPr/>
                    <a:lstStyle/>
                    <a:p>
                      <a:pPr algn="r"/>
                      <a:r>
                        <a:rPr lang="pt-BR" sz="2000" b="1" i="0" dirty="0">
                          <a:solidFill>
                            <a:srgbClr val="C00000"/>
                          </a:solidFill>
                          <a:latin typeface="Arial" panose="020B0604020202020204" pitchFamily="34" charset="0"/>
                          <a:cs typeface="Arial" panose="020B0604020202020204" pitchFamily="34" charset="0"/>
                        </a:rPr>
                        <a:t>prefixo</a:t>
                      </a:r>
                      <a:endParaRPr lang="pt-BR"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pPr algn="ctr"/>
                      <a:r>
                        <a:rPr lang="pt-BR" sz="2000" b="1" dirty="0">
                          <a:solidFill>
                            <a:srgbClr val="002060"/>
                          </a:solidFill>
                          <a:latin typeface="Arial" panose="020B0604020202020204" pitchFamily="34" charset="0"/>
                          <a:cs typeface="Arial" panose="020B0604020202020204" pitchFamily="34" charset="0"/>
                        </a:rPr>
                        <a:t>/</a:t>
                      </a:r>
                      <a:r>
                        <a:rPr lang="pt-BR" dirty="0">
                          <a:solidFill>
                            <a:srgbClr val="002060"/>
                          </a:solidFill>
                        </a:rPr>
                        <a:t> </a:t>
                      </a: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r>
                        <a:rPr lang="pt-BR" sz="2000" b="1" i="0" dirty="0">
                          <a:solidFill>
                            <a:schemeClr val="accent5">
                              <a:lumMod val="50000"/>
                            </a:schemeClr>
                          </a:solidFill>
                          <a:latin typeface="Arial" panose="020B0604020202020204" pitchFamily="34" charset="0"/>
                          <a:cs typeface="Arial" panose="020B0604020202020204" pitchFamily="34" charset="0"/>
                        </a:rPr>
                        <a:t>sufixo</a:t>
                      </a:r>
                      <a:endParaRPr lang="pt-BR"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3592049511"/>
                  </a:ext>
                </a:extLst>
              </a:tr>
              <a:tr h="370840">
                <a:tc>
                  <a:txBody>
                    <a:bodyPr/>
                    <a:lstStyle/>
                    <a:p>
                      <a:pPr algn="r"/>
                      <a:r>
                        <a:rPr lang="pt-BR" sz="2000" b="1" i="0" dirty="0" err="1">
                          <a:solidFill>
                            <a:srgbClr val="C00000"/>
                          </a:solidFill>
                          <a:latin typeface="Arial" panose="020B0604020202020204" pitchFamily="34" charset="0"/>
                          <a:cs typeface="Arial" panose="020B0604020202020204" pitchFamily="34" charset="0"/>
                        </a:rPr>
                        <a:t>endereço_internet</a:t>
                      </a:r>
                      <a:r>
                        <a:rPr lang="pt-BR" sz="2000" b="1" i="0" dirty="0">
                          <a:solidFill>
                            <a:srgbClr val="C00000"/>
                          </a:solidFill>
                          <a:latin typeface="Arial" panose="020B0604020202020204" pitchFamily="34" charset="0"/>
                          <a:cs typeface="Arial" panose="020B0604020202020204" pitchFamily="34" charset="0"/>
                        </a:rPr>
                        <a:t> </a:t>
                      </a:r>
                      <a:endParaRPr lang="pt-BR" sz="2000"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algn="ctr"/>
                      <a:r>
                        <a:rPr lang="pt-BR" sz="2000" b="1" dirty="0">
                          <a:solidFill>
                            <a:srgbClr val="002060"/>
                          </a:solidFill>
                          <a:latin typeface="Arial" panose="020B0604020202020204" pitchFamily="34" charset="0"/>
                          <a:cs typeface="Arial" panose="020B0604020202020204" pitchFamily="34" charset="0"/>
                        </a:rPr>
                        <a:t>/</a:t>
                      </a:r>
                      <a:endParaRPr lang="pt-BR"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lang="pt-BR" sz="2000" b="1" i="0" dirty="0">
                          <a:solidFill>
                            <a:schemeClr val="accent5">
                              <a:lumMod val="50000"/>
                            </a:schemeClr>
                          </a:solidFill>
                          <a:latin typeface="Arial" panose="020B0604020202020204" pitchFamily="34" charset="0"/>
                          <a:cs typeface="Arial" panose="020B0604020202020204" pitchFamily="34" charset="0"/>
                        </a:rPr>
                        <a:t>tempo</a:t>
                      </a:r>
                      <a:endParaRPr lang="pt-BR" i="1"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2956257138"/>
                  </a:ext>
                </a:extLst>
              </a:tr>
              <a:tr h="37084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t-BR" sz="2000" b="1" i="0" dirty="0">
                          <a:solidFill>
                            <a:srgbClr val="C00000"/>
                          </a:solidFill>
                          <a:latin typeface="Arial" panose="020B0604020202020204" pitchFamily="34" charset="0"/>
                          <a:cs typeface="Arial" panose="020B0604020202020204" pitchFamily="34" charset="0"/>
                        </a:rPr>
                        <a:t>domínio / servidor </a:t>
                      </a:r>
                      <a:endParaRPr lang="pt-BR"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algn="ctr"/>
                      <a:r>
                        <a:rPr lang="pt-BR" sz="2000" b="1" dirty="0">
                          <a:solidFill>
                            <a:srgbClr val="002060"/>
                          </a:solidFill>
                          <a:latin typeface="Arial" panose="020B0604020202020204" pitchFamily="34" charset="0"/>
                          <a:cs typeface="Arial" panose="020B0604020202020204" pitchFamily="34" charset="0"/>
                        </a:rPr>
                        <a:t>/</a:t>
                      </a:r>
                      <a:endParaRPr lang="pt-BR"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lang="pt-BR" sz="2000" b="1" i="0" dirty="0">
                          <a:solidFill>
                            <a:schemeClr val="accent5">
                              <a:lumMod val="50000"/>
                            </a:schemeClr>
                          </a:solidFill>
                          <a:latin typeface="Arial" panose="020B0604020202020204" pitchFamily="34" charset="0"/>
                          <a:cs typeface="Arial" panose="020B0604020202020204" pitchFamily="34" charset="0"/>
                        </a:rPr>
                        <a:t>ano /</a:t>
                      </a:r>
                      <a:r>
                        <a:rPr lang="pt-BR" sz="2000" b="1" i="0" dirty="0">
                          <a:solidFill>
                            <a:srgbClr val="002060"/>
                          </a:solidFill>
                        </a:rPr>
                        <a:t> </a:t>
                      </a:r>
                      <a:r>
                        <a:rPr lang="pt-BR" sz="2000" b="1" i="0" dirty="0" err="1">
                          <a:solidFill>
                            <a:schemeClr val="accent5">
                              <a:lumMod val="50000"/>
                            </a:schemeClr>
                          </a:solidFill>
                          <a:latin typeface="Arial" panose="020B0604020202020204" pitchFamily="34" charset="0"/>
                          <a:cs typeface="Arial" panose="020B0604020202020204" pitchFamily="34" charset="0"/>
                        </a:rPr>
                        <a:t>data_e_hora</a:t>
                      </a:r>
                      <a:endParaRPr lang="pt-BR" i="1"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2248274015"/>
                  </a:ext>
                </a:extLst>
              </a:tr>
              <a:tr h="370840">
                <a:tc>
                  <a:txBody>
                    <a:bodyPr/>
                    <a:lstStyle/>
                    <a:p>
                      <a:pPr algn="r"/>
                      <a:r>
                        <a:rPr lang="pt-BR" sz="2000" b="1" i="0" dirty="0">
                          <a:solidFill>
                            <a:srgbClr val="C00000"/>
                          </a:solidFill>
                          <a:latin typeface="Arial" panose="020B0604020202020204" pitchFamily="34" charset="0"/>
                          <a:cs typeface="Arial" panose="020B0604020202020204" pitchFamily="34" charset="0"/>
                        </a:rPr>
                        <a:t>sid.inpe.br / mtc-m16d </a:t>
                      </a:r>
                      <a:endParaRPr kumimoji="0" lang="pt-BR" sz="2000" b="0" i="0" u="none" strike="noStrike" kern="1200" cap="none" spc="0" normalizeH="0" baseline="0" dirty="0">
                        <a:ln>
                          <a:noFill/>
                        </a:ln>
                        <a:solidFill>
                          <a:srgbClr val="002060"/>
                        </a:solidFill>
                        <a:effectLst/>
                        <a:uLnTx/>
                        <a:uFillTx/>
                        <a:latin typeface="Arial" charset="0"/>
                        <a:ea typeface="+mn-ea"/>
                        <a:cs typeface="+mn-cs"/>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000" b="1" dirty="0">
                          <a:solidFill>
                            <a:srgbClr val="002060"/>
                          </a:solidFill>
                          <a:latin typeface="Arial" panose="020B0604020202020204" pitchFamily="34" charset="0"/>
                          <a:cs typeface="Arial" panose="020B0604020202020204" pitchFamily="34" charset="0"/>
                        </a:rPr>
                        <a:t>/</a:t>
                      </a:r>
                      <a:endParaRPr lang="pt-BR"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lang="pt-BR" sz="2000" b="1" i="0" dirty="0">
                          <a:solidFill>
                            <a:schemeClr val="accent5">
                              <a:lumMod val="50000"/>
                            </a:schemeClr>
                          </a:solidFill>
                          <a:latin typeface="Arial" panose="020B0604020202020204" pitchFamily="34" charset="0"/>
                          <a:cs typeface="Arial" panose="020B0604020202020204" pitchFamily="34" charset="0"/>
                        </a:rPr>
                        <a:t>2021 / 04.17.04.17</a:t>
                      </a:r>
                      <a:endParaRPr lang="pt-BR" sz="2000" i="0" kern="1200" dirty="0">
                        <a:solidFill>
                          <a:srgbClr val="002060"/>
                        </a:solidFill>
                        <a:latin typeface="Arial" panose="020B0604020202020204" pitchFamily="34" charset="0"/>
                        <a:ea typeface="+mn-ea"/>
                        <a:cs typeface="Arial" panose="020B0604020202020204" pitchFamily="34" charset="0"/>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26708151"/>
                  </a:ext>
                </a:extLst>
              </a:tr>
              <a:tr h="335424">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400" b="1" dirty="0">
                          <a:solidFill>
                            <a:srgbClr val="002060"/>
                          </a:solidFill>
                          <a:latin typeface="Arial" panose="020B0604020202020204" pitchFamily="34" charset="0"/>
                          <a:cs typeface="Arial" panose="020B0604020202020204" pitchFamily="34" charset="0"/>
                        </a:rPr>
                        <a:t>Rótulo</a:t>
                      </a:r>
                      <a:r>
                        <a:rPr lang="pt-BR" sz="2400" b="1" dirty="0">
                          <a:solidFill>
                            <a:srgbClr val="00B0F0"/>
                          </a:solidFill>
                          <a:latin typeface="Arial" panose="020B0604020202020204" pitchFamily="34" charset="0"/>
                          <a:cs typeface="Arial" panose="020B0604020202020204" pitchFamily="34" charset="0"/>
                        </a:rPr>
                        <a:t> </a:t>
                      </a:r>
                      <a:r>
                        <a:rPr lang="pt-BR" sz="2400" b="1" dirty="0">
                          <a:solidFill>
                            <a:srgbClr val="002060"/>
                          </a:solidFill>
                          <a:latin typeface="Arial" panose="020B0604020202020204" pitchFamily="34" charset="0"/>
                          <a:cs typeface="Arial" panose="020B0604020202020204" pitchFamily="34" charset="0"/>
                        </a:rPr>
                        <a:t>compactado</a:t>
                      </a:r>
                      <a:r>
                        <a:rPr lang="pt-BR" sz="2400" b="1" dirty="0">
                          <a:solidFill>
                            <a:srgbClr val="C00000"/>
                          </a:solidFill>
                          <a:latin typeface="Arial" panose="020B0604020202020204" pitchFamily="34" charset="0"/>
                          <a:cs typeface="Arial" panose="020B0604020202020204" pitchFamily="34" charset="0"/>
                        </a:rPr>
                        <a:t> </a:t>
                      </a:r>
                      <a:r>
                        <a:rPr lang="pt-BR" sz="2400" b="1" dirty="0">
                          <a:solidFill>
                            <a:srgbClr val="002060"/>
                          </a:solidFill>
                          <a:latin typeface="Arial" panose="020B0604020202020204" pitchFamily="34" charset="0"/>
                          <a:cs typeface="Arial" panose="020B0604020202020204" pitchFamily="34" charset="0"/>
                        </a:rPr>
                        <a:t>(Tipo 2)</a:t>
                      </a:r>
                    </a:p>
                  </a:txBody>
                  <a:tcPr marL="92354" marR="9235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hMerge="1">
                  <a:txBody>
                    <a:bodyPr/>
                    <a:lstStyle/>
                    <a:p>
                      <a:endParaRPr lang="pt-BR" sz="2000" i="0" kern="1200" dirty="0">
                        <a:solidFill>
                          <a:srgbClr val="002060"/>
                        </a:solidFill>
                        <a:latin typeface="Arial" panose="020B0604020202020204" pitchFamily="34" charset="0"/>
                        <a:ea typeface="+mn-ea"/>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89639071"/>
                  </a:ext>
                </a:extLst>
              </a:tr>
              <a:tr h="370840">
                <a:tc>
                  <a:txBody>
                    <a:bodyPr/>
                    <a:lstStyle/>
                    <a:p>
                      <a:pPr algn="r"/>
                      <a:r>
                        <a:rPr lang="pt-BR" sz="2000" b="1" i="0" dirty="0">
                          <a:solidFill>
                            <a:srgbClr val="C00000"/>
                          </a:solidFill>
                          <a:latin typeface="Arial" panose="020B0604020202020204" pitchFamily="34" charset="0"/>
                          <a:cs typeface="Arial" panose="020B0604020202020204" pitchFamily="34" charset="0"/>
                        </a:rPr>
                        <a:t>prefixo</a:t>
                      </a:r>
                      <a:endParaRPr lang="pt-BR"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pPr algn="ctr"/>
                      <a:r>
                        <a:rPr lang="pt-BR" sz="2000" b="1" dirty="0">
                          <a:solidFill>
                            <a:srgbClr val="002060"/>
                          </a:solidFill>
                          <a:latin typeface="Arial" panose="020B0604020202020204" pitchFamily="34" charset="0"/>
                          <a:cs typeface="Arial" panose="020B0604020202020204" pitchFamily="34" charset="0"/>
                        </a:rPr>
                        <a:t>/</a:t>
                      </a:r>
                      <a:r>
                        <a:rPr lang="pt-BR" dirty="0">
                          <a:solidFill>
                            <a:srgbClr val="002060"/>
                          </a:solidFill>
                        </a:rPr>
                        <a:t> </a:t>
                      </a: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r>
                        <a:rPr lang="pt-BR" sz="2000" b="1" i="0" dirty="0">
                          <a:solidFill>
                            <a:schemeClr val="accent5">
                              <a:lumMod val="50000"/>
                            </a:schemeClr>
                          </a:solidFill>
                          <a:latin typeface="Arial" panose="020B0604020202020204" pitchFamily="34" charset="0"/>
                          <a:cs typeface="Arial" panose="020B0604020202020204" pitchFamily="34" charset="0"/>
                        </a:rPr>
                        <a:t>sufixo</a:t>
                      </a:r>
                      <a:endParaRPr lang="pt-BR"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2028851980"/>
                  </a:ext>
                </a:extLst>
              </a:tr>
              <a:tr h="370840">
                <a:tc>
                  <a:txBody>
                    <a:bodyPr/>
                    <a:lstStyle/>
                    <a:p>
                      <a:pPr algn="r"/>
                      <a:r>
                        <a:rPr lang="pt-BR" sz="2000" b="1" i="0" dirty="0" err="1">
                          <a:solidFill>
                            <a:srgbClr val="C00000"/>
                          </a:solidFill>
                          <a:latin typeface="Arial" panose="020B0604020202020204" pitchFamily="34" charset="0"/>
                          <a:cs typeface="Arial" panose="020B0604020202020204" pitchFamily="34" charset="0"/>
                        </a:rPr>
                        <a:t>endereço_internet_compactado</a:t>
                      </a:r>
                      <a:endParaRPr lang="pt-BR" sz="2000"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800" b="1" dirty="0">
                          <a:solidFill>
                            <a:srgbClr val="002060"/>
                          </a:solidFill>
                          <a:latin typeface="Arial" panose="020B0604020202020204" pitchFamily="34" charset="0"/>
                          <a:cs typeface="Arial" panose="020B0604020202020204" pitchFamily="34" charset="0"/>
                        </a:rPr>
                        <a:t>/</a:t>
                      </a:r>
                      <a:endParaRPr lang="pt-BR"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lang="pt-BR" sz="2000" b="1" i="0" dirty="0">
                          <a:solidFill>
                            <a:schemeClr val="accent5">
                              <a:lumMod val="50000"/>
                            </a:schemeClr>
                          </a:solidFill>
                          <a:latin typeface="Arial" panose="020B0604020202020204" pitchFamily="34" charset="0"/>
                          <a:cs typeface="Arial" panose="020B0604020202020204" pitchFamily="34" charset="0"/>
                        </a:rPr>
                        <a:t>Tempo compactado</a:t>
                      </a:r>
                      <a:endParaRPr lang="pt-BR" sz="2000" i="1" dirty="0">
                        <a:solidFill>
                          <a:srgbClr val="002060"/>
                        </a:solidFill>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3458143244"/>
                  </a:ext>
                </a:extLst>
              </a:tr>
              <a:tr h="370840">
                <a:tc>
                  <a:txBody>
                    <a:bodyPr/>
                    <a:lstStyle/>
                    <a:p>
                      <a:pPr algn="r"/>
                      <a:r>
                        <a:rPr lang="pt-BR" sz="2000" b="1" i="0" dirty="0">
                          <a:solidFill>
                            <a:srgbClr val="C00000"/>
                          </a:solidFill>
                          <a:latin typeface="Arial" panose="020B0604020202020204" pitchFamily="34" charset="0"/>
                          <a:cs typeface="Arial" panose="020B0604020202020204" pitchFamily="34" charset="0"/>
                        </a:rPr>
                        <a:t>8JMKD3MGPDW34R</a:t>
                      </a:r>
                      <a:endParaRPr lang="pt-BR" dirty="0">
                        <a:solidFill>
                          <a:srgbClr val="002060"/>
                        </a:solidFill>
                        <a:latin typeface="Arial" panose="020B0604020202020204" pitchFamily="34" charset="0"/>
                        <a:cs typeface="Arial" panose="020B0604020202020204" pitchFamily="34" charset="0"/>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000" b="1" dirty="0">
                          <a:solidFill>
                            <a:srgbClr val="002060"/>
                          </a:solidFill>
                          <a:latin typeface="Arial" panose="020B0604020202020204" pitchFamily="34" charset="0"/>
                          <a:cs typeface="Arial" panose="020B0604020202020204" pitchFamily="34" charset="0"/>
                        </a:rPr>
                        <a:t>/</a:t>
                      </a:r>
                      <a:endParaRPr kumimoji="0" lang="pt-BR" sz="1800" b="0" i="0" u="none" strike="noStrike" kern="1200" cap="none" spc="0" normalizeH="0" baseline="0" noProof="0" dirty="0">
                        <a:ln>
                          <a:noFill/>
                        </a:ln>
                        <a:solidFill>
                          <a:srgbClr val="002060"/>
                        </a:solidFill>
                        <a:effectLst/>
                        <a:uLnTx/>
                        <a:uFillTx/>
                        <a:latin typeface="+mn-lt"/>
                        <a:ea typeface="+mn-ea"/>
                        <a:cs typeface="+mn-cs"/>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lang="pt-BR" sz="2000" b="1" i="0" dirty="0">
                          <a:solidFill>
                            <a:schemeClr val="accent5">
                              <a:lumMod val="50000"/>
                            </a:schemeClr>
                          </a:solidFill>
                          <a:latin typeface="Arial" panose="020B0604020202020204" pitchFamily="34" charset="0"/>
                          <a:cs typeface="Arial" panose="020B0604020202020204" pitchFamily="34" charset="0"/>
                        </a:rPr>
                        <a:t>44GP9H5</a:t>
                      </a:r>
                      <a:endParaRPr lang="pt-BR" i="1" dirty="0">
                        <a:solidFill>
                          <a:srgbClr val="002060"/>
                        </a:solidFill>
                        <a:latin typeface="Arial" panose="020B0604020202020204" pitchFamily="34" charset="0"/>
                        <a:cs typeface="Arial" panose="020B0604020202020204" pitchFamily="34" charset="0"/>
                      </a:endParaRPr>
                    </a:p>
                  </a:txBody>
                  <a:tcPr marL="96105" marR="96105">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2881444466"/>
                  </a:ext>
                </a:extLst>
              </a:tr>
            </a:tbl>
          </a:graphicData>
        </a:graphic>
      </p:graphicFrame>
      <p:sp>
        <p:nvSpPr>
          <p:cNvPr id="44" name="Texto explicativo retangular com cantos arredondados 16">
            <a:extLst>
              <a:ext uri="{FF2B5EF4-FFF2-40B4-BE49-F238E27FC236}">
                <a16:creationId xmlns:a16="http://schemas.microsoft.com/office/drawing/2014/main" id="{3B1D4F33-BCE0-44B8-9B3B-AEF1F4138A66}"/>
              </a:ext>
            </a:extLst>
          </p:cNvPr>
          <p:cNvSpPr>
            <a:spLocks noChangeArrowheads="1"/>
          </p:cNvSpPr>
          <p:nvPr/>
        </p:nvSpPr>
        <p:spPr bwMode="auto">
          <a:xfrm>
            <a:off x="7264061" y="3725789"/>
            <a:ext cx="1298183" cy="365351"/>
          </a:xfrm>
          <a:prstGeom prst="wedgeRoundRectCallout">
            <a:avLst>
              <a:gd name="adj1" fmla="val -68831"/>
              <a:gd name="adj2" fmla="val 31753"/>
              <a:gd name="adj3" fmla="val 16667"/>
            </a:avLst>
          </a:prstGeom>
          <a:solidFill>
            <a:srgbClr val="FFCC66"/>
          </a:solidFill>
          <a:ln w="9525">
            <a:solidFill>
              <a:srgbClr val="FF9900"/>
            </a:solidFill>
            <a:miter lim="800000"/>
            <a:headEnd/>
            <a:tailEnd/>
          </a:ln>
        </p:spPr>
        <p:txBody>
          <a:bodyPr anchor="ctr"/>
          <a:lstStyle/>
          <a:p>
            <a:r>
              <a:rPr lang="en-US" sz="2000" i="0" dirty="0" err="1">
                <a:solidFill>
                  <a:srgbClr val="000080"/>
                </a:solidFill>
              </a:rPr>
              <a:t>exemplo</a:t>
            </a:r>
            <a:endParaRPr lang="en-US" sz="1800" i="0" dirty="0">
              <a:solidFill>
                <a:srgbClr val="000080"/>
              </a:solidFill>
            </a:endParaRPr>
          </a:p>
        </p:txBody>
      </p:sp>
      <p:sp>
        <p:nvSpPr>
          <p:cNvPr id="53" name="Texto explicativo retangular com cantos arredondados 16">
            <a:extLst>
              <a:ext uri="{FF2B5EF4-FFF2-40B4-BE49-F238E27FC236}">
                <a16:creationId xmlns:a16="http://schemas.microsoft.com/office/drawing/2014/main" id="{1D6548BA-9982-44AB-B85E-C178EF42FB41}"/>
              </a:ext>
            </a:extLst>
          </p:cNvPr>
          <p:cNvSpPr>
            <a:spLocks noChangeArrowheads="1"/>
          </p:cNvSpPr>
          <p:nvPr/>
        </p:nvSpPr>
        <p:spPr bwMode="auto">
          <a:xfrm>
            <a:off x="7067114" y="5373216"/>
            <a:ext cx="1298183" cy="365351"/>
          </a:xfrm>
          <a:prstGeom prst="wedgeRoundRectCallout">
            <a:avLst>
              <a:gd name="adj1" fmla="val -68831"/>
              <a:gd name="adj2" fmla="val 31753"/>
              <a:gd name="adj3" fmla="val 16667"/>
            </a:avLst>
          </a:prstGeom>
          <a:solidFill>
            <a:srgbClr val="FFCC66"/>
          </a:solidFill>
          <a:ln w="9525">
            <a:solidFill>
              <a:srgbClr val="FF9900"/>
            </a:solidFill>
            <a:miter lim="800000"/>
            <a:headEnd/>
            <a:tailEnd/>
          </a:ln>
        </p:spPr>
        <p:txBody>
          <a:bodyPr anchor="ctr"/>
          <a:lstStyle/>
          <a:p>
            <a:r>
              <a:rPr lang="en-US" sz="2000" i="0" dirty="0" err="1">
                <a:solidFill>
                  <a:srgbClr val="000080"/>
                </a:solidFill>
              </a:rPr>
              <a:t>exemplo</a:t>
            </a:r>
            <a:endParaRPr lang="en-US" sz="1800" i="0" dirty="0">
              <a:solidFill>
                <a:srgbClr val="000080"/>
              </a:solidFill>
            </a:endParaRPr>
          </a:p>
        </p:txBody>
      </p:sp>
    </p:spTree>
    <p:extLst>
      <p:ext uri="{BB962C8B-B14F-4D97-AF65-F5344CB8AC3E}">
        <p14:creationId xmlns:p14="http://schemas.microsoft.com/office/powerpoint/2010/main" val="2193166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ixaDeTexto 11">
            <a:extLst>
              <a:ext uri="{FF2B5EF4-FFF2-40B4-BE49-F238E27FC236}">
                <a16:creationId xmlns:a16="http://schemas.microsoft.com/office/drawing/2014/main" id="{62DDC5D1-3DB4-4931-8280-2DA6FBCE1F6D}"/>
              </a:ext>
            </a:extLst>
          </p:cNvPr>
          <p:cNvSpPr txBox="1"/>
          <p:nvPr/>
        </p:nvSpPr>
        <p:spPr>
          <a:xfrm>
            <a:off x="539552" y="5110152"/>
            <a:ext cx="8071998" cy="1015663"/>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pt-BR" sz="2000" b="1" i="0" u="none" strike="noStrike" kern="1200" cap="none" spc="0" normalizeH="0" baseline="0" noProof="0" dirty="0">
                <a:ln>
                  <a:noFill/>
                </a:ln>
                <a:solidFill>
                  <a:srgbClr val="002060"/>
                </a:solidFill>
                <a:effectLst/>
                <a:uLnTx/>
                <a:uFillTx/>
                <a:latin typeface="Arial" charset="0"/>
                <a:ea typeface="+mn-ea"/>
                <a:cs typeface="+mn-cs"/>
              </a:rPr>
              <a:t>Foi criado para atender o usuário final;</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pt-BR" sz="2000" b="1" i="0" dirty="0">
                <a:solidFill>
                  <a:srgbClr val="002060"/>
                </a:solidFill>
              </a:rPr>
              <a:t>Ajuda a</a:t>
            </a:r>
            <a:r>
              <a:rPr kumimoji="0" lang="pt-BR" sz="2000" b="1" i="0" u="none" strike="noStrike" kern="1200" cap="none" spc="0" normalizeH="0" baseline="0" dirty="0">
                <a:ln>
                  <a:noFill/>
                </a:ln>
                <a:solidFill>
                  <a:srgbClr val="002060"/>
                </a:solidFill>
                <a:effectLst/>
                <a:uLnTx/>
                <a:uFillTx/>
                <a:latin typeface="Arial" charset="0"/>
                <a:ea typeface="+mn-ea"/>
                <a:cs typeface="+mn-cs"/>
              </a:rPr>
              <a:t> URL</a:t>
            </a:r>
            <a:r>
              <a:rPr lang="pt-BR" sz="2000" b="1" i="0" dirty="0">
                <a:solidFill>
                  <a:srgbClr val="002060"/>
                </a:solidFill>
              </a:rPr>
              <a:t> a ser breve</a:t>
            </a:r>
            <a:r>
              <a:rPr kumimoji="0" lang="pt-BR" sz="2000" b="1" i="0" u="none" strike="noStrike" kern="1200" cap="none" spc="0" normalizeH="0" baseline="0" dirty="0">
                <a:ln>
                  <a:noFill/>
                </a:ln>
                <a:solidFill>
                  <a:srgbClr val="002060"/>
                </a:solidFill>
                <a:effectLst/>
                <a:uLnTx/>
                <a:uFillTx/>
                <a:latin typeface="Arial" charset="0"/>
                <a:ea typeface="+mn-ea"/>
                <a:cs typeface="+mn-cs"/>
              </a:rPr>
              <a:t> nas citações bibliográficas;</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pt-BR" sz="2000" b="1" i="0" dirty="0">
                <a:solidFill>
                  <a:srgbClr val="002060"/>
                </a:solidFill>
              </a:rPr>
              <a:t>Ajuda a URL permitindo brevidade nas</a:t>
            </a:r>
            <a:r>
              <a:rPr kumimoji="0" lang="pt-BR" sz="2000" b="1" i="0" u="none" strike="noStrike" kern="1200" cap="none" spc="0" normalizeH="0" baseline="0" dirty="0">
                <a:ln>
                  <a:noFill/>
                </a:ln>
                <a:solidFill>
                  <a:srgbClr val="002060"/>
                </a:solidFill>
                <a:effectLst/>
                <a:uLnTx/>
                <a:uFillTx/>
                <a:latin typeface="Arial" charset="0"/>
                <a:ea typeface="+mn-ea"/>
                <a:cs typeface="+mn-cs"/>
              </a:rPr>
              <a:t> expressões de busca. </a:t>
            </a:r>
          </a:p>
        </p:txBody>
      </p:sp>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681528" y="548680"/>
            <a:ext cx="7780943" cy="9001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Geração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(3/8)</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Respectivas razões de ser de cada tipo de rótulo</a:t>
            </a:r>
            <a:endParaRPr lang="pt-BR" sz="2400" i="0" dirty="0">
              <a:solidFill>
                <a:srgbClr val="002060"/>
              </a:solidFill>
              <a:latin typeface="Calibri"/>
            </a:endParaRPr>
          </a:p>
        </p:txBody>
      </p:sp>
      <p:graphicFrame>
        <p:nvGraphicFramePr>
          <p:cNvPr id="40" name="Tabela 6">
            <a:extLst>
              <a:ext uri="{FF2B5EF4-FFF2-40B4-BE49-F238E27FC236}">
                <a16:creationId xmlns:a16="http://schemas.microsoft.com/office/drawing/2014/main" id="{4C32EEBA-D28D-46D3-B832-67F4325ABD4B}"/>
              </a:ext>
            </a:extLst>
          </p:cNvPr>
          <p:cNvGraphicFramePr>
            <a:graphicFrameLocks noGrp="1"/>
          </p:cNvGraphicFramePr>
          <p:nvPr>
            <p:extLst>
              <p:ext uri="{D42A27DB-BD31-4B8C-83A1-F6EECF244321}">
                <p14:modId xmlns:p14="http://schemas.microsoft.com/office/powerpoint/2010/main" val="4131159851"/>
              </p:ext>
            </p:extLst>
          </p:nvPr>
        </p:nvGraphicFramePr>
        <p:xfrm>
          <a:off x="539552" y="1595968"/>
          <a:ext cx="8071998" cy="853440"/>
        </p:xfrm>
        <a:graphic>
          <a:graphicData uri="http://schemas.openxmlformats.org/drawingml/2006/table">
            <a:tbl>
              <a:tblPr>
                <a:tableStyleId>{5C22544A-7EE6-4342-B048-85BDC9FD1C3A}</a:tableStyleId>
              </a:tblPr>
              <a:tblGrid>
                <a:gridCol w="3859530">
                  <a:extLst>
                    <a:ext uri="{9D8B030D-6E8A-4147-A177-3AD203B41FA5}">
                      <a16:colId xmlns:a16="http://schemas.microsoft.com/office/drawing/2014/main" val="36223016"/>
                    </a:ext>
                  </a:extLst>
                </a:gridCol>
                <a:gridCol w="288032">
                  <a:extLst>
                    <a:ext uri="{9D8B030D-6E8A-4147-A177-3AD203B41FA5}">
                      <a16:colId xmlns:a16="http://schemas.microsoft.com/office/drawing/2014/main" val="2942741435"/>
                    </a:ext>
                  </a:extLst>
                </a:gridCol>
                <a:gridCol w="3924436">
                  <a:extLst>
                    <a:ext uri="{9D8B030D-6E8A-4147-A177-3AD203B41FA5}">
                      <a16:colId xmlns:a16="http://schemas.microsoft.com/office/drawing/2014/main" val="2028391567"/>
                    </a:ext>
                  </a:extLst>
                </a:gridCol>
              </a:tblGrid>
              <a:tr h="370840">
                <a:tc gridSpan="3">
                  <a:txBody>
                    <a:bodyPr/>
                    <a:lstStyle/>
                    <a:p>
                      <a:pPr algn="ctr"/>
                      <a:r>
                        <a:rPr lang="pt-BR" sz="2400" b="1" dirty="0">
                          <a:solidFill>
                            <a:srgbClr val="002060"/>
                          </a:solidFill>
                          <a:latin typeface="Arial" panose="020B0604020202020204" pitchFamily="34" charset="0"/>
                          <a:cs typeface="Arial" panose="020B0604020202020204" pitchFamily="34" charset="0"/>
                        </a:rPr>
                        <a:t>Rótulo longo (Tipo 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hMerge="1">
                  <a:txBody>
                    <a:bodyPr/>
                    <a:lstStyle/>
                    <a:p>
                      <a:pPr algn="ct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hMerge="1">
                  <a:txBody>
                    <a:bodyPr/>
                    <a:lstStyle/>
                    <a:p>
                      <a:endParaRPr lang="pt-BR" i="1"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391636934"/>
                  </a:ext>
                </a:extLst>
              </a:tr>
              <a:tr h="370840">
                <a:tc>
                  <a:txBody>
                    <a:bodyPr/>
                    <a:lstStyle/>
                    <a:p>
                      <a:pPr algn="r"/>
                      <a:r>
                        <a:rPr lang="pt-BR" sz="2000" b="1" i="0" dirty="0">
                          <a:solidFill>
                            <a:srgbClr val="C00000"/>
                          </a:solidFill>
                          <a:latin typeface="Arial" panose="020B0604020202020204" pitchFamily="34" charset="0"/>
                          <a:cs typeface="Arial" panose="020B0604020202020204" pitchFamily="34" charset="0"/>
                        </a:rPr>
                        <a:t>sid.inpe.br / mtc-m16d </a:t>
                      </a:r>
                      <a:endParaRPr kumimoji="0" lang="pt-BR" sz="2000" b="0" i="0" u="none" strike="noStrike" kern="1200" cap="none" spc="0" normalizeH="0" baseline="0" dirty="0">
                        <a:ln>
                          <a:noFill/>
                        </a:ln>
                        <a:solidFill>
                          <a:srgbClr val="002060"/>
                        </a:solidFill>
                        <a:effectLst/>
                        <a:uLnTx/>
                        <a:uFillTx/>
                        <a:latin typeface="Arial" charset="0"/>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000" b="1" dirty="0">
                          <a:solidFill>
                            <a:srgbClr val="002060"/>
                          </a:solidFill>
                          <a:latin typeface="Arial" panose="020B0604020202020204" pitchFamily="34" charset="0"/>
                          <a:cs typeface="Arial" panose="020B0604020202020204" pitchFamily="34" charset="0"/>
                        </a:rPr>
                        <a:t>/</a:t>
                      </a: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r>
                        <a:rPr lang="pt-BR" sz="2000" b="1" i="0" dirty="0">
                          <a:solidFill>
                            <a:schemeClr val="accent5">
                              <a:lumMod val="50000"/>
                            </a:schemeClr>
                          </a:solidFill>
                          <a:latin typeface="Arial" panose="020B0604020202020204" pitchFamily="34" charset="0"/>
                          <a:cs typeface="Arial" panose="020B0604020202020204" pitchFamily="34" charset="0"/>
                        </a:rPr>
                        <a:t>2021 / 04.17.04.17</a:t>
                      </a:r>
                      <a:endParaRPr lang="pt-BR" sz="2000" i="0" kern="1200" dirty="0">
                        <a:solidFill>
                          <a:srgbClr val="002060"/>
                        </a:solidFill>
                        <a:latin typeface="Arial" panose="020B0604020202020204" pitchFamily="34" charset="0"/>
                        <a:ea typeface="+mn-ea"/>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3592049511"/>
                  </a:ext>
                </a:extLst>
              </a:tr>
            </a:tbl>
          </a:graphicData>
        </a:graphic>
      </p:graphicFrame>
      <p:sp>
        <p:nvSpPr>
          <p:cNvPr id="44" name="Texto explicativo retangular com cantos arredondados 16">
            <a:extLst>
              <a:ext uri="{FF2B5EF4-FFF2-40B4-BE49-F238E27FC236}">
                <a16:creationId xmlns:a16="http://schemas.microsoft.com/office/drawing/2014/main" id="{3B1D4F33-BCE0-44B8-9B3B-AEF1F4138A66}"/>
              </a:ext>
            </a:extLst>
          </p:cNvPr>
          <p:cNvSpPr>
            <a:spLocks noChangeArrowheads="1"/>
          </p:cNvSpPr>
          <p:nvPr/>
        </p:nvSpPr>
        <p:spPr bwMode="auto">
          <a:xfrm>
            <a:off x="7236296" y="1946636"/>
            <a:ext cx="1298183" cy="365351"/>
          </a:xfrm>
          <a:prstGeom prst="wedgeRoundRectCallout">
            <a:avLst>
              <a:gd name="adj1" fmla="val -68831"/>
              <a:gd name="adj2" fmla="val 31753"/>
              <a:gd name="adj3" fmla="val 16667"/>
            </a:avLst>
          </a:prstGeom>
          <a:solidFill>
            <a:srgbClr val="FFCC66"/>
          </a:solidFill>
          <a:ln w="9525">
            <a:solidFill>
              <a:srgbClr val="FF9900"/>
            </a:solidFill>
            <a:miter lim="800000"/>
            <a:headEnd/>
            <a:tailEnd/>
          </a:ln>
        </p:spPr>
        <p:txBody>
          <a:bodyPr anchor="ctr"/>
          <a:lstStyle/>
          <a:p>
            <a:r>
              <a:rPr lang="en-US" sz="2000" i="0" dirty="0" err="1">
                <a:solidFill>
                  <a:srgbClr val="000080"/>
                </a:solidFill>
              </a:rPr>
              <a:t>exemplo</a:t>
            </a:r>
            <a:endParaRPr lang="en-US" sz="1800" i="0" dirty="0">
              <a:solidFill>
                <a:srgbClr val="000080"/>
              </a:solidFill>
            </a:endParaRPr>
          </a:p>
        </p:txBody>
      </p:sp>
      <p:graphicFrame>
        <p:nvGraphicFramePr>
          <p:cNvPr id="8" name="Tabela 6">
            <a:extLst>
              <a:ext uri="{FF2B5EF4-FFF2-40B4-BE49-F238E27FC236}">
                <a16:creationId xmlns:a16="http://schemas.microsoft.com/office/drawing/2014/main" id="{81A835F7-C77D-4D16-A8F5-A4ADD17D57C8}"/>
              </a:ext>
            </a:extLst>
          </p:cNvPr>
          <p:cNvGraphicFramePr>
            <a:graphicFrameLocks noGrp="1"/>
          </p:cNvGraphicFramePr>
          <p:nvPr>
            <p:extLst>
              <p:ext uri="{D42A27DB-BD31-4B8C-83A1-F6EECF244321}">
                <p14:modId xmlns:p14="http://schemas.microsoft.com/office/powerpoint/2010/main" val="1616029187"/>
              </p:ext>
            </p:extLst>
          </p:nvPr>
        </p:nvGraphicFramePr>
        <p:xfrm>
          <a:off x="539552" y="4231744"/>
          <a:ext cx="8071998" cy="853440"/>
        </p:xfrm>
        <a:graphic>
          <a:graphicData uri="http://schemas.openxmlformats.org/drawingml/2006/table">
            <a:tbl>
              <a:tblPr>
                <a:tableStyleId>{5C22544A-7EE6-4342-B048-85BDC9FD1C3A}</a:tableStyleId>
              </a:tblPr>
              <a:tblGrid>
                <a:gridCol w="3859530">
                  <a:extLst>
                    <a:ext uri="{9D8B030D-6E8A-4147-A177-3AD203B41FA5}">
                      <a16:colId xmlns:a16="http://schemas.microsoft.com/office/drawing/2014/main" val="36223016"/>
                    </a:ext>
                  </a:extLst>
                </a:gridCol>
                <a:gridCol w="288032">
                  <a:extLst>
                    <a:ext uri="{9D8B030D-6E8A-4147-A177-3AD203B41FA5}">
                      <a16:colId xmlns:a16="http://schemas.microsoft.com/office/drawing/2014/main" val="2942741435"/>
                    </a:ext>
                  </a:extLst>
                </a:gridCol>
                <a:gridCol w="3924436">
                  <a:extLst>
                    <a:ext uri="{9D8B030D-6E8A-4147-A177-3AD203B41FA5}">
                      <a16:colId xmlns:a16="http://schemas.microsoft.com/office/drawing/2014/main" val="2028391567"/>
                    </a:ext>
                  </a:extLst>
                </a:gridCol>
              </a:tblGrid>
              <a:tr h="335424">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400" b="1" dirty="0">
                          <a:solidFill>
                            <a:srgbClr val="002060"/>
                          </a:solidFill>
                          <a:latin typeface="Arial" panose="020B0604020202020204" pitchFamily="34" charset="0"/>
                          <a:cs typeface="Arial" panose="020B0604020202020204" pitchFamily="34" charset="0"/>
                        </a:rPr>
                        <a:t>Rótulo</a:t>
                      </a:r>
                      <a:r>
                        <a:rPr lang="pt-BR" sz="2400" b="1" strike="noStrike" dirty="0">
                          <a:solidFill>
                            <a:srgbClr val="00B0F0"/>
                          </a:solidFill>
                          <a:latin typeface="Arial" panose="020B0604020202020204" pitchFamily="34" charset="0"/>
                          <a:cs typeface="Arial" panose="020B0604020202020204" pitchFamily="34" charset="0"/>
                        </a:rPr>
                        <a:t> </a:t>
                      </a:r>
                      <a:r>
                        <a:rPr lang="pt-BR" sz="2400" b="1" strike="noStrike" dirty="0">
                          <a:solidFill>
                            <a:srgbClr val="002060"/>
                          </a:solidFill>
                          <a:latin typeface="Arial" panose="020B0604020202020204" pitchFamily="34" charset="0"/>
                          <a:cs typeface="Arial" panose="020B0604020202020204" pitchFamily="34" charset="0"/>
                        </a:rPr>
                        <a:t>compactado </a:t>
                      </a:r>
                      <a:r>
                        <a:rPr lang="pt-BR" sz="2400" b="1" dirty="0">
                          <a:solidFill>
                            <a:srgbClr val="002060"/>
                          </a:solidFill>
                          <a:latin typeface="Arial" panose="020B0604020202020204" pitchFamily="34" charset="0"/>
                          <a:cs typeface="Arial" panose="020B0604020202020204" pitchFamily="34" charset="0"/>
                        </a:rPr>
                        <a:t>(Tipo 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hMerge="1">
                  <a:txBody>
                    <a:bodyPr/>
                    <a:lstStyle/>
                    <a:p>
                      <a:endParaRPr lang="pt-BR" sz="2000" i="0" kern="1200" dirty="0">
                        <a:solidFill>
                          <a:srgbClr val="002060"/>
                        </a:solidFill>
                        <a:latin typeface="Arial" panose="020B0604020202020204" pitchFamily="34" charset="0"/>
                        <a:ea typeface="+mn-ea"/>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89639071"/>
                  </a:ext>
                </a:extLst>
              </a:tr>
              <a:tr h="370840">
                <a:tc>
                  <a:txBody>
                    <a:bodyPr/>
                    <a:lstStyle/>
                    <a:p>
                      <a:pPr algn="r"/>
                      <a:r>
                        <a:rPr lang="pt-BR" sz="2000" b="1" i="0" dirty="0">
                          <a:solidFill>
                            <a:srgbClr val="C00000"/>
                          </a:solidFill>
                          <a:latin typeface="Arial" panose="020B0604020202020204" pitchFamily="34" charset="0"/>
                          <a:cs typeface="Arial" panose="020B0604020202020204" pitchFamily="34" charset="0"/>
                        </a:rPr>
                        <a:t>8JMKD3MGPDW34R</a:t>
                      </a:r>
                      <a:endParaRPr lang="pt-BR" dirty="0">
                        <a:solidFill>
                          <a:srgbClr val="002060"/>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2000" b="1" dirty="0">
                          <a:solidFill>
                            <a:srgbClr val="002060"/>
                          </a:solidFill>
                          <a:latin typeface="Arial" panose="020B0604020202020204" pitchFamily="34" charset="0"/>
                          <a:cs typeface="Arial" panose="020B0604020202020204" pitchFamily="34" charset="0"/>
                        </a:rPr>
                        <a:t>/</a:t>
                      </a:r>
                      <a:endParaRPr kumimoji="0" lang="pt-BR" sz="1800" b="0" i="0" u="none" strike="noStrike" kern="1200" cap="none" spc="0" normalizeH="0" baseline="0" noProof="0" dirty="0">
                        <a:ln>
                          <a:noFill/>
                        </a:ln>
                        <a:solidFill>
                          <a:srgbClr val="002060"/>
                        </a:solidFill>
                        <a:effectLst/>
                        <a:uLnTx/>
                        <a:uFillTx/>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tc>
                  <a:txBody>
                    <a:bodyPr/>
                    <a:lstStyle/>
                    <a:p>
                      <a:r>
                        <a:rPr lang="pt-BR" sz="2000" b="1" i="0" dirty="0">
                          <a:solidFill>
                            <a:schemeClr val="accent5">
                              <a:lumMod val="50000"/>
                            </a:schemeClr>
                          </a:solidFill>
                          <a:latin typeface="Arial" panose="020B0604020202020204" pitchFamily="34" charset="0"/>
                          <a:cs typeface="Arial" panose="020B0604020202020204" pitchFamily="34" charset="0"/>
                        </a:rPr>
                        <a:t>44GP9H5</a:t>
                      </a:r>
                      <a:endParaRPr lang="pt-BR" i="1" dirty="0">
                        <a:solidFill>
                          <a:srgbClr val="002060"/>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2028851980"/>
                  </a:ext>
                </a:extLst>
              </a:tr>
            </a:tbl>
          </a:graphicData>
        </a:graphic>
      </p:graphicFrame>
      <p:sp>
        <p:nvSpPr>
          <p:cNvPr id="11" name="CaixaDeTexto 10">
            <a:extLst>
              <a:ext uri="{FF2B5EF4-FFF2-40B4-BE49-F238E27FC236}">
                <a16:creationId xmlns:a16="http://schemas.microsoft.com/office/drawing/2014/main" id="{AFFD0091-5935-409F-A1AB-F518C5D943C1}"/>
              </a:ext>
            </a:extLst>
          </p:cNvPr>
          <p:cNvSpPr txBox="1"/>
          <p:nvPr/>
        </p:nvSpPr>
        <p:spPr>
          <a:xfrm>
            <a:off x="539552" y="2498120"/>
            <a:ext cx="8071998" cy="1631216"/>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pt-BR" sz="2000" b="1" i="0" u="none" strike="noStrike" kern="1200" cap="none" spc="0" normalizeH="0" baseline="0" noProof="0" dirty="0">
                <a:ln>
                  <a:noFill/>
                </a:ln>
                <a:solidFill>
                  <a:srgbClr val="002060"/>
                </a:solidFill>
                <a:effectLst/>
                <a:uLnTx/>
                <a:uFillTx/>
                <a:latin typeface="Arial" charset="0"/>
                <a:ea typeface="+mn-ea"/>
                <a:cs typeface="+mn-cs"/>
              </a:rPr>
              <a:t>Foi criado para atender o analista de sistema;</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pt-BR" sz="2000" b="1" i="0" u="none" strike="noStrike" kern="1200" cap="none" spc="0" normalizeH="0" baseline="0" dirty="0">
                <a:ln>
                  <a:noFill/>
                </a:ln>
                <a:solidFill>
                  <a:srgbClr val="002060"/>
                </a:solidFill>
                <a:effectLst/>
                <a:uLnTx/>
                <a:uFillTx/>
                <a:latin typeface="Arial" charset="0"/>
                <a:ea typeface="+mn-ea"/>
                <a:cs typeface="+mn-cs"/>
              </a:rPr>
              <a:t>Serve para ter uma leitura direta do endereço Internet do ARQUIVO que gerou o IBI e da data de geração;</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pt-BR" sz="2000" b="1" i="0" u="none" strike="noStrike" kern="1200" cap="none" spc="0" normalizeH="0" baseline="0" dirty="0">
                <a:ln>
                  <a:noFill/>
                </a:ln>
                <a:solidFill>
                  <a:srgbClr val="002060"/>
                </a:solidFill>
                <a:effectLst/>
                <a:uLnTx/>
                <a:uFillTx/>
                <a:latin typeface="Arial" charset="0"/>
                <a:ea typeface="+mn-ea"/>
                <a:cs typeface="+mn-cs"/>
              </a:rPr>
              <a:t>Serve de caminho padrão para o armazenamento do ITEM DE INFORMAÇÃO em sistema de arquivo de servidor. </a:t>
            </a:r>
          </a:p>
        </p:txBody>
      </p:sp>
      <p:sp>
        <p:nvSpPr>
          <p:cNvPr id="53" name="Texto explicativo retangular com cantos arredondados 16">
            <a:extLst>
              <a:ext uri="{FF2B5EF4-FFF2-40B4-BE49-F238E27FC236}">
                <a16:creationId xmlns:a16="http://schemas.microsoft.com/office/drawing/2014/main" id="{1D6548BA-9982-44AB-B85E-C178EF42FB41}"/>
              </a:ext>
            </a:extLst>
          </p:cNvPr>
          <p:cNvSpPr>
            <a:spLocks noChangeArrowheads="1"/>
          </p:cNvSpPr>
          <p:nvPr/>
        </p:nvSpPr>
        <p:spPr bwMode="auto">
          <a:xfrm>
            <a:off x="6687997" y="4593932"/>
            <a:ext cx="1298183" cy="365351"/>
          </a:xfrm>
          <a:prstGeom prst="wedgeRoundRectCallout">
            <a:avLst>
              <a:gd name="adj1" fmla="val -68831"/>
              <a:gd name="adj2" fmla="val 31753"/>
              <a:gd name="adj3" fmla="val 16667"/>
            </a:avLst>
          </a:prstGeom>
          <a:solidFill>
            <a:srgbClr val="FFCC66"/>
          </a:solidFill>
          <a:ln w="9525">
            <a:solidFill>
              <a:srgbClr val="FF9900"/>
            </a:solidFill>
            <a:miter lim="800000"/>
            <a:headEnd/>
            <a:tailEnd/>
          </a:ln>
        </p:spPr>
        <p:txBody>
          <a:bodyPr anchor="ctr"/>
          <a:lstStyle/>
          <a:p>
            <a:r>
              <a:rPr lang="en-US" sz="2000" i="0" dirty="0" err="1">
                <a:solidFill>
                  <a:srgbClr val="000080"/>
                </a:solidFill>
              </a:rPr>
              <a:t>exemplo</a:t>
            </a:r>
            <a:endParaRPr lang="en-US" sz="1800" i="0" dirty="0">
              <a:solidFill>
                <a:srgbClr val="000080"/>
              </a:solidFill>
            </a:endParaRPr>
          </a:p>
        </p:txBody>
      </p:sp>
    </p:spTree>
    <p:extLst>
      <p:ext uri="{BB962C8B-B14F-4D97-AF65-F5344CB8AC3E}">
        <p14:creationId xmlns:p14="http://schemas.microsoft.com/office/powerpoint/2010/main" val="773602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68F0489B-448F-47A0-A336-48C5571C6C32}"/>
              </a:ext>
            </a:extLst>
          </p:cNvPr>
          <p:cNvSpPr txBox="1"/>
          <p:nvPr/>
        </p:nvSpPr>
        <p:spPr>
          <a:xfrm>
            <a:off x="1077592" y="2269321"/>
            <a:ext cx="6988817" cy="400110"/>
          </a:xfrm>
          <a:prstGeom prst="rect">
            <a:avLst/>
          </a:prstGeom>
          <a:noFill/>
        </p:spPr>
        <p:txBody>
          <a:bodyPr wrap="square">
            <a:spAutoFit/>
          </a:bodyPr>
          <a:lstStyle/>
          <a:p>
            <a:r>
              <a:rPr kumimoji="0" lang="pt-BR" sz="2000" b="1" i="0" u="sng" strike="noStrike" kern="1200" cap="none" spc="0" normalizeH="0" baseline="0" noProof="0" dirty="0">
                <a:ln>
                  <a:noFill/>
                </a:ln>
                <a:solidFill>
                  <a:srgbClr val="002060"/>
                </a:solidFill>
                <a:effectLst/>
                <a:uLnTx/>
                <a:uFillTx/>
                <a:latin typeface="Arial" charset="0"/>
                <a:ea typeface="+mn-ea"/>
                <a:cs typeface="+mn-cs"/>
                <a:hlinkClick r:id="rId3">
                  <a:extLst>
                    <a:ext uri="{A12FA001-AC4F-418D-AE19-62706E023703}">
                      <ahyp:hlinkClr xmlns:ahyp="http://schemas.microsoft.com/office/drawing/2018/hyperlinkcolor" val="tx"/>
                    </a:ext>
                  </a:extLst>
                </a:hlinkClick>
              </a:rPr>
              <a:t>http://</a:t>
            </a:r>
            <a:r>
              <a:rPr lang="pt-BR" sz="2000" b="1" i="0"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urlib.net</a:t>
            </a:r>
            <a:r>
              <a:rPr kumimoji="0" lang="pt-BR" sz="2000" b="1" i="0" u="sng" strike="noStrike" kern="1200" cap="none" spc="0" normalizeH="0" baseline="0" noProof="0" dirty="0">
                <a:ln>
                  <a:noFill/>
                </a:ln>
                <a:solidFill>
                  <a:srgbClr val="002060"/>
                </a:solidFill>
                <a:effectLst/>
                <a:uLnTx/>
                <a:uFillTx/>
                <a:latin typeface="Arial" charset="0"/>
                <a:ea typeface="+mn-ea"/>
                <a:cs typeface="+mn-cs"/>
                <a:hlinkClick r:id="rId3">
                  <a:extLst>
                    <a:ext uri="{A12FA001-AC4F-418D-AE19-62706E023703}">
                      <ahyp:hlinkClr xmlns:ahyp="http://schemas.microsoft.com/office/drawing/2018/hyperlinkcolor" val="tx"/>
                    </a:ext>
                  </a:extLst>
                </a:hlinkClick>
              </a:rPr>
              <a:t>/</a:t>
            </a:r>
            <a:r>
              <a:rPr lang="pt-BR" sz="2000" b="1" i="0" dirty="0">
                <a:solidFill>
                  <a:srgbClr val="C0000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sid.inpe.br/mtc-m19</a:t>
            </a:r>
            <a:r>
              <a:rPr kumimoji="0" lang="pt-BR" sz="2000" b="1" i="0" u="sng" strike="noStrike" kern="1200" cap="none" spc="0" normalizeH="0" baseline="0" noProof="0" dirty="0">
                <a:ln>
                  <a:noFill/>
                </a:ln>
                <a:solidFill>
                  <a:srgbClr val="002060"/>
                </a:solidFill>
                <a:effectLst/>
                <a:uLnTx/>
                <a:uFillTx/>
                <a:latin typeface="Arial" charset="0"/>
                <a:ea typeface="+mn-ea"/>
                <a:cs typeface="+mn-cs"/>
                <a:hlinkClick r:id="rId3">
                  <a:extLst>
                    <a:ext uri="{A12FA001-AC4F-418D-AE19-62706E023703}">
                      <ahyp:hlinkClr xmlns:ahyp="http://schemas.microsoft.com/office/drawing/2018/hyperlinkcolor" val="tx"/>
                    </a:ext>
                  </a:extLst>
                </a:hlinkClick>
              </a:rPr>
              <a:t>/</a:t>
            </a:r>
            <a:r>
              <a:rPr lang="pt-BR" sz="2000" b="1" i="0" dirty="0">
                <a:solidFill>
                  <a:schemeClr val="accent5">
                    <a:lumMod val="5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2010/12.03.13.37</a:t>
            </a:r>
            <a:endParaRPr lang="pt-BR" sz="2000" b="1" i="0" dirty="0">
              <a:solidFill>
                <a:schemeClr val="accent5">
                  <a:lumMod val="50000"/>
                </a:schemeClr>
              </a:solidFill>
              <a:latin typeface="Arial" panose="020B0604020202020204" pitchFamily="34" charset="0"/>
              <a:cs typeface="Arial" panose="020B0604020202020204" pitchFamily="34" charset="0"/>
            </a:endParaRPr>
          </a:p>
        </p:txBody>
      </p:sp>
      <p:sp>
        <p:nvSpPr>
          <p:cNvPr id="10" name="Rectangle 10">
            <a:extLst>
              <a:ext uri="{FF2B5EF4-FFF2-40B4-BE49-F238E27FC236}">
                <a16:creationId xmlns:a16="http://schemas.microsoft.com/office/drawing/2014/main" id="{E9B57F6D-5F47-4376-8040-75A611BBC247}"/>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11" name="Rectangle 9">
            <a:extLst>
              <a:ext uri="{FF2B5EF4-FFF2-40B4-BE49-F238E27FC236}">
                <a16:creationId xmlns:a16="http://schemas.microsoft.com/office/drawing/2014/main" id="{85F32896-2511-47BA-856F-6B694888E0A4}"/>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7" name="Rectangle 2">
            <a:extLst>
              <a:ext uri="{FF2B5EF4-FFF2-40B4-BE49-F238E27FC236}">
                <a16:creationId xmlns:a16="http://schemas.microsoft.com/office/drawing/2014/main" id="{EBCE4E90-B6AA-451C-AA62-9F3D67D835C2}"/>
              </a:ext>
            </a:extLst>
          </p:cNvPr>
          <p:cNvSpPr txBox="1">
            <a:spLocks noChangeArrowheads="1"/>
          </p:cNvSpPr>
          <p:nvPr/>
        </p:nvSpPr>
        <p:spPr>
          <a:xfrm>
            <a:off x="1345142" y="548679"/>
            <a:ext cx="6453716" cy="133840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Geração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(4/8)</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Exemplo de dois </a:t>
            </a:r>
            <a:r>
              <a:rPr lang="pt-BR" sz="2400" b="1" i="0" dirty="0" err="1">
                <a:solidFill>
                  <a:srgbClr val="002060"/>
                </a:solidFill>
                <a:latin typeface="Arial" panose="020B0604020202020204" pitchFamily="34" charset="0"/>
                <a:cs typeface="Arial" panose="020B0604020202020204" pitchFamily="34" charset="0"/>
              </a:rPr>
              <a:t>URLs</a:t>
            </a:r>
            <a:r>
              <a:rPr lang="pt-BR" sz="2400" b="1" i="0" dirty="0">
                <a:solidFill>
                  <a:srgbClr val="002060"/>
                </a:solidFill>
                <a:latin typeface="Arial" panose="020B0604020202020204" pitchFamily="34" charset="0"/>
                <a:cs typeface="Arial" panose="020B0604020202020204" pitchFamily="34" charset="0"/>
              </a:rPr>
              <a:t> </a:t>
            </a:r>
            <a:r>
              <a:rPr lang="pt-BR" sz="2400" b="1" i="0" dirty="0" err="1">
                <a:solidFill>
                  <a:srgbClr val="002060"/>
                </a:solidFill>
                <a:latin typeface="Arial" panose="020B0604020202020204" pitchFamily="34" charset="0"/>
                <a:cs typeface="Arial" panose="020B0604020202020204" pitchFamily="34" charset="0"/>
              </a:rPr>
              <a:t>apontanto</a:t>
            </a:r>
            <a:r>
              <a:rPr lang="pt-BR" sz="2400" b="1" i="0" dirty="0">
                <a:solidFill>
                  <a:srgbClr val="002060"/>
                </a:solidFill>
                <a:latin typeface="Arial" panose="020B0604020202020204" pitchFamily="34" charset="0"/>
                <a:cs typeface="Arial" panose="020B0604020202020204" pitchFamily="34" charset="0"/>
              </a:rPr>
              <a:t> para o mesmo ITEM DE INFORMAÇÃO </a:t>
            </a:r>
          </a:p>
          <a:p>
            <a:pPr fontAlgn="auto">
              <a:spcAft>
                <a:spcPts val="0"/>
              </a:spcAft>
            </a:pPr>
            <a:endParaRPr lang="pt-BR" sz="1400" i="0" dirty="0">
              <a:solidFill>
                <a:srgbClr val="002060"/>
              </a:solidFill>
              <a:latin typeface="Calibri"/>
            </a:endParaRPr>
          </a:p>
        </p:txBody>
      </p:sp>
      <p:sp>
        <p:nvSpPr>
          <p:cNvPr id="9" name="Chave Esquerda 8">
            <a:extLst>
              <a:ext uri="{FF2B5EF4-FFF2-40B4-BE49-F238E27FC236}">
                <a16:creationId xmlns:a16="http://schemas.microsoft.com/office/drawing/2014/main" id="{2E5AFF8F-7AC9-453B-BC78-811C687AEDC1}"/>
              </a:ext>
            </a:extLst>
          </p:cNvPr>
          <p:cNvSpPr/>
          <p:nvPr/>
        </p:nvSpPr>
        <p:spPr bwMode="auto">
          <a:xfrm rot="16200000" flipV="1">
            <a:off x="5358408" y="582820"/>
            <a:ext cx="216000" cy="4320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2" name="Chave Esquerda 11">
            <a:extLst>
              <a:ext uri="{FF2B5EF4-FFF2-40B4-BE49-F238E27FC236}">
                <a16:creationId xmlns:a16="http://schemas.microsoft.com/office/drawing/2014/main" id="{31CB40F4-91C2-46C7-8306-9A787D42F3E9}"/>
              </a:ext>
            </a:extLst>
          </p:cNvPr>
          <p:cNvSpPr/>
          <p:nvPr/>
        </p:nvSpPr>
        <p:spPr bwMode="auto">
          <a:xfrm rot="16200000" flipV="1">
            <a:off x="5358232" y="2386030"/>
            <a:ext cx="216000" cy="3204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3" name="Texto explicativo retangular com cantos arredondados 11">
            <a:extLst>
              <a:ext uri="{FF2B5EF4-FFF2-40B4-BE49-F238E27FC236}">
                <a16:creationId xmlns:a16="http://schemas.microsoft.com/office/drawing/2014/main" id="{AF48E3A1-3B8A-40A3-A4E7-CEF1DCFF0D2A}"/>
              </a:ext>
            </a:extLst>
          </p:cNvPr>
          <p:cNvSpPr/>
          <p:nvPr/>
        </p:nvSpPr>
        <p:spPr bwMode="auto">
          <a:xfrm>
            <a:off x="6118151" y="2895109"/>
            <a:ext cx="1406177" cy="432000"/>
          </a:xfrm>
          <a:prstGeom prst="wedgeRoundRectCallout">
            <a:avLst>
              <a:gd name="adj1" fmla="val -92941"/>
              <a:gd name="adj2" fmla="val -52393"/>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rPr>
              <a:t>IBI longo</a:t>
            </a:r>
          </a:p>
        </p:txBody>
      </p:sp>
      <p:sp>
        <p:nvSpPr>
          <p:cNvPr id="2" name="CaixaDeTexto 1">
            <a:extLst>
              <a:ext uri="{FF2B5EF4-FFF2-40B4-BE49-F238E27FC236}">
                <a16:creationId xmlns:a16="http://schemas.microsoft.com/office/drawing/2014/main" id="{EA6B179F-0E4F-4BE4-8080-4D3A6CFE9987}"/>
              </a:ext>
            </a:extLst>
          </p:cNvPr>
          <p:cNvSpPr txBox="1"/>
          <p:nvPr/>
        </p:nvSpPr>
        <p:spPr>
          <a:xfrm>
            <a:off x="738538" y="5075240"/>
            <a:ext cx="7695061" cy="1015663"/>
          </a:xfrm>
          <a:prstGeom prst="rect">
            <a:avLst/>
          </a:prstGeom>
          <a:noFill/>
        </p:spPr>
        <p:txBody>
          <a:bodyPr wrap="square" rtlCol="0">
            <a:spAutoFit/>
          </a:bodyPr>
          <a:lstStyle/>
          <a:p>
            <a:pPr algn="just"/>
            <a:r>
              <a:rPr lang="en-US" sz="2000" b="1" i="0" dirty="0">
                <a:solidFill>
                  <a:srgbClr val="002060"/>
                </a:solidFill>
              </a:rPr>
              <a:t>NOTA: </a:t>
            </a:r>
            <a:r>
              <a:rPr lang="en-US" sz="2000" i="0" dirty="0">
                <a:solidFill>
                  <a:srgbClr val="002060"/>
                </a:solidFill>
              </a:rPr>
              <a:t>Neste </a:t>
            </a:r>
            <a:r>
              <a:rPr lang="en-US" sz="2000" i="0" dirty="0" err="1">
                <a:solidFill>
                  <a:srgbClr val="002060"/>
                </a:solidFill>
              </a:rPr>
              <a:t>caso</a:t>
            </a:r>
            <a:r>
              <a:rPr lang="en-US" sz="2000" i="0" dirty="0">
                <a:solidFill>
                  <a:srgbClr val="002060"/>
                </a:solidFill>
              </a:rPr>
              <a:t>, </a:t>
            </a:r>
            <a:r>
              <a:rPr lang="en-US" sz="2000" b="1" i="0" dirty="0" err="1">
                <a:solidFill>
                  <a:srgbClr val="002060"/>
                </a:solidFill>
              </a:rPr>
              <a:t>dois</a:t>
            </a:r>
            <a:r>
              <a:rPr lang="en-US" sz="2000" b="1" i="0" dirty="0">
                <a:solidFill>
                  <a:srgbClr val="002060"/>
                </a:solidFill>
              </a:rPr>
              <a:t> IBIs</a:t>
            </a:r>
            <a:r>
              <a:rPr lang="en-US" sz="2000" i="0" dirty="0">
                <a:solidFill>
                  <a:srgbClr val="002060"/>
                </a:solidFill>
              </a:rPr>
              <a:t>, o </a:t>
            </a:r>
            <a:r>
              <a:rPr lang="en-US" sz="2000" i="0" dirty="0" err="1">
                <a:solidFill>
                  <a:srgbClr val="002060"/>
                </a:solidFill>
              </a:rPr>
              <a:t>longo</a:t>
            </a:r>
            <a:r>
              <a:rPr lang="en-US" sz="2000" i="0" dirty="0">
                <a:solidFill>
                  <a:srgbClr val="002060"/>
                </a:solidFill>
              </a:rPr>
              <a:t> e o </a:t>
            </a:r>
            <a:r>
              <a:rPr lang="en-US" sz="2000" i="0" dirty="0" err="1">
                <a:solidFill>
                  <a:srgbClr val="002060"/>
                </a:solidFill>
              </a:rPr>
              <a:t>curto</a:t>
            </a:r>
            <a:r>
              <a:rPr lang="en-US" sz="2000" i="0" dirty="0">
                <a:solidFill>
                  <a:srgbClr val="002060"/>
                </a:solidFill>
              </a:rPr>
              <a:t>, </a:t>
            </a:r>
            <a:r>
              <a:rPr lang="en-US" sz="2000" i="0" dirty="0" err="1">
                <a:solidFill>
                  <a:srgbClr val="002060"/>
                </a:solidFill>
              </a:rPr>
              <a:t>foram</a:t>
            </a:r>
            <a:r>
              <a:rPr lang="en-US" sz="2000" i="0" dirty="0">
                <a:solidFill>
                  <a:srgbClr val="002060"/>
                </a:solidFill>
              </a:rPr>
              <a:t> </a:t>
            </a:r>
            <a:r>
              <a:rPr lang="en-US" sz="2000" i="0" dirty="0" err="1">
                <a:solidFill>
                  <a:srgbClr val="002060"/>
                </a:solidFill>
              </a:rPr>
              <a:t>gerados</a:t>
            </a:r>
            <a:r>
              <a:rPr lang="en-US" sz="2000" i="0" dirty="0">
                <a:solidFill>
                  <a:srgbClr val="002060"/>
                </a:solidFill>
              </a:rPr>
              <a:t> </a:t>
            </a:r>
            <a:r>
              <a:rPr lang="en-US" sz="2000" i="0" dirty="0" err="1">
                <a:solidFill>
                  <a:srgbClr val="002060"/>
                </a:solidFill>
              </a:rPr>
              <a:t>pelo</a:t>
            </a:r>
            <a:r>
              <a:rPr lang="en-US" sz="2000" i="0" dirty="0">
                <a:solidFill>
                  <a:srgbClr val="002060"/>
                </a:solidFill>
              </a:rPr>
              <a:t> </a:t>
            </a:r>
            <a:r>
              <a:rPr lang="en-US" sz="2000" b="1" i="0" dirty="0" err="1">
                <a:solidFill>
                  <a:srgbClr val="002060"/>
                </a:solidFill>
              </a:rPr>
              <a:t>mesmo</a:t>
            </a:r>
            <a:r>
              <a:rPr lang="en-US" sz="2000" b="1" i="0" dirty="0">
                <a:solidFill>
                  <a:srgbClr val="002060"/>
                </a:solidFill>
              </a:rPr>
              <a:t> ARQUIVO</a:t>
            </a:r>
            <a:r>
              <a:rPr lang="en-US" sz="2000" i="0" dirty="0">
                <a:solidFill>
                  <a:srgbClr val="002060"/>
                </a:solidFill>
              </a:rPr>
              <a:t> que, </a:t>
            </a:r>
            <a:r>
              <a:rPr lang="en-US" sz="2000" i="0" dirty="0" err="1">
                <a:solidFill>
                  <a:srgbClr val="002060"/>
                </a:solidFill>
              </a:rPr>
              <a:t>desta</a:t>
            </a:r>
            <a:r>
              <a:rPr lang="en-US" sz="2000" i="0" dirty="0">
                <a:solidFill>
                  <a:srgbClr val="002060"/>
                </a:solidFill>
              </a:rPr>
              <a:t> forma, </a:t>
            </a:r>
            <a:r>
              <a:rPr lang="en-US" sz="2000" i="0" dirty="0" err="1">
                <a:solidFill>
                  <a:srgbClr val="002060"/>
                </a:solidFill>
              </a:rPr>
              <a:t>gerou</a:t>
            </a:r>
            <a:r>
              <a:rPr lang="en-US" sz="2000" i="0" dirty="0">
                <a:solidFill>
                  <a:srgbClr val="002060"/>
                </a:solidFill>
              </a:rPr>
              <a:t> </a:t>
            </a:r>
            <a:r>
              <a:rPr lang="en-US" sz="2000" i="0" dirty="0" err="1">
                <a:solidFill>
                  <a:srgbClr val="002060"/>
                </a:solidFill>
              </a:rPr>
              <a:t>simultâneamente</a:t>
            </a:r>
            <a:r>
              <a:rPr lang="en-US" sz="2000" i="0" dirty="0">
                <a:solidFill>
                  <a:srgbClr val="002060"/>
                </a:solidFill>
              </a:rPr>
              <a:t> </a:t>
            </a:r>
            <a:r>
              <a:rPr lang="en-US" sz="2000" i="0" dirty="0" err="1">
                <a:solidFill>
                  <a:srgbClr val="002060"/>
                </a:solidFill>
              </a:rPr>
              <a:t>essas</a:t>
            </a:r>
            <a:r>
              <a:rPr lang="en-US" sz="2000" i="0" dirty="0">
                <a:solidFill>
                  <a:srgbClr val="002060"/>
                </a:solidFill>
              </a:rPr>
              <a:t> </a:t>
            </a:r>
            <a:r>
              <a:rPr lang="en-US" sz="2000" i="0" dirty="0" err="1">
                <a:solidFill>
                  <a:srgbClr val="002060"/>
                </a:solidFill>
              </a:rPr>
              <a:t>duas</a:t>
            </a:r>
            <a:r>
              <a:rPr lang="en-US" sz="2000" i="0" dirty="0">
                <a:solidFill>
                  <a:srgbClr val="002060"/>
                </a:solidFill>
              </a:rPr>
              <a:t> </a:t>
            </a:r>
            <a:r>
              <a:rPr lang="en-US" sz="2000" i="0" dirty="0" err="1">
                <a:solidFill>
                  <a:srgbClr val="002060"/>
                </a:solidFill>
              </a:rPr>
              <a:t>identidades</a:t>
            </a:r>
            <a:r>
              <a:rPr lang="en-US" sz="2000" i="0" dirty="0">
                <a:solidFill>
                  <a:srgbClr val="002060"/>
                </a:solidFill>
              </a:rPr>
              <a:t> para um </a:t>
            </a:r>
            <a:r>
              <a:rPr lang="en-US" sz="2000" b="1" i="0" dirty="0">
                <a:solidFill>
                  <a:srgbClr val="002060"/>
                </a:solidFill>
              </a:rPr>
              <a:t>ITEM DE INFORMAÇÃO </a:t>
            </a:r>
            <a:r>
              <a:rPr lang="en-US" sz="2000" b="1" i="0" dirty="0" err="1">
                <a:solidFill>
                  <a:srgbClr val="002060"/>
                </a:solidFill>
              </a:rPr>
              <a:t>único</a:t>
            </a:r>
            <a:r>
              <a:rPr lang="en-US" sz="2000" i="0" dirty="0">
                <a:solidFill>
                  <a:srgbClr val="002060"/>
                </a:solidFill>
              </a:rPr>
              <a:t>.</a:t>
            </a:r>
            <a:endParaRPr lang="pt-BR" sz="2000" b="1" i="0" dirty="0">
              <a:solidFill>
                <a:srgbClr val="002060"/>
              </a:solidFill>
            </a:endParaRPr>
          </a:p>
        </p:txBody>
      </p:sp>
      <p:sp>
        <p:nvSpPr>
          <p:cNvPr id="14" name="Texto explicativo retangular com cantos arredondados 11">
            <a:extLst>
              <a:ext uri="{FF2B5EF4-FFF2-40B4-BE49-F238E27FC236}">
                <a16:creationId xmlns:a16="http://schemas.microsoft.com/office/drawing/2014/main" id="{1AF835C3-6D6A-41B4-99AA-1F4CEFE15762}"/>
              </a:ext>
            </a:extLst>
          </p:cNvPr>
          <p:cNvSpPr/>
          <p:nvPr/>
        </p:nvSpPr>
        <p:spPr bwMode="auto">
          <a:xfrm>
            <a:off x="6428694" y="4120992"/>
            <a:ext cx="2117814" cy="432000"/>
          </a:xfrm>
          <a:prstGeom prst="wedgeRoundRectCallout">
            <a:avLst>
              <a:gd name="adj1" fmla="val -94151"/>
              <a:gd name="adj2" fmla="val -50211"/>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rPr>
              <a:t>IBI compactado</a:t>
            </a:r>
            <a:endParaRPr lang="pt-BR" sz="2000" b="1" i="0" strike="sngStrike" dirty="0">
              <a:solidFill>
                <a:srgbClr val="002060"/>
              </a:solidFill>
            </a:endParaRPr>
          </a:p>
        </p:txBody>
      </p:sp>
      <p:pic>
        <p:nvPicPr>
          <p:cNvPr id="15" name="Imagem 14">
            <a:extLst>
              <a:ext uri="{FF2B5EF4-FFF2-40B4-BE49-F238E27FC236}">
                <a16:creationId xmlns:a16="http://schemas.microsoft.com/office/drawing/2014/main" id="{27C941BB-D1F1-49B1-AE61-D20CDB3DD2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7212" y="2335451"/>
            <a:ext cx="114300" cy="114300"/>
          </a:xfrm>
          <a:prstGeom prst="rect">
            <a:avLst/>
          </a:prstGeom>
        </p:spPr>
      </p:pic>
      <p:pic>
        <p:nvPicPr>
          <p:cNvPr id="16" name="Imagem 15">
            <a:extLst>
              <a:ext uri="{FF2B5EF4-FFF2-40B4-BE49-F238E27FC236}">
                <a16:creationId xmlns:a16="http://schemas.microsoft.com/office/drawing/2014/main" id="{90AFA481-EA1F-459C-BC7E-95CD72564C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4796" y="3558023"/>
            <a:ext cx="114300" cy="114300"/>
          </a:xfrm>
          <a:prstGeom prst="rect">
            <a:avLst/>
          </a:prstGeom>
        </p:spPr>
      </p:pic>
      <p:sp>
        <p:nvSpPr>
          <p:cNvPr id="17" name="CaixaDeTexto 16">
            <a:extLst>
              <a:ext uri="{FF2B5EF4-FFF2-40B4-BE49-F238E27FC236}">
                <a16:creationId xmlns:a16="http://schemas.microsoft.com/office/drawing/2014/main" id="{6D28AD0C-1C93-4710-8375-C571AC7CEE93}"/>
              </a:ext>
            </a:extLst>
          </p:cNvPr>
          <p:cNvSpPr txBox="1"/>
          <p:nvPr/>
        </p:nvSpPr>
        <p:spPr>
          <a:xfrm>
            <a:off x="1847966" y="3507565"/>
            <a:ext cx="5490054" cy="400110"/>
          </a:xfrm>
          <a:prstGeom prst="rect">
            <a:avLst/>
          </a:prstGeom>
          <a:noFill/>
        </p:spPr>
        <p:txBody>
          <a:bodyPr wrap="square">
            <a:spAutoFit/>
          </a:bodyPr>
          <a:lstStyle/>
          <a:p>
            <a:r>
              <a:rPr kumimoji="0" lang="pt-BR" sz="2000" b="1" i="0" u="sng" strike="noStrike" kern="1200" cap="none" spc="0" normalizeH="0" baseline="0" noProof="0" dirty="0">
                <a:ln>
                  <a:noFill/>
                </a:ln>
                <a:solidFill>
                  <a:srgbClr val="002060"/>
                </a:solidFill>
                <a:effectLst/>
                <a:uLnTx/>
                <a:uFillTx/>
                <a:hlinkClick r:id="rId5">
                  <a:extLst>
                    <a:ext uri="{A12FA001-AC4F-418D-AE19-62706E023703}">
                      <ahyp:hlinkClr xmlns:ahyp="http://schemas.microsoft.com/office/drawing/2018/hyperlinkcolor" val="tx"/>
                    </a:ext>
                  </a:extLst>
                </a:hlinkClick>
              </a:rPr>
              <a:t>http://</a:t>
            </a:r>
            <a:r>
              <a:rPr lang="pt-BR" sz="2000" b="1" i="0" dirty="0">
                <a:solidFill>
                  <a:srgbClr val="0000FF"/>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urlib.net</a:t>
            </a:r>
            <a:r>
              <a:rPr kumimoji="0" lang="pt-BR" sz="2000" b="1" i="0" u="sng" strike="noStrike" kern="1200" cap="none" spc="0" normalizeH="0" baseline="0" noProof="0" dirty="0">
                <a:ln>
                  <a:noFill/>
                </a:ln>
                <a:solidFill>
                  <a:srgbClr val="002060"/>
                </a:solidFill>
                <a:effectLst/>
                <a:uLnTx/>
                <a:uFillTx/>
                <a:hlinkClick r:id="rId5">
                  <a:extLst>
                    <a:ext uri="{A12FA001-AC4F-418D-AE19-62706E023703}">
                      <ahyp:hlinkClr xmlns:ahyp="http://schemas.microsoft.com/office/drawing/2018/hyperlinkcolor" val="tx"/>
                    </a:ext>
                  </a:extLst>
                </a:hlinkClick>
              </a:rPr>
              <a:t>/</a:t>
            </a:r>
            <a:r>
              <a:rPr lang="pt-BR" sz="2000" b="1" i="0" dirty="0">
                <a:solidFill>
                  <a:srgbClr val="C0000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8JMKD3MGP7W</a:t>
            </a:r>
            <a:r>
              <a:rPr kumimoji="0" lang="pt-BR" sz="2000" b="1" i="0" u="sng" strike="noStrike" kern="1200" cap="none" spc="0" normalizeH="0" baseline="0" noProof="0" dirty="0">
                <a:ln>
                  <a:noFill/>
                </a:ln>
                <a:solidFill>
                  <a:srgbClr val="002060"/>
                </a:solidFill>
                <a:effectLst/>
                <a:uLnTx/>
                <a:uFillTx/>
                <a:hlinkClick r:id="rId5">
                  <a:extLst>
                    <a:ext uri="{A12FA001-AC4F-418D-AE19-62706E023703}">
                      <ahyp:hlinkClr xmlns:ahyp="http://schemas.microsoft.com/office/drawing/2018/hyperlinkcolor" val="tx"/>
                    </a:ext>
                  </a:extLst>
                </a:hlinkClick>
              </a:rPr>
              <a:t>/</a:t>
            </a:r>
            <a:r>
              <a:rPr lang="pt-BR" sz="2000" b="1" i="0" dirty="0">
                <a:solidFill>
                  <a:schemeClr val="accent5">
                    <a:lumMod val="50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38N29FH</a:t>
            </a:r>
            <a:endParaRPr lang="pt-BR" sz="2000" b="1" i="0" dirty="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2990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681528" y="548680"/>
            <a:ext cx="7780943" cy="9001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Geração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(5/8)</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Duplicação do sistema de identificação</a:t>
            </a:r>
            <a:endParaRPr lang="pt-BR" sz="2400" i="0" dirty="0">
              <a:solidFill>
                <a:srgbClr val="002060"/>
              </a:solidFill>
              <a:latin typeface="Calibri"/>
            </a:endParaRPr>
          </a:p>
        </p:txBody>
      </p:sp>
      <p:sp>
        <p:nvSpPr>
          <p:cNvPr id="36" name="CaixaDeTexto 35">
            <a:extLst>
              <a:ext uri="{FF2B5EF4-FFF2-40B4-BE49-F238E27FC236}">
                <a16:creationId xmlns:a16="http://schemas.microsoft.com/office/drawing/2014/main" id="{149C9270-EB3D-49F2-AC9A-69444B874E92}"/>
              </a:ext>
            </a:extLst>
          </p:cNvPr>
          <p:cNvSpPr txBox="1"/>
          <p:nvPr/>
        </p:nvSpPr>
        <p:spPr>
          <a:xfrm>
            <a:off x="251520" y="1556792"/>
            <a:ext cx="8640960" cy="400110"/>
          </a:xfrm>
          <a:prstGeom prst="rect">
            <a:avLst/>
          </a:prstGeom>
          <a:noFill/>
        </p:spPr>
        <p:txBody>
          <a:bodyPr wrap="square">
            <a:spAutoFit/>
          </a:bodyPr>
          <a:lstStyle/>
          <a:p>
            <a:r>
              <a:rPr lang="pt-BR" sz="2000" i="0" dirty="0">
                <a:solidFill>
                  <a:srgbClr val="002060"/>
                </a:solidFill>
              </a:rPr>
              <a:t>A Rede IBI convive com </a:t>
            </a:r>
            <a:r>
              <a:rPr lang="pt-BR" sz="2000" b="1" i="0" dirty="0">
                <a:solidFill>
                  <a:srgbClr val="002060"/>
                </a:solidFill>
              </a:rPr>
              <a:t>dois</a:t>
            </a:r>
            <a:r>
              <a:rPr lang="pt-BR" sz="2000" i="0" dirty="0">
                <a:solidFill>
                  <a:srgbClr val="002060"/>
                </a:solidFill>
              </a:rPr>
              <a:t> Sistemas de Identificação</a:t>
            </a:r>
          </a:p>
        </p:txBody>
      </p:sp>
      <p:grpSp>
        <p:nvGrpSpPr>
          <p:cNvPr id="4" name="Agrupar 3">
            <a:extLst>
              <a:ext uri="{FF2B5EF4-FFF2-40B4-BE49-F238E27FC236}">
                <a16:creationId xmlns:a16="http://schemas.microsoft.com/office/drawing/2014/main" id="{4DB2C8C7-1EC0-4A5D-9AC4-634431C9D287}"/>
              </a:ext>
            </a:extLst>
          </p:cNvPr>
          <p:cNvGrpSpPr/>
          <p:nvPr/>
        </p:nvGrpSpPr>
        <p:grpSpPr>
          <a:xfrm>
            <a:off x="179512" y="2060848"/>
            <a:ext cx="8841251" cy="3263258"/>
            <a:chOff x="179512" y="2420888"/>
            <a:chExt cx="8841251" cy="3263258"/>
          </a:xfrm>
        </p:grpSpPr>
        <p:sp>
          <p:nvSpPr>
            <p:cNvPr id="17" name="Elipse 16">
              <a:extLst>
                <a:ext uri="{FF2B5EF4-FFF2-40B4-BE49-F238E27FC236}">
                  <a16:creationId xmlns:a16="http://schemas.microsoft.com/office/drawing/2014/main" id="{B3C13B8C-6E06-408C-A884-9CB9FC8EBAAE}"/>
                </a:ext>
              </a:extLst>
            </p:cNvPr>
            <p:cNvSpPr/>
            <p:nvPr/>
          </p:nvSpPr>
          <p:spPr bwMode="auto">
            <a:xfrm rot="1380000">
              <a:off x="830594" y="3134749"/>
              <a:ext cx="1440160" cy="1800200"/>
            </a:xfrm>
            <a:prstGeom prst="ellipse">
              <a:avLst/>
            </a:prstGeom>
            <a:solidFill>
              <a:srgbClr val="FFEB97"/>
            </a:solidFill>
            <a:ln w="9525">
              <a:solidFill>
                <a:schemeClr val="bg1">
                  <a:lumMod val="50000"/>
                </a:schemeClr>
              </a:solidFill>
              <a:miter lim="800000"/>
              <a:headEnd/>
              <a:tailEnd/>
            </a:ln>
          </p:spPr>
          <p:txBody>
            <a:bodyPr rtlCol="0" anchor="ctr"/>
            <a:lstStyle/>
            <a:p>
              <a:pPr algn="ctr"/>
              <a:endParaRPr lang="en-GB" i="0" dirty="0">
                <a:solidFill>
                  <a:srgbClr val="002060"/>
                </a:solidFill>
              </a:endParaRPr>
            </a:p>
          </p:txBody>
        </p:sp>
        <p:sp>
          <p:nvSpPr>
            <p:cNvPr id="18" name="Elipse 17">
              <a:extLst>
                <a:ext uri="{FF2B5EF4-FFF2-40B4-BE49-F238E27FC236}">
                  <a16:creationId xmlns:a16="http://schemas.microsoft.com/office/drawing/2014/main" id="{01ED0DCA-C489-47D7-BAF2-8ABCF9363E96}"/>
                </a:ext>
              </a:extLst>
            </p:cNvPr>
            <p:cNvSpPr/>
            <p:nvPr/>
          </p:nvSpPr>
          <p:spPr bwMode="auto">
            <a:xfrm rot="1380000">
              <a:off x="3782922" y="3134749"/>
              <a:ext cx="1440160" cy="1800200"/>
            </a:xfrm>
            <a:prstGeom prst="ellipse">
              <a:avLst/>
            </a:prstGeom>
            <a:solidFill>
              <a:srgbClr val="FFEB97"/>
            </a:solidFill>
            <a:ln w="9525">
              <a:solidFill>
                <a:schemeClr val="bg1">
                  <a:lumMod val="50000"/>
                </a:schemeClr>
              </a:solidFill>
              <a:miter lim="800000"/>
              <a:headEnd/>
              <a:tailEnd/>
            </a:ln>
          </p:spPr>
          <p:txBody>
            <a:bodyPr rtlCol="0" anchor="ctr"/>
            <a:lstStyle/>
            <a:p>
              <a:pPr algn="ctr"/>
              <a:endParaRPr lang="en-GB" i="0" dirty="0">
                <a:solidFill>
                  <a:srgbClr val="002060"/>
                </a:solidFill>
              </a:endParaRPr>
            </a:p>
          </p:txBody>
        </p:sp>
        <p:sp>
          <p:nvSpPr>
            <p:cNvPr id="19" name="Arco 18">
              <a:extLst>
                <a:ext uri="{FF2B5EF4-FFF2-40B4-BE49-F238E27FC236}">
                  <a16:creationId xmlns:a16="http://schemas.microsoft.com/office/drawing/2014/main" id="{E6ED4BC9-2334-4906-BE3F-2C89817EBAE2}"/>
                </a:ext>
              </a:extLst>
            </p:cNvPr>
            <p:cNvSpPr/>
            <p:nvPr/>
          </p:nvSpPr>
          <p:spPr bwMode="auto">
            <a:xfrm>
              <a:off x="2133161" y="2921835"/>
              <a:ext cx="1872208" cy="947559"/>
            </a:xfrm>
            <a:prstGeom prst="arc">
              <a:avLst>
                <a:gd name="adj1" fmla="val 11432963"/>
                <a:gd name="adj2" fmla="val 21078636"/>
              </a:avLst>
            </a:prstGeom>
            <a:noFill/>
            <a:ln w="28575" cap="flat" cmpd="sng" algn="ctr">
              <a:solidFill>
                <a:srgbClr val="000080"/>
              </a:solidFill>
              <a:prstDash val="solid"/>
              <a:round/>
              <a:headEnd type="triangle" w="lg" len="lg"/>
              <a:tailEnd type="non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grpSp>
          <p:nvGrpSpPr>
            <p:cNvPr id="20" name="Agrupar 19">
              <a:extLst>
                <a:ext uri="{FF2B5EF4-FFF2-40B4-BE49-F238E27FC236}">
                  <a16:creationId xmlns:a16="http://schemas.microsoft.com/office/drawing/2014/main" id="{D9562D55-9022-41A0-B352-4BB0B2066621}"/>
                </a:ext>
              </a:extLst>
            </p:cNvPr>
            <p:cNvGrpSpPr/>
            <p:nvPr/>
          </p:nvGrpSpPr>
          <p:grpSpPr>
            <a:xfrm>
              <a:off x="1619377" y="3424986"/>
              <a:ext cx="3096344" cy="1111270"/>
              <a:chOff x="2987824" y="4077072"/>
              <a:chExt cx="3096344" cy="1111270"/>
            </a:xfrm>
          </p:grpSpPr>
          <p:sp>
            <p:nvSpPr>
              <p:cNvPr id="32" name="Arco 31">
                <a:extLst>
                  <a:ext uri="{FF2B5EF4-FFF2-40B4-BE49-F238E27FC236}">
                    <a16:creationId xmlns:a16="http://schemas.microsoft.com/office/drawing/2014/main" id="{1967CB3B-B84A-419D-8729-264DFE2D452B}"/>
                  </a:ext>
                </a:extLst>
              </p:cNvPr>
              <p:cNvSpPr/>
              <p:nvPr/>
            </p:nvSpPr>
            <p:spPr bwMode="auto">
              <a:xfrm>
                <a:off x="2987824" y="4077072"/>
                <a:ext cx="3096344" cy="1111270"/>
              </a:xfrm>
              <a:prstGeom prst="arc">
                <a:avLst>
                  <a:gd name="adj1" fmla="val 11327159"/>
                  <a:gd name="adj2" fmla="val 20982511"/>
                </a:avLst>
              </a:prstGeom>
              <a:noFill/>
              <a:ln w="12700" cap="rnd" cmpd="sng" algn="ctr">
                <a:solidFill>
                  <a:srgbClr val="000080"/>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cxnSp>
            <p:nvCxnSpPr>
              <p:cNvPr id="33" name="Conector de Seta Reta 32">
                <a:extLst>
                  <a:ext uri="{FF2B5EF4-FFF2-40B4-BE49-F238E27FC236}">
                    <a16:creationId xmlns:a16="http://schemas.microsoft.com/office/drawing/2014/main" id="{A2941D2F-7631-409F-B448-A59ACBD39CE1}"/>
                  </a:ext>
                </a:extLst>
              </p:cNvPr>
              <p:cNvCxnSpPr>
                <a:cxnSpLocks/>
              </p:cNvCxnSpPr>
              <p:nvPr/>
            </p:nvCxnSpPr>
            <p:spPr bwMode="auto">
              <a:xfrm flipH="1">
                <a:off x="4536000" y="4077072"/>
                <a:ext cx="72000" cy="0"/>
              </a:xfrm>
              <a:prstGeom prst="straightConnector1">
                <a:avLst/>
              </a:prstGeom>
              <a:noFill/>
              <a:ln w="9525" cap="flat" cmpd="sng" algn="ctr">
                <a:solidFill>
                  <a:srgbClr val="002060"/>
                </a:solidFill>
                <a:prstDash val="solid"/>
                <a:round/>
                <a:headEnd type="none" w="med" len="med"/>
                <a:tailEnd type="stealth" w="lg" len="lg"/>
              </a:ln>
              <a:effectLst/>
            </p:spPr>
          </p:cxnSp>
        </p:grpSp>
        <p:grpSp>
          <p:nvGrpSpPr>
            <p:cNvPr id="21" name="Agrupar 20">
              <a:extLst>
                <a:ext uri="{FF2B5EF4-FFF2-40B4-BE49-F238E27FC236}">
                  <a16:creationId xmlns:a16="http://schemas.microsoft.com/office/drawing/2014/main" id="{44FEBB35-F073-4FF4-8598-BCAB00B9BE15}"/>
                </a:ext>
              </a:extLst>
            </p:cNvPr>
            <p:cNvGrpSpPr/>
            <p:nvPr/>
          </p:nvGrpSpPr>
          <p:grpSpPr>
            <a:xfrm flipV="1">
              <a:off x="1269065" y="3713923"/>
              <a:ext cx="3293502" cy="1111270"/>
              <a:chOff x="2987824" y="3937802"/>
              <a:chExt cx="3096344" cy="1111270"/>
            </a:xfrm>
          </p:grpSpPr>
          <p:sp>
            <p:nvSpPr>
              <p:cNvPr id="30" name="Arco 29">
                <a:extLst>
                  <a:ext uri="{FF2B5EF4-FFF2-40B4-BE49-F238E27FC236}">
                    <a16:creationId xmlns:a16="http://schemas.microsoft.com/office/drawing/2014/main" id="{8CEB3C42-5019-467E-9DB7-AF2235B71CB9}"/>
                  </a:ext>
                </a:extLst>
              </p:cNvPr>
              <p:cNvSpPr/>
              <p:nvPr/>
            </p:nvSpPr>
            <p:spPr bwMode="auto">
              <a:xfrm>
                <a:off x="2987824" y="3937802"/>
                <a:ext cx="3096344" cy="1111270"/>
              </a:xfrm>
              <a:prstGeom prst="arc">
                <a:avLst>
                  <a:gd name="adj1" fmla="val 11327159"/>
                  <a:gd name="adj2" fmla="val 20982511"/>
                </a:avLst>
              </a:prstGeom>
              <a:noFill/>
              <a:ln w="12700" cap="rnd" cmpd="sng" algn="ctr">
                <a:solidFill>
                  <a:srgbClr val="000080"/>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cxnSp>
            <p:nvCxnSpPr>
              <p:cNvPr id="31" name="Conector de Seta Reta 30">
                <a:extLst>
                  <a:ext uri="{FF2B5EF4-FFF2-40B4-BE49-F238E27FC236}">
                    <a16:creationId xmlns:a16="http://schemas.microsoft.com/office/drawing/2014/main" id="{6C2ED1B4-7EED-431C-B4E7-D0640E5A9CEF}"/>
                  </a:ext>
                </a:extLst>
              </p:cNvPr>
              <p:cNvCxnSpPr>
                <a:cxnSpLocks/>
              </p:cNvCxnSpPr>
              <p:nvPr/>
            </p:nvCxnSpPr>
            <p:spPr bwMode="auto">
              <a:xfrm flipH="1">
                <a:off x="4536000" y="3940880"/>
                <a:ext cx="72000" cy="0"/>
              </a:xfrm>
              <a:prstGeom prst="straightConnector1">
                <a:avLst/>
              </a:prstGeom>
              <a:noFill/>
              <a:ln w="9525" cap="flat" cmpd="sng" algn="ctr">
                <a:solidFill>
                  <a:srgbClr val="002060"/>
                </a:solidFill>
                <a:prstDash val="solid"/>
                <a:round/>
                <a:headEnd type="none" w="med" len="med"/>
                <a:tailEnd type="stealth" w="lg" len="lg"/>
              </a:ln>
              <a:effectLst/>
            </p:spPr>
          </p:cxnSp>
        </p:grpSp>
        <p:sp>
          <p:nvSpPr>
            <p:cNvPr id="22" name="Texto explicativo retangular com cantos arredondados 11">
              <a:extLst>
                <a:ext uri="{FF2B5EF4-FFF2-40B4-BE49-F238E27FC236}">
                  <a16:creationId xmlns:a16="http://schemas.microsoft.com/office/drawing/2014/main" id="{B930CE0F-7290-4EA4-A515-6444544F6CD2}"/>
                </a:ext>
              </a:extLst>
            </p:cNvPr>
            <p:cNvSpPr/>
            <p:nvPr/>
          </p:nvSpPr>
          <p:spPr bwMode="auto">
            <a:xfrm>
              <a:off x="4427859" y="5048093"/>
              <a:ext cx="2008980" cy="636053"/>
            </a:xfrm>
            <a:prstGeom prst="wedgeRoundRectCallout">
              <a:avLst>
                <a:gd name="adj1" fmla="val -37688"/>
                <a:gd name="adj2" fmla="val -89440"/>
                <a:gd name="adj3" fmla="val 16667"/>
              </a:avLst>
            </a:prstGeom>
            <a:solidFill>
              <a:srgbClr val="FFCC66"/>
            </a:solidFill>
            <a:ln w="9525">
              <a:noFill/>
              <a:miter lim="800000"/>
              <a:headEnd/>
              <a:tailEnd/>
            </a:ln>
          </p:spPr>
          <p:txBody>
            <a:bodyPr rtlCol="0" anchor="ctr"/>
            <a:lstStyle/>
            <a:p>
              <a:pPr algn="ctr"/>
              <a:endParaRPr lang="pt-BR" dirty="0">
                <a:solidFill>
                  <a:srgbClr val="000080"/>
                </a:solidFill>
              </a:endParaRPr>
            </a:p>
            <a:p>
              <a:pPr algn="ctr"/>
              <a:r>
                <a:rPr lang="pt-BR" dirty="0">
                  <a:solidFill>
                    <a:srgbClr val="002060"/>
                  </a:solidFill>
                </a:rPr>
                <a:t>Conjunto de ITENS DE INFORMAÇÃO</a:t>
              </a:r>
              <a:endParaRPr lang="pt-BR" sz="1800" i="0" dirty="0">
                <a:solidFill>
                  <a:srgbClr val="002060"/>
                </a:solidFill>
              </a:endParaRPr>
            </a:p>
            <a:p>
              <a:pPr algn="ctr"/>
              <a:endParaRPr lang="pt-BR" sz="1800" i="0" dirty="0">
                <a:solidFill>
                  <a:srgbClr val="000080"/>
                </a:solidFill>
              </a:endParaRPr>
            </a:p>
          </p:txBody>
        </p:sp>
        <p:sp>
          <p:nvSpPr>
            <p:cNvPr id="23" name="Texto explicativo retangular com cantos arredondados 11">
              <a:extLst>
                <a:ext uri="{FF2B5EF4-FFF2-40B4-BE49-F238E27FC236}">
                  <a16:creationId xmlns:a16="http://schemas.microsoft.com/office/drawing/2014/main" id="{736C9ECF-4AC5-414A-84FD-804A37F654D3}"/>
                </a:ext>
              </a:extLst>
            </p:cNvPr>
            <p:cNvSpPr/>
            <p:nvPr/>
          </p:nvSpPr>
          <p:spPr bwMode="auto">
            <a:xfrm>
              <a:off x="7189428" y="5035432"/>
              <a:ext cx="1831335" cy="614060"/>
            </a:xfrm>
            <a:prstGeom prst="wedgeRoundRectCallout">
              <a:avLst>
                <a:gd name="adj1" fmla="val -39061"/>
                <a:gd name="adj2" fmla="val -87257"/>
                <a:gd name="adj3" fmla="val 16667"/>
              </a:avLst>
            </a:prstGeom>
            <a:solidFill>
              <a:srgbClr val="FFCC66"/>
            </a:solidFill>
            <a:ln w="9525">
              <a:noFill/>
              <a:miter lim="800000"/>
              <a:headEnd/>
              <a:tailEnd/>
            </a:ln>
          </p:spPr>
          <p:txBody>
            <a:bodyPr rtlCol="0" anchor="ctr"/>
            <a:lstStyle/>
            <a:p>
              <a:pPr algn="ctr"/>
              <a:r>
                <a:rPr lang="pt-BR" dirty="0">
                  <a:solidFill>
                    <a:srgbClr val="000080"/>
                  </a:solidFill>
                </a:rPr>
                <a:t>Conjunto de rótulos do </a:t>
              </a:r>
              <a:r>
                <a:rPr lang="pt-BR" b="1" dirty="0">
                  <a:solidFill>
                    <a:srgbClr val="000080"/>
                  </a:solidFill>
                </a:rPr>
                <a:t>Tipo 2</a:t>
              </a:r>
              <a:endParaRPr lang="pt-BR" sz="1800" b="1" i="0" dirty="0">
                <a:solidFill>
                  <a:srgbClr val="000080"/>
                </a:solidFill>
              </a:endParaRPr>
            </a:p>
          </p:txBody>
        </p:sp>
        <p:sp>
          <p:nvSpPr>
            <p:cNvPr id="28" name="CaixaDeTexto 27">
              <a:extLst>
                <a:ext uri="{FF2B5EF4-FFF2-40B4-BE49-F238E27FC236}">
                  <a16:creationId xmlns:a16="http://schemas.microsoft.com/office/drawing/2014/main" id="{801CC63F-41DC-4638-BB48-1AEF1803A185}"/>
                </a:ext>
              </a:extLst>
            </p:cNvPr>
            <p:cNvSpPr txBox="1"/>
            <p:nvPr/>
          </p:nvSpPr>
          <p:spPr>
            <a:xfrm>
              <a:off x="1187624" y="2420888"/>
              <a:ext cx="3387467" cy="400110"/>
            </a:xfrm>
            <a:prstGeom prst="rect">
              <a:avLst/>
            </a:prstGeom>
            <a:noFill/>
          </p:spPr>
          <p:txBody>
            <a:bodyPr wrap="none" rtlCol="0">
              <a:spAutoFit/>
            </a:bodyPr>
            <a:lstStyle/>
            <a:p>
              <a:r>
                <a:rPr lang="pt-BR" sz="2000" b="1" dirty="0">
                  <a:solidFill>
                    <a:srgbClr val="002060"/>
                  </a:solidFill>
                </a:rPr>
                <a:t>Sistema de Identificação 1</a:t>
              </a:r>
              <a:endParaRPr lang="en-GB" sz="2000" b="1" dirty="0">
                <a:solidFill>
                  <a:srgbClr val="002060"/>
                </a:solidFill>
              </a:endParaRPr>
            </a:p>
          </p:txBody>
        </p:sp>
        <p:sp>
          <p:nvSpPr>
            <p:cNvPr id="34" name="Elipse 33">
              <a:extLst>
                <a:ext uri="{FF2B5EF4-FFF2-40B4-BE49-F238E27FC236}">
                  <a16:creationId xmlns:a16="http://schemas.microsoft.com/office/drawing/2014/main" id="{8FA974B2-B487-4E4A-94BC-17493F34E6C8}"/>
                </a:ext>
              </a:extLst>
            </p:cNvPr>
            <p:cNvSpPr/>
            <p:nvPr/>
          </p:nvSpPr>
          <p:spPr bwMode="auto">
            <a:xfrm rot="1380000">
              <a:off x="6774770" y="3142931"/>
              <a:ext cx="1440160" cy="1800200"/>
            </a:xfrm>
            <a:prstGeom prst="ellipse">
              <a:avLst/>
            </a:prstGeom>
            <a:solidFill>
              <a:srgbClr val="FFEB97"/>
            </a:solidFill>
            <a:ln w="9525">
              <a:solidFill>
                <a:schemeClr val="bg1">
                  <a:lumMod val="50000"/>
                </a:schemeClr>
              </a:solidFill>
              <a:miter lim="800000"/>
              <a:headEnd/>
              <a:tailEnd/>
            </a:ln>
          </p:spPr>
          <p:txBody>
            <a:bodyPr rtlCol="0" anchor="ctr"/>
            <a:lstStyle/>
            <a:p>
              <a:pPr algn="ctr"/>
              <a:endParaRPr lang="en-GB" i="0" dirty="0">
                <a:solidFill>
                  <a:srgbClr val="002060"/>
                </a:solidFill>
              </a:endParaRPr>
            </a:p>
          </p:txBody>
        </p:sp>
        <p:grpSp>
          <p:nvGrpSpPr>
            <p:cNvPr id="41" name="Agrupar 40">
              <a:extLst>
                <a:ext uri="{FF2B5EF4-FFF2-40B4-BE49-F238E27FC236}">
                  <a16:creationId xmlns:a16="http://schemas.microsoft.com/office/drawing/2014/main" id="{D4CE618A-5F09-4234-8803-CAB4BD6F4D7A}"/>
                </a:ext>
              </a:extLst>
            </p:cNvPr>
            <p:cNvGrpSpPr/>
            <p:nvPr/>
          </p:nvGrpSpPr>
          <p:grpSpPr>
            <a:xfrm flipV="1">
              <a:off x="4394103" y="2935961"/>
              <a:ext cx="3387787" cy="1111270"/>
              <a:chOff x="2987824" y="3937802"/>
              <a:chExt cx="3096344" cy="1111270"/>
            </a:xfrm>
          </p:grpSpPr>
          <p:sp>
            <p:nvSpPr>
              <p:cNvPr id="42" name="Arco 41">
                <a:extLst>
                  <a:ext uri="{FF2B5EF4-FFF2-40B4-BE49-F238E27FC236}">
                    <a16:creationId xmlns:a16="http://schemas.microsoft.com/office/drawing/2014/main" id="{86BE2A4B-BB69-484F-BB65-6F9EAE83028F}"/>
                  </a:ext>
                </a:extLst>
              </p:cNvPr>
              <p:cNvSpPr/>
              <p:nvPr/>
            </p:nvSpPr>
            <p:spPr bwMode="auto">
              <a:xfrm>
                <a:off x="2987824" y="3937802"/>
                <a:ext cx="3096344" cy="1111270"/>
              </a:xfrm>
              <a:prstGeom prst="arc">
                <a:avLst>
                  <a:gd name="adj1" fmla="val 11327159"/>
                  <a:gd name="adj2" fmla="val 20982511"/>
                </a:avLst>
              </a:prstGeom>
              <a:noFill/>
              <a:ln w="12700" cap="rnd" cmpd="sng" algn="ctr">
                <a:solidFill>
                  <a:srgbClr val="000080"/>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cxnSp>
            <p:nvCxnSpPr>
              <p:cNvPr id="43" name="Conector de Seta Reta 42">
                <a:extLst>
                  <a:ext uri="{FF2B5EF4-FFF2-40B4-BE49-F238E27FC236}">
                    <a16:creationId xmlns:a16="http://schemas.microsoft.com/office/drawing/2014/main" id="{AA43D8C0-4030-4E65-9550-1B50AE384220}"/>
                  </a:ext>
                </a:extLst>
              </p:cNvPr>
              <p:cNvCxnSpPr>
                <a:cxnSpLocks/>
              </p:cNvCxnSpPr>
              <p:nvPr/>
            </p:nvCxnSpPr>
            <p:spPr bwMode="auto">
              <a:xfrm>
                <a:off x="4536000" y="3940880"/>
                <a:ext cx="72000" cy="0"/>
              </a:xfrm>
              <a:prstGeom prst="straightConnector1">
                <a:avLst/>
              </a:prstGeom>
              <a:noFill/>
              <a:ln w="9525" cap="flat" cmpd="sng" algn="ctr">
                <a:solidFill>
                  <a:srgbClr val="002060"/>
                </a:solidFill>
                <a:prstDash val="solid"/>
                <a:round/>
                <a:headEnd type="none" w="med" len="med"/>
                <a:tailEnd type="stealth" w="lg" len="lg"/>
              </a:ln>
              <a:effectLst/>
            </p:spPr>
          </p:cxnSp>
        </p:grpSp>
        <p:grpSp>
          <p:nvGrpSpPr>
            <p:cNvPr id="45" name="Agrupar 44">
              <a:extLst>
                <a:ext uri="{FF2B5EF4-FFF2-40B4-BE49-F238E27FC236}">
                  <a16:creationId xmlns:a16="http://schemas.microsoft.com/office/drawing/2014/main" id="{751FB9AF-BEB4-4E75-BD88-0D1B76B1F84E}"/>
                </a:ext>
              </a:extLst>
            </p:cNvPr>
            <p:cNvGrpSpPr/>
            <p:nvPr/>
          </p:nvGrpSpPr>
          <p:grpSpPr>
            <a:xfrm flipV="1">
              <a:off x="4178810" y="3725620"/>
              <a:ext cx="3608890" cy="1111270"/>
              <a:chOff x="2987824" y="3937802"/>
              <a:chExt cx="3096344" cy="1111270"/>
            </a:xfrm>
          </p:grpSpPr>
          <p:sp>
            <p:nvSpPr>
              <p:cNvPr id="46" name="Arco 45">
                <a:extLst>
                  <a:ext uri="{FF2B5EF4-FFF2-40B4-BE49-F238E27FC236}">
                    <a16:creationId xmlns:a16="http://schemas.microsoft.com/office/drawing/2014/main" id="{EA666024-A836-4538-98FA-222C0DDD4791}"/>
                  </a:ext>
                </a:extLst>
              </p:cNvPr>
              <p:cNvSpPr/>
              <p:nvPr/>
            </p:nvSpPr>
            <p:spPr bwMode="auto">
              <a:xfrm>
                <a:off x="2987824" y="3937802"/>
                <a:ext cx="3096344" cy="1111270"/>
              </a:xfrm>
              <a:prstGeom prst="arc">
                <a:avLst>
                  <a:gd name="adj1" fmla="val 11327159"/>
                  <a:gd name="adj2" fmla="val 20982511"/>
                </a:avLst>
              </a:prstGeom>
              <a:noFill/>
              <a:ln w="12700" cap="rnd" cmpd="sng" algn="ctr">
                <a:solidFill>
                  <a:srgbClr val="000080"/>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cxnSp>
            <p:nvCxnSpPr>
              <p:cNvPr id="47" name="Conector de Seta Reta 46">
                <a:extLst>
                  <a:ext uri="{FF2B5EF4-FFF2-40B4-BE49-F238E27FC236}">
                    <a16:creationId xmlns:a16="http://schemas.microsoft.com/office/drawing/2014/main" id="{DFAF73E1-36EA-48CC-ADAA-7AB3BF860640}"/>
                  </a:ext>
                </a:extLst>
              </p:cNvPr>
              <p:cNvCxnSpPr>
                <a:cxnSpLocks/>
              </p:cNvCxnSpPr>
              <p:nvPr/>
            </p:nvCxnSpPr>
            <p:spPr bwMode="auto">
              <a:xfrm>
                <a:off x="4536000" y="3940880"/>
                <a:ext cx="72000" cy="0"/>
              </a:xfrm>
              <a:prstGeom prst="straightConnector1">
                <a:avLst/>
              </a:prstGeom>
              <a:noFill/>
              <a:ln w="9525" cap="flat" cmpd="sng" algn="ctr">
                <a:solidFill>
                  <a:srgbClr val="002060"/>
                </a:solidFill>
                <a:prstDash val="solid"/>
                <a:round/>
                <a:headEnd type="none" w="med" len="med"/>
                <a:tailEnd type="stealth" w="lg" len="lg"/>
              </a:ln>
              <a:effectLst/>
            </p:spPr>
          </p:cxnSp>
        </p:grpSp>
        <p:sp>
          <p:nvSpPr>
            <p:cNvPr id="51" name="Arco 50">
              <a:extLst>
                <a:ext uri="{FF2B5EF4-FFF2-40B4-BE49-F238E27FC236}">
                  <a16:creationId xmlns:a16="http://schemas.microsoft.com/office/drawing/2014/main" id="{646E3DE1-D28C-49E6-9ED4-33239B91599D}"/>
                </a:ext>
              </a:extLst>
            </p:cNvPr>
            <p:cNvSpPr/>
            <p:nvPr/>
          </p:nvSpPr>
          <p:spPr bwMode="auto">
            <a:xfrm>
              <a:off x="5220072" y="2921835"/>
              <a:ext cx="1872208" cy="947559"/>
            </a:xfrm>
            <a:prstGeom prst="arc">
              <a:avLst>
                <a:gd name="adj1" fmla="val 11432963"/>
                <a:gd name="adj2" fmla="val 21078636"/>
              </a:avLst>
            </a:prstGeom>
            <a:noFill/>
            <a:ln w="28575" cap="flat" cmpd="sng" algn="ctr">
              <a:solidFill>
                <a:srgbClr val="000080"/>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1" u="none" strike="noStrike" cap="none" normalizeH="0" baseline="0">
                <a:ln>
                  <a:noFill/>
                </a:ln>
                <a:solidFill>
                  <a:srgbClr val="002060"/>
                </a:solidFill>
                <a:effectLst/>
                <a:latin typeface="Arial" charset="0"/>
              </a:endParaRPr>
            </a:p>
          </p:txBody>
        </p:sp>
        <p:sp>
          <p:nvSpPr>
            <p:cNvPr id="52" name="CaixaDeTexto 51">
              <a:extLst>
                <a:ext uri="{FF2B5EF4-FFF2-40B4-BE49-F238E27FC236}">
                  <a16:creationId xmlns:a16="http://schemas.microsoft.com/office/drawing/2014/main" id="{EAD5355D-8666-4B8C-B90C-B83152025E63}"/>
                </a:ext>
              </a:extLst>
            </p:cNvPr>
            <p:cNvSpPr txBox="1"/>
            <p:nvPr/>
          </p:nvSpPr>
          <p:spPr>
            <a:xfrm>
              <a:off x="4788024" y="2421989"/>
              <a:ext cx="3387466" cy="400110"/>
            </a:xfrm>
            <a:prstGeom prst="rect">
              <a:avLst/>
            </a:prstGeom>
            <a:noFill/>
          </p:spPr>
          <p:txBody>
            <a:bodyPr wrap="none" rtlCol="0">
              <a:spAutoFit/>
            </a:bodyPr>
            <a:lstStyle/>
            <a:p>
              <a:r>
                <a:rPr lang="pt-BR" sz="2000" b="1" i="1" dirty="0">
                  <a:solidFill>
                    <a:srgbClr val="002060"/>
                  </a:solidFill>
                </a:rPr>
                <a:t>Sistema de Identificação 2</a:t>
              </a:r>
              <a:endParaRPr lang="en-GB" sz="2000" b="1" i="1" dirty="0">
                <a:solidFill>
                  <a:srgbClr val="002060"/>
                </a:solidFill>
              </a:endParaRPr>
            </a:p>
          </p:txBody>
        </p:sp>
        <p:sp>
          <p:nvSpPr>
            <p:cNvPr id="24" name="CaixaDeTexto 23">
              <a:extLst>
                <a:ext uri="{FF2B5EF4-FFF2-40B4-BE49-F238E27FC236}">
                  <a16:creationId xmlns:a16="http://schemas.microsoft.com/office/drawing/2014/main" id="{70FAD8A6-4B8C-4873-95CF-530F779C46C9}"/>
                </a:ext>
              </a:extLst>
            </p:cNvPr>
            <p:cNvSpPr txBox="1"/>
            <p:nvPr/>
          </p:nvSpPr>
          <p:spPr>
            <a:xfrm>
              <a:off x="4470308" y="3356992"/>
              <a:ext cx="317716" cy="369332"/>
            </a:xfrm>
            <a:prstGeom prst="rect">
              <a:avLst/>
            </a:prstGeom>
            <a:noFill/>
          </p:spPr>
          <p:txBody>
            <a:bodyPr wrap="none" rtlCol="0">
              <a:spAutoFit/>
            </a:bodyPr>
            <a:lstStyle/>
            <a:p>
              <a:r>
                <a:rPr lang="pt-BR" dirty="0">
                  <a:solidFill>
                    <a:srgbClr val="000080"/>
                  </a:solidFill>
                </a:rPr>
                <a:t>A</a:t>
              </a:r>
              <a:endParaRPr lang="en-GB" dirty="0">
                <a:solidFill>
                  <a:srgbClr val="000080"/>
                </a:solidFill>
              </a:endParaRPr>
            </a:p>
          </p:txBody>
        </p:sp>
        <p:sp>
          <p:nvSpPr>
            <p:cNvPr id="25" name="CaixaDeTexto 24">
              <a:extLst>
                <a:ext uri="{FF2B5EF4-FFF2-40B4-BE49-F238E27FC236}">
                  <a16:creationId xmlns:a16="http://schemas.microsoft.com/office/drawing/2014/main" id="{9BA5E5FE-4BC1-435F-A383-BE931E423C69}"/>
                </a:ext>
              </a:extLst>
            </p:cNvPr>
            <p:cNvSpPr txBox="1"/>
            <p:nvPr/>
          </p:nvSpPr>
          <p:spPr>
            <a:xfrm>
              <a:off x="4334308" y="4139788"/>
              <a:ext cx="309700" cy="369332"/>
            </a:xfrm>
            <a:prstGeom prst="rect">
              <a:avLst/>
            </a:prstGeom>
            <a:noFill/>
          </p:spPr>
          <p:txBody>
            <a:bodyPr wrap="none" rtlCol="0">
              <a:spAutoFit/>
            </a:bodyPr>
            <a:lstStyle/>
            <a:p>
              <a:r>
                <a:rPr lang="pt-BR" dirty="0">
                  <a:solidFill>
                    <a:srgbClr val="000080"/>
                  </a:solidFill>
                </a:rPr>
                <a:t>B</a:t>
              </a:r>
              <a:endParaRPr lang="en-GB" dirty="0">
                <a:solidFill>
                  <a:srgbClr val="000080"/>
                </a:solidFill>
              </a:endParaRPr>
            </a:p>
          </p:txBody>
        </p:sp>
        <p:sp>
          <p:nvSpPr>
            <p:cNvPr id="26" name="CaixaDeTexto 25">
              <a:extLst>
                <a:ext uri="{FF2B5EF4-FFF2-40B4-BE49-F238E27FC236}">
                  <a16:creationId xmlns:a16="http://schemas.microsoft.com/office/drawing/2014/main" id="{6102004E-6AEC-4165-A250-55755660913C}"/>
                </a:ext>
              </a:extLst>
            </p:cNvPr>
            <p:cNvSpPr txBox="1"/>
            <p:nvPr/>
          </p:nvSpPr>
          <p:spPr>
            <a:xfrm>
              <a:off x="7133153" y="3378478"/>
              <a:ext cx="1759327" cy="338554"/>
            </a:xfrm>
            <a:prstGeom prst="rect">
              <a:avLst/>
            </a:prstGeom>
            <a:noFill/>
          </p:spPr>
          <p:txBody>
            <a:bodyPr wrap="square" rtlCol="0">
              <a:spAutoFit/>
            </a:bodyPr>
            <a:lstStyle/>
            <a:p>
              <a:r>
                <a:rPr lang="pt-BR" dirty="0">
                  <a:solidFill>
                    <a:srgbClr val="002060"/>
                  </a:solidFill>
                </a:rPr>
                <a:t>Identificador de</a:t>
              </a:r>
              <a:r>
                <a:rPr lang="pt-BR" i="1" dirty="0">
                  <a:solidFill>
                    <a:srgbClr val="002060"/>
                  </a:solidFill>
                </a:rPr>
                <a:t> A</a:t>
              </a:r>
              <a:endParaRPr lang="en-GB" i="1" dirty="0">
                <a:solidFill>
                  <a:srgbClr val="002060"/>
                </a:solidFill>
              </a:endParaRPr>
            </a:p>
          </p:txBody>
        </p:sp>
        <p:sp>
          <p:nvSpPr>
            <p:cNvPr id="27" name="CaixaDeTexto 26">
              <a:extLst>
                <a:ext uri="{FF2B5EF4-FFF2-40B4-BE49-F238E27FC236}">
                  <a16:creationId xmlns:a16="http://schemas.microsoft.com/office/drawing/2014/main" id="{8211D697-36F6-457E-82E2-9A4AD2ED7F24}"/>
                </a:ext>
              </a:extLst>
            </p:cNvPr>
            <p:cNvSpPr txBox="1"/>
            <p:nvPr/>
          </p:nvSpPr>
          <p:spPr>
            <a:xfrm>
              <a:off x="7039215" y="4170566"/>
              <a:ext cx="1781257" cy="338554"/>
            </a:xfrm>
            <a:prstGeom prst="rect">
              <a:avLst/>
            </a:prstGeom>
            <a:noFill/>
          </p:spPr>
          <p:txBody>
            <a:bodyPr wrap="none" rtlCol="0">
              <a:spAutoFit/>
            </a:bodyPr>
            <a:lstStyle/>
            <a:p>
              <a:r>
                <a:rPr lang="pt-BR" i="1" dirty="0">
                  <a:solidFill>
                    <a:srgbClr val="000080"/>
                  </a:solidFill>
                </a:rPr>
                <a:t>Identificador de B</a:t>
              </a:r>
              <a:endParaRPr lang="en-GB" i="1" dirty="0">
                <a:solidFill>
                  <a:srgbClr val="000080"/>
                </a:solidFill>
              </a:endParaRPr>
            </a:p>
          </p:txBody>
        </p:sp>
        <p:sp>
          <p:nvSpPr>
            <p:cNvPr id="35" name="CaixaDeTexto 34">
              <a:extLst>
                <a:ext uri="{FF2B5EF4-FFF2-40B4-BE49-F238E27FC236}">
                  <a16:creationId xmlns:a16="http://schemas.microsoft.com/office/drawing/2014/main" id="{85B8EEF6-8A61-441E-9709-6A78B2615DCC}"/>
                </a:ext>
              </a:extLst>
            </p:cNvPr>
            <p:cNvSpPr txBox="1"/>
            <p:nvPr/>
          </p:nvSpPr>
          <p:spPr>
            <a:xfrm>
              <a:off x="273450" y="3356992"/>
              <a:ext cx="1831335" cy="338554"/>
            </a:xfrm>
            <a:prstGeom prst="rect">
              <a:avLst/>
            </a:prstGeom>
            <a:noFill/>
          </p:spPr>
          <p:txBody>
            <a:bodyPr wrap="none" rtlCol="0">
              <a:spAutoFit/>
            </a:bodyPr>
            <a:lstStyle/>
            <a:p>
              <a:r>
                <a:rPr lang="pt-BR" dirty="0">
                  <a:solidFill>
                    <a:srgbClr val="002060"/>
                  </a:solidFill>
                </a:rPr>
                <a:t>Identificador de</a:t>
              </a:r>
              <a:r>
                <a:rPr lang="pt-BR" i="1" dirty="0">
                  <a:solidFill>
                    <a:srgbClr val="002060"/>
                  </a:solidFill>
                </a:rPr>
                <a:t> A</a:t>
              </a:r>
              <a:endParaRPr lang="en-GB" i="1" dirty="0">
                <a:solidFill>
                  <a:srgbClr val="002060"/>
                </a:solidFill>
              </a:endParaRPr>
            </a:p>
          </p:txBody>
        </p:sp>
        <p:sp>
          <p:nvSpPr>
            <p:cNvPr id="37" name="CaixaDeTexto 36">
              <a:extLst>
                <a:ext uri="{FF2B5EF4-FFF2-40B4-BE49-F238E27FC236}">
                  <a16:creationId xmlns:a16="http://schemas.microsoft.com/office/drawing/2014/main" id="{1B1130FB-37DA-4F46-8E94-E383A0C5316B}"/>
                </a:ext>
              </a:extLst>
            </p:cNvPr>
            <p:cNvSpPr txBox="1"/>
            <p:nvPr/>
          </p:nvSpPr>
          <p:spPr>
            <a:xfrm>
              <a:off x="179512" y="4149080"/>
              <a:ext cx="1781257" cy="338554"/>
            </a:xfrm>
            <a:prstGeom prst="rect">
              <a:avLst/>
            </a:prstGeom>
            <a:noFill/>
          </p:spPr>
          <p:txBody>
            <a:bodyPr wrap="none" rtlCol="0">
              <a:spAutoFit/>
            </a:bodyPr>
            <a:lstStyle/>
            <a:p>
              <a:r>
                <a:rPr lang="pt-BR" i="1" dirty="0">
                  <a:solidFill>
                    <a:srgbClr val="000080"/>
                  </a:solidFill>
                </a:rPr>
                <a:t>Identificador de B</a:t>
              </a:r>
              <a:endParaRPr lang="en-GB" i="1" dirty="0">
                <a:solidFill>
                  <a:srgbClr val="000080"/>
                </a:solidFill>
              </a:endParaRPr>
            </a:p>
          </p:txBody>
        </p:sp>
        <p:sp>
          <p:nvSpPr>
            <p:cNvPr id="38" name="Texto explicativo retangular com cantos arredondados 11">
              <a:extLst>
                <a:ext uri="{FF2B5EF4-FFF2-40B4-BE49-F238E27FC236}">
                  <a16:creationId xmlns:a16="http://schemas.microsoft.com/office/drawing/2014/main" id="{1A7ECBE7-3F9C-425D-953A-0AD6900C5898}"/>
                </a:ext>
              </a:extLst>
            </p:cNvPr>
            <p:cNvSpPr/>
            <p:nvPr/>
          </p:nvSpPr>
          <p:spPr bwMode="auto">
            <a:xfrm>
              <a:off x="1540908" y="5050923"/>
              <a:ext cx="1851810" cy="593258"/>
            </a:xfrm>
            <a:prstGeom prst="wedgeRoundRectCallout">
              <a:avLst>
                <a:gd name="adj1" fmla="val -39061"/>
                <a:gd name="adj2" fmla="val -87257"/>
                <a:gd name="adj3" fmla="val 16667"/>
              </a:avLst>
            </a:prstGeom>
            <a:solidFill>
              <a:srgbClr val="FFCC66"/>
            </a:solidFill>
            <a:ln w="9525">
              <a:noFill/>
              <a:miter lim="800000"/>
              <a:headEnd/>
              <a:tailEnd/>
            </a:ln>
          </p:spPr>
          <p:txBody>
            <a:bodyPr rtlCol="0" anchor="ctr"/>
            <a:lstStyle/>
            <a:p>
              <a:pPr algn="ctr"/>
              <a:r>
                <a:rPr lang="pt-BR" dirty="0">
                  <a:solidFill>
                    <a:srgbClr val="000080"/>
                  </a:solidFill>
                </a:rPr>
                <a:t>Conjunto de rótulos do </a:t>
              </a:r>
              <a:r>
                <a:rPr lang="pt-BR" b="1" dirty="0">
                  <a:solidFill>
                    <a:srgbClr val="000080"/>
                  </a:solidFill>
                </a:rPr>
                <a:t>Tipo 1</a:t>
              </a:r>
              <a:endParaRPr lang="pt-BR" sz="1800" b="1" i="0" dirty="0">
                <a:solidFill>
                  <a:srgbClr val="000080"/>
                </a:solidFill>
              </a:endParaRPr>
            </a:p>
          </p:txBody>
        </p:sp>
      </p:grpSp>
      <p:sp>
        <p:nvSpPr>
          <p:cNvPr id="39" name="Texto explicativo retangular com cantos arredondados 11">
            <a:extLst>
              <a:ext uri="{FF2B5EF4-FFF2-40B4-BE49-F238E27FC236}">
                <a16:creationId xmlns:a16="http://schemas.microsoft.com/office/drawing/2014/main" id="{7101664C-3D31-4AF2-B735-518B3A38C2E0}"/>
              </a:ext>
            </a:extLst>
          </p:cNvPr>
          <p:cNvSpPr/>
          <p:nvPr/>
        </p:nvSpPr>
        <p:spPr bwMode="auto">
          <a:xfrm>
            <a:off x="430521" y="5498979"/>
            <a:ext cx="8282959" cy="820637"/>
          </a:xfrm>
          <a:prstGeom prst="wedgeRoundRectCallout">
            <a:avLst>
              <a:gd name="adj1" fmla="val 5195"/>
              <a:gd name="adj2" fmla="val -18644"/>
              <a:gd name="adj3" fmla="val 16667"/>
            </a:avLst>
          </a:prstGeom>
          <a:solidFill>
            <a:srgbClr val="FFD14F"/>
          </a:solidFill>
          <a:ln w="15875">
            <a:solidFill>
              <a:srgbClr val="FFCC99"/>
            </a:solidFill>
            <a:miter lim="800000"/>
            <a:headEnd/>
            <a:tailEnd/>
          </a:ln>
        </p:spPr>
        <p:txBody>
          <a:bodyPr rtlCol="0" anchor="ctr"/>
          <a:lstStyle/>
          <a:p>
            <a:pPr algn="just"/>
            <a:r>
              <a:rPr lang="pt-BR" sz="1800" b="1" i="0" dirty="0">
                <a:solidFill>
                  <a:srgbClr val="002060"/>
                </a:solidFill>
              </a:rPr>
              <a:t>NOTA: </a:t>
            </a:r>
            <a:r>
              <a:rPr lang="pt-BR" sz="1800" i="0" dirty="0">
                <a:solidFill>
                  <a:srgbClr val="002060"/>
                </a:solidFill>
              </a:rPr>
              <a:t>A convivência entre dois Sistemas de Identificação é possível porque, por construção, não existe a possibilidade que o rótulo de um sistema possa ser idêntico a um rótulo do outro sistema. </a:t>
            </a:r>
          </a:p>
        </p:txBody>
      </p:sp>
    </p:spTree>
    <p:extLst>
      <p:ext uri="{BB962C8B-B14F-4D97-AF65-F5344CB8AC3E}">
        <p14:creationId xmlns:p14="http://schemas.microsoft.com/office/powerpoint/2010/main" val="3298167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0B4C405F-5A57-406F-826A-C009655F2240}"/>
              </a:ext>
            </a:extLst>
          </p:cNvPr>
          <p:cNvSpPr>
            <a:spLocks noChangeArrowheads="1"/>
          </p:cNvSpPr>
          <p:nvPr/>
        </p:nvSpPr>
        <p:spPr bwMode="auto">
          <a:xfrm>
            <a:off x="629816" y="836712"/>
            <a:ext cx="7884368" cy="381000"/>
          </a:xfrm>
          <a:prstGeom prst="rect">
            <a:avLst/>
          </a:prstGeom>
          <a:noFill/>
          <a:ln w="9525">
            <a:noFill/>
            <a:miter lim="800000"/>
            <a:headEnd/>
            <a:tailEnd/>
          </a:ln>
        </p:spPr>
        <p:txBody>
          <a:bodyPr tIns="0" bIns="0"/>
          <a:lstStyle/>
          <a:p>
            <a:pPr marL="0" lvl="1">
              <a:spcBef>
                <a:spcPts val="0"/>
              </a:spcBef>
            </a:pPr>
            <a:r>
              <a:rPr lang="pt-BR" sz="2400" b="1" i="0" dirty="0">
                <a:solidFill>
                  <a:srgbClr val="002060"/>
                </a:solidFill>
              </a:rPr>
              <a:t>Definições de Importância</a:t>
            </a:r>
            <a:endParaRPr lang="pt-BR" sz="2400" i="0" dirty="0">
              <a:solidFill>
                <a:srgbClr val="002060"/>
              </a:solidFill>
            </a:endParaRPr>
          </a:p>
          <a:p>
            <a:pPr marL="0" lvl="1" algn="just">
              <a:spcBef>
                <a:spcPts val="0"/>
              </a:spcBef>
            </a:pPr>
            <a:endParaRPr lang="pt-BR" sz="2000" i="0" dirty="0">
              <a:solidFill>
                <a:srgbClr val="006FBA"/>
              </a:solidFill>
            </a:endParaRPr>
          </a:p>
        </p:txBody>
      </p:sp>
      <p:sp>
        <p:nvSpPr>
          <p:cNvPr id="5" name="Rectangle 10">
            <a:extLst>
              <a:ext uri="{FF2B5EF4-FFF2-40B4-BE49-F238E27FC236}">
                <a16:creationId xmlns:a16="http://schemas.microsoft.com/office/drawing/2014/main" id="{6D62A063-E9AE-4C40-971A-39E4222E688C}"/>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8" name="Rectangle 9">
            <a:extLst>
              <a:ext uri="{FF2B5EF4-FFF2-40B4-BE49-F238E27FC236}">
                <a16:creationId xmlns:a16="http://schemas.microsoft.com/office/drawing/2014/main" id="{5C144D74-AC10-4B20-A713-1134D5F9827C}"/>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graphicFrame>
        <p:nvGraphicFramePr>
          <p:cNvPr id="6" name="Tabela 6">
            <a:extLst>
              <a:ext uri="{FF2B5EF4-FFF2-40B4-BE49-F238E27FC236}">
                <a16:creationId xmlns:a16="http://schemas.microsoft.com/office/drawing/2014/main" id="{40A9D3A3-02BD-4B62-B6F2-B7B10C83F96D}"/>
              </a:ext>
            </a:extLst>
          </p:cNvPr>
          <p:cNvGraphicFramePr>
            <a:graphicFrameLocks noGrp="1"/>
          </p:cNvGraphicFramePr>
          <p:nvPr>
            <p:extLst>
              <p:ext uri="{D42A27DB-BD31-4B8C-83A1-F6EECF244321}">
                <p14:modId xmlns:p14="http://schemas.microsoft.com/office/powerpoint/2010/main" val="4061957947"/>
              </p:ext>
            </p:extLst>
          </p:nvPr>
        </p:nvGraphicFramePr>
        <p:xfrm>
          <a:off x="575556" y="1412776"/>
          <a:ext cx="7992888" cy="4907280"/>
        </p:xfrm>
        <a:graphic>
          <a:graphicData uri="http://schemas.openxmlformats.org/drawingml/2006/table">
            <a:tbl>
              <a:tblPr>
                <a:tableStyleId>{5C22544A-7EE6-4342-B048-85BDC9FD1C3A}</a:tableStyleId>
              </a:tblPr>
              <a:tblGrid>
                <a:gridCol w="3388290">
                  <a:extLst>
                    <a:ext uri="{9D8B030D-6E8A-4147-A177-3AD203B41FA5}">
                      <a16:colId xmlns:a16="http://schemas.microsoft.com/office/drawing/2014/main" val="36223016"/>
                    </a:ext>
                  </a:extLst>
                </a:gridCol>
                <a:gridCol w="608154">
                  <a:extLst>
                    <a:ext uri="{9D8B030D-6E8A-4147-A177-3AD203B41FA5}">
                      <a16:colId xmlns:a16="http://schemas.microsoft.com/office/drawing/2014/main" val="2942741435"/>
                    </a:ext>
                  </a:extLst>
                </a:gridCol>
                <a:gridCol w="3996444">
                  <a:extLst>
                    <a:ext uri="{9D8B030D-6E8A-4147-A177-3AD203B41FA5}">
                      <a16:colId xmlns:a16="http://schemas.microsoft.com/office/drawing/2014/main" val="2028391567"/>
                    </a:ext>
                  </a:extLst>
                </a:gridCol>
              </a:tblGrid>
              <a:tr h="370840">
                <a:tc>
                  <a:txBody>
                    <a:bodyPr/>
                    <a:lstStyle/>
                    <a:p>
                      <a:pPr algn="r"/>
                      <a:r>
                        <a:rPr lang="pt-BR" sz="2000" i="0" kern="1200" noProof="0" dirty="0">
                          <a:solidFill>
                            <a:srgbClr val="002060"/>
                          </a:solidFill>
                          <a:latin typeface="Arial" panose="020B0604020202020204" pitchFamily="34" charset="0"/>
                          <a:ea typeface="+mn-ea"/>
                          <a:cs typeface="Arial" panose="020B0604020202020204" pitchFamily="34" charset="0"/>
                        </a:rPr>
                        <a:t>ARQUIVO</a:t>
                      </a: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algn="ctr"/>
                      <a:r>
                        <a:rPr lang="pt-BR" sz="2000" dirty="0">
                          <a:solidFill>
                            <a:srgbClr val="002060"/>
                          </a:solidFill>
                          <a:latin typeface="Arial" panose="020B0604020202020204" pitchFamily="34" charset="0"/>
                          <a:cs typeface="Arial" panose="020B0604020202020204" pitchFamily="34" charset="0"/>
                        </a:rPr>
                        <a:t>=</a:t>
                      </a:r>
                      <a:r>
                        <a:rPr lang="pt-BR" dirty="0">
                          <a:solidFill>
                            <a:srgbClr val="002060"/>
                          </a:solidFill>
                        </a:rPr>
                        <a: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kumimoji="0" lang="pt-BR" sz="2000" b="0" i="0" u="none" strike="noStrike" kern="1200" cap="none" spc="0" normalizeH="0" baseline="0" noProof="0" dirty="0">
                          <a:ln>
                            <a:noFill/>
                          </a:ln>
                          <a:solidFill>
                            <a:srgbClr val="002060"/>
                          </a:solidFill>
                          <a:effectLst/>
                          <a:uLnTx/>
                          <a:uFillTx/>
                          <a:latin typeface="Arial" charset="0"/>
                          <a:ea typeface="+mn-ea"/>
                          <a:cs typeface="+mn-cs"/>
                        </a:rPr>
                        <a:t>repositório digital – </a:t>
                      </a:r>
                      <a:r>
                        <a:rPr kumimoji="0" lang="pt-BR" sz="2000" b="0" i="1" u="none" strike="noStrike" kern="1200" cap="none" spc="0" normalizeH="0" baseline="0" noProof="0" dirty="0" err="1">
                          <a:ln>
                            <a:noFill/>
                          </a:ln>
                          <a:solidFill>
                            <a:srgbClr val="002060"/>
                          </a:solidFill>
                          <a:effectLst/>
                          <a:uLnTx/>
                          <a:uFillTx/>
                          <a:latin typeface="Arial" charset="0"/>
                          <a:ea typeface="+mn-ea"/>
                          <a:cs typeface="+mn-cs"/>
                        </a:rPr>
                        <a:t>Archive</a:t>
                      </a: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582802105"/>
                  </a:ext>
                </a:extLst>
              </a:tr>
              <a:tr h="370840">
                <a:tc>
                  <a:txBody>
                    <a:bodyPr/>
                    <a:lstStyle/>
                    <a:p>
                      <a:pPr algn="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algn="ctr"/>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t>
                      </a: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kumimoji="0" lang="pt-BR" sz="2000" b="0" i="0" u="none" strike="noStrike" kern="1200" cap="none" spc="0" normalizeH="0" baseline="0" noProof="0" dirty="0">
                          <a:ln>
                            <a:noFill/>
                          </a:ln>
                          <a:solidFill>
                            <a:srgbClr val="002060"/>
                          </a:solidFill>
                          <a:effectLst/>
                          <a:uLnTx/>
                          <a:uFillTx/>
                          <a:latin typeface="Arial" charset="0"/>
                          <a:ea typeface="+mn-ea"/>
                          <a:cs typeface="+mn-cs"/>
                        </a:rPr>
                        <a:t>arquivo de computador -</a:t>
                      </a:r>
                      <a:r>
                        <a:rPr kumimoji="0" lang="pt-BR" sz="2000" b="0" i="1" u="none" strike="noStrike" kern="1200" cap="none" spc="0" normalizeH="0" baseline="0" noProof="0" dirty="0">
                          <a:ln>
                            <a:noFill/>
                          </a:ln>
                          <a:solidFill>
                            <a:srgbClr val="002060"/>
                          </a:solidFill>
                          <a:effectLst/>
                          <a:uLnTx/>
                          <a:uFillTx/>
                          <a:latin typeface="Arial" charset="0"/>
                          <a:ea typeface="+mn-ea"/>
                          <a:cs typeface="+mn-cs"/>
                        </a:rPr>
                        <a:t> file</a:t>
                      </a:r>
                      <a:endParaRPr lang="pt-BR" i="1"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228231662"/>
                  </a:ext>
                </a:extLst>
              </a:tr>
              <a:tr h="37084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t-BR" sz="2000" b="0" i="0" u="none" strike="noStrike" kern="1200" cap="none" spc="0" normalizeH="0" baseline="0" noProof="0" dirty="0">
                          <a:ln>
                            <a:noFill/>
                          </a:ln>
                          <a:solidFill>
                            <a:srgbClr val="002060"/>
                          </a:solidFill>
                          <a:effectLst/>
                          <a:uLnTx/>
                          <a:uFillTx/>
                          <a:latin typeface="Arial" charset="0"/>
                          <a:ea typeface="+mn-ea"/>
                          <a:cs typeface="+mn-cs"/>
                        </a:rPr>
                        <a:t>repositório digital</a:t>
                      </a:r>
                    </a:p>
                    <a:p>
                      <a:pPr algn="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algn="ctr"/>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t>
                      </a: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servidor conectado à Internet e provendo dados</a:t>
                      </a:r>
                      <a:endParaRPr lang="pt-BR" i="1"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2248274015"/>
                  </a:ext>
                </a:extLst>
              </a:tr>
              <a:tr h="370840">
                <a:tc>
                  <a:txBody>
                    <a:bodyPr/>
                    <a:lstStyle/>
                    <a:p>
                      <a:pPr algn="r"/>
                      <a:r>
                        <a:rPr kumimoji="0" lang="pt-BR" sz="2000" b="0" i="0" u="none" strike="noStrike" kern="1200" cap="none" spc="0" normalizeH="0" baseline="0" noProof="0" dirty="0">
                          <a:ln>
                            <a:noFill/>
                          </a:ln>
                          <a:solidFill>
                            <a:srgbClr val="002060"/>
                          </a:solidFill>
                          <a:effectLst/>
                          <a:uLnTx/>
                          <a:uFillTx/>
                          <a:latin typeface="Arial" charset="0"/>
                          <a:ea typeface="+mn-ea"/>
                          <a:cs typeface="+mn-cs"/>
                        </a:rPr>
                        <a:t>ITENS DE INFORMAÇÃO</a:t>
                      </a:r>
                      <a:endParaRPr kumimoji="0" lang="pt-BR" sz="2000" b="0" i="0" u="none" strike="noStrike" kern="1200" cap="none" spc="0" normalizeH="0" baseline="0" dirty="0">
                        <a:ln>
                          <a:noFill/>
                        </a:ln>
                        <a:solidFill>
                          <a:srgbClr val="002060"/>
                        </a:solidFill>
                        <a:effectLst/>
                        <a:uLnTx/>
                        <a:uFillTx/>
                        <a:latin typeface="Arial" charset="0"/>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t>
                      </a:r>
                      <a:endParaRPr kumimoji="0" lang="pt-BR" sz="1800" b="0" i="0" u="none" strike="noStrike" kern="1200" cap="none" spc="0" normalizeH="0" baseline="0" noProof="0" dirty="0">
                        <a:ln>
                          <a:noFill/>
                        </a:ln>
                        <a:solidFill>
                          <a:srgbClr val="002060"/>
                        </a:solidFill>
                        <a:effectLst/>
                        <a:uLnTx/>
                        <a:uFillTx/>
                        <a:latin typeface="+mn-lt"/>
                        <a:ea typeface="+mn-ea"/>
                        <a:cs typeface="+mn-cs"/>
                      </a:endParaRPr>
                    </a:p>
                    <a:p>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lang="pt-BR" sz="2000" dirty="0">
                          <a:solidFill>
                            <a:srgbClr val="002060"/>
                          </a:solidFill>
                          <a:latin typeface="Arial" panose="020B0604020202020204" pitchFamily="34" charset="0"/>
                          <a:cs typeface="Arial" panose="020B0604020202020204" pitchFamily="34" charset="0"/>
                        </a:rPr>
                        <a:t>objeto digital gerado ou armazenado num </a:t>
                      </a:r>
                      <a:r>
                        <a:rPr lang="pt-BR" sz="2000" i="0" kern="1200" dirty="0">
                          <a:solidFill>
                            <a:srgbClr val="002060"/>
                          </a:solidFill>
                          <a:latin typeface="Arial" panose="020B0604020202020204" pitchFamily="34" charset="0"/>
                          <a:ea typeface="+mn-ea"/>
                          <a:cs typeface="Arial" panose="020B0604020202020204" pitchFamily="34" charset="0"/>
                        </a:rPr>
                        <a:t>ARQUIVO</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26708151"/>
                  </a:ext>
                </a:extLst>
              </a:tr>
              <a:tr h="370840">
                <a:tc>
                  <a:txBody>
                    <a:bodyPr/>
                    <a:lstStyle/>
                    <a:p>
                      <a:pPr algn="r"/>
                      <a:r>
                        <a:rPr kumimoji="0" lang="pt-BR" sz="2000" b="1" i="0" u="none" strike="noStrike" kern="1200" cap="none" spc="0" normalizeH="0" baseline="0" dirty="0">
                          <a:ln>
                            <a:noFill/>
                          </a:ln>
                          <a:solidFill>
                            <a:srgbClr val="002060"/>
                          </a:solidFill>
                          <a:effectLst/>
                          <a:uLnTx/>
                          <a:uFillTx/>
                          <a:latin typeface="Arial" charset="0"/>
                          <a:ea typeface="+mn-ea"/>
                          <a:cs typeface="+mn-cs"/>
                        </a:rPr>
                        <a:t>IBI</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t>
                      </a:r>
                      <a:endParaRPr kumimoji="0" lang="pt-BR" sz="1600" b="1" i="0" u="none" strike="noStrike" kern="1200" cap="none" spc="0" normalizeH="0" baseline="0" noProof="0" dirty="0">
                        <a:ln>
                          <a:noFill/>
                        </a:ln>
                        <a:solidFill>
                          <a:srgbClr val="002060"/>
                        </a:solidFill>
                        <a:effectLst/>
                        <a:uLnTx/>
                        <a:uFillTx/>
                        <a:latin typeface="+mn-lt"/>
                        <a:ea typeface="+mn-ea"/>
                        <a:cs typeface="+mn-cs"/>
                      </a:endParaRPr>
                    </a:p>
                    <a:p>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lang="pt-BR" sz="2000" b="1" i="0" kern="1200" dirty="0">
                          <a:solidFill>
                            <a:srgbClr val="002060"/>
                          </a:solidFill>
                          <a:latin typeface="Arial" panose="020B0604020202020204" pitchFamily="34" charset="0"/>
                          <a:ea typeface="+mn-ea"/>
                          <a:cs typeface="Arial" panose="020B0604020202020204" pitchFamily="34" charset="0"/>
                        </a:rPr>
                        <a:t>I</a:t>
                      </a:r>
                      <a:r>
                        <a:rPr lang="pt-BR" sz="2000" i="0" kern="1200" dirty="0">
                          <a:solidFill>
                            <a:srgbClr val="002060"/>
                          </a:solidFill>
                          <a:latin typeface="Arial" panose="020B0604020202020204" pitchFamily="34" charset="0"/>
                          <a:ea typeface="+mn-ea"/>
                          <a:cs typeface="Arial" panose="020B0604020202020204" pitchFamily="34" charset="0"/>
                        </a:rPr>
                        <a:t>dentificador com </a:t>
                      </a:r>
                      <a:r>
                        <a:rPr lang="pt-BR" sz="2000" b="1" i="0" kern="1200" dirty="0">
                          <a:solidFill>
                            <a:srgbClr val="002060"/>
                          </a:solidFill>
                          <a:latin typeface="Arial" panose="020B0604020202020204" pitchFamily="34" charset="0"/>
                          <a:ea typeface="+mn-ea"/>
                          <a:cs typeface="Arial" panose="020B0604020202020204" pitchFamily="34" charset="0"/>
                        </a:rPr>
                        <a:t>B</a:t>
                      </a:r>
                      <a:r>
                        <a:rPr lang="pt-BR" sz="2000" i="0" kern="1200" dirty="0">
                          <a:solidFill>
                            <a:srgbClr val="002060"/>
                          </a:solidFill>
                          <a:latin typeface="Arial" panose="020B0604020202020204" pitchFamily="34" charset="0"/>
                          <a:ea typeface="+mn-ea"/>
                          <a:cs typeface="Arial" panose="020B0604020202020204" pitchFamily="34" charset="0"/>
                        </a:rPr>
                        <a:t>ase na </a:t>
                      </a:r>
                      <a:r>
                        <a:rPr lang="pt-BR" sz="2000" b="1" i="0" kern="1200" dirty="0">
                          <a:solidFill>
                            <a:srgbClr val="002060"/>
                          </a:solidFill>
                          <a:latin typeface="Arial" panose="020B0604020202020204" pitchFamily="34" charset="0"/>
                          <a:ea typeface="+mn-ea"/>
                          <a:cs typeface="Arial" panose="020B0604020202020204" pitchFamily="34" charset="0"/>
                        </a:rPr>
                        <a:t>I</a:t>
                      </a:r>
                      <a:r>
                        <a:rPr lang="pt-BR" sz="2000" i="0" kern="1200" dirty="0">
                          <a:solidFill>
                            <a:srgbClr val="002060"/>
                          </a:solidFill>
                          <a:latin typeface="Arial" panose="020B0604020202020204" pitchFamily="34" charset="0"/>
                          <a:ea typeface="+mn-ea"/>
                          <a:cs typeface="Arial" panose="020B0604020202020204" pitchFamily="34" charset="0"/>
                        </a:rPr>
                        <a:t>nternet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3458143244"/>
                  </a:ext>
                </a:extLst>
              </a:tr>
              <a:tr h="370840">
                <a:tc>
                  <a:txBody>
                    <a:bodyPr/>
                    <a:lstStyle/>
                    <a:p>
                      <a:pPr algn="r"/>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ARQUIVO da Rede IBI</a:t>
                      </a:r>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t>
                      </a:r>
                      <a:endParaRPr kumimoji="0" lang="pt-BR" sz="1800" b="0" i="0" u="none" strike="noStrike" kern="1200" cap="none" spc="0" normalizeH="0" baseline="0" noProof="0" dirty="0">
                        <a:ln>
                          <a:noFill/>
                        </a:ln>
                        <a:solidFill>
                          <a:srgbClr val="002060"/>
                        </a:solidFill>
                        <a:effectLst/>
                        <a:uLnTx/>
                        <a:uFillTx/>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ARQUIVO que identifica seus ITENS DE INFORMAÇÃO por </a:t>
                      </a:r>
                      <a:r>
                        <a:rPr kumimoji="0" lang="pt-BR" sz="2000"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IBIs</a:t>
                      </a:r>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e indexa as </a:t>
                      </a:r>
                      <a:r>
                        <a:rPr kumimoji="0" lang="pt-BR" sz="2000"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URLs</a:t>
                      </a:r>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dos ITENS DE INFORMAÇÃO por </a:t>
                      </a:r>
                      <a:r>
                        <a:rPr kumimoji="0" lang="pt-BR" sz="2000"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IBIs</a:t>
                      </a:r>
                      <a:endParaRPr lang="pt-BR" i="1"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2881444466"/>
                  </a:ext>
                </a:extLst>
              </a:tr>
              <a:tr h="370840">
                <a:tc>
                  <a:txBody>
                    <a:bodyPr/>
                    <a:lstStyle/>
                    <a:p>
                      <a:pPr algn="r"/>
                      <a:r>
                        <a:rPr lang="pt-BR" sz="2000" i="0" kern="1200" dirty="0">
                          <a:solidFill>
                            <a:srgbClr val="0000FF"/>
                          </a:solidFill>
                          <a:latin typeface="Arial" panose="020B0604020202020204" pitchFamily="34" charset="0"/>
                          <a:ea typeface="+mn-ea"/>
                          <a:cs typeface="Arial" panose="020B0604020202020204" pitchFamily="34" charset="0"/>
                        </a:rPr>
                        <a:t>www.xxx.br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t>
                      </a:r>
                    </a:p>
                    <a:p>
                      <a:endParaRPr lang="pt-BR" dirty="0">
                        <a:solidFill>
                          <a:srgbClr val="00206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tc>
                  <a:txBody>
                    <a:bodyPr/>
                    <a:lstStyle/>
                    <a:p>
                      <a:r>
                        <a:rPr lang="pt-BR" sz="2000" dirty="0">
                          <a:solidFill>
                            <a:srgbClr val="002060"/>
                          </a:solidFill>
                          <a:latin typeface="Arial" panose="020B0604020202020204" pitchFamily="34" charset="0"/>
                          <a:cs typeface="Arial" panose="020B0604020202020204" pitchFamily="34" charset="0"/>
                        </a:rPr>
                        <a:t>ex. de endereço Internet de servidor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3354566176"/>
                  </a:ext>
                </a:extLst>
              </a:tr>
            </a:tbl>
          </a:graphicData>
        </a:graphic>
      </p:graphicFrame>
    </p:spTree>
    <p:extLst>
      <p:ext uri="{BB962C8B-B14F-4D97-AF65-F5344CB8AC3E}">
        <p14:creationId xmlns:p14="http://schemas.microsoft.com/office/powerpoint/2010/main" val="1065376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6" name="CaixaDeTexto 5">
            <a:extLst>
              <a:ext uri="{FF2B5EF4-FFF2-40B4-BE49-F238E27FC236}">
                <a16:creationId xmlns:a16="http://schemas.microsoft.com/office/drawing/2014/main" id="{1578D8DA-CB36-464E-9033-D22559046C00}"/>
              </a:ext>
            </a:extLst>
          </p:cNvPr>
          <p:cNvSpPr txBox="1"/>
          <p:nvPr/>
        </p:nvSpPr>
        <p:spPr>
          <a:xfrm>
            <a:off x="1187624" y="2761385"/>
            <a:ext cx="6768752" cy="1815882"/>
          </a:xfrm>
          <a:prstGeom prst="rect">
            <a:avLst/>
          </a:prstGeom>
          <a:solidFill>
            <a:schemeClr val="bg1"/>
          </a:solidFill>
        </p:spPr>
        <p:txBody>
          <a:bodyPr wrap="square">
            <a:spAutoFit/>
          </a:bodyPr>
          <a:lstStyle/>
          <a:p>
            <a:pPr algn="l"/>
            <a:endParaRPr lang="pt-BR" i="0" dirty="0">
              <a:latin typeface="Courier New" panose="02070309020205020404" pitchFamily="49" charset="0"/>
              <a:cs typeface="Courier New" panose="02070309020205020404" pitchFamily="49" charset="0"/>
            </a:endParaRPr>
          </a:p>
          <a:p>
            <a:pPr algn="l"/>
            <a:r>
              <a:rPr lang="pt-BR" sz="2000" i="0" dirty="0" err="1">
                <a:latin typeface="Courier New" panose="02070309020205020404" pitchFamily="49" charset="0"/>
                <a:cs typeface="Courier New" panose="02070309020205020404" pitchFamily="49" charset="0"/>
              </a:rPr>
              <a:t>serverAddress</a:t>
            </a:r>
            <a:r>
              <a:rPr lang="pt-BR" sz="2000" i="0" dirty="0">
                <a:latin typeface="Courier New" panose="02070309020205020404" pitchFamily="49" charset="0"/>
                <a:cs typeface="Courier New" panose="02070309020205020404" pitchFamily="49" charset="0"/>
              </a:rPr>
              <a:t> {</a:t>
            </a:r>
            <a:r>
              <a:rPr lang="pt-BR" sz="2000" i="0" dirty="0">
                <a:solidFill>
                  <a:srgbClr val="0000FF"/>
                </a:solidFill>
                <a:latin typeface="Courier New" panose="02070309020205020404" pitchFamily="49" charset="0"/>
                <a:cs typeface="Courier New" panose="02070309020205020404" pitchFamily="49" charset="0"/>
              </a:rPr>
              <a:t>mtc-m16d.sid.inpe.br</a:t>
            </a:r>
            <a:r>
              <a:rPr lang="pt-BR" i="0" dirty="0">
                <a:solidFill>
                  <a:srgbClr val="0000FF"/>
                </a:solidFill>
                <a:latin typeface="Courier New" panose="02070309020205020404" pitchFamily="49" charset="0"/>
                <a:cs typeface="Courier New" panose="02070309020205020404" pitchFamily="49" charset="0"/>
              </a:rPr>
              <a:t> </a:t>
            </a:r>
            <a:r>
              <a:rPr lang="pt-BR" sz="2000" i="0" dirty="0">
                <a:latin typeface="Courier New" panose="02070309020205020404" pitchFamily="49" charset="0"/>
                <a:cs typeface="Courier New" panose="02070309020205020404" pitchFamily="49" charset="0"/>
              </a:rPr>
              <a:t>806}</a:t>
            </a:r>
          </a:p>
          <a:p>
            <a:pPr algn="l"/>
            <a:endParaRPr lang="pt-BR" sz="2000" i="0" dirty="0">
              <a:latin typeface="Courier New" panose="02070309020205020404" pitchFamily="49" charset="0"/>
              <a:cs typeface="Courier New" panose="02070309020205020404" pitchFamily="49" charset="0"/>
            </a:endParaRPr>
          </a:p>
          <a:p>
            <a:pPr algn="l"/>
            <a:r>
              <a:rPr lang="pt-BR" sz="2000" i="0" dirty="0">
                <a:latin typeface="Courier New" panose="02070309020205020404" pitchFamily="49" charset="0"/>
                <a:cs typeface="Courier New" panose="02070309020205020404" pitchFamily="49" charset="0"/>
              </a:rPr>
              <a:t>rep  </a:t>
            </a:r>
            <a:r>
              <a:rPr lang="pt-BR" sz="2000" b="1" i="0" dirty="0">
                <a:solidFill>
                  <a:srgbClr val="C00000"/>
                </a:solidFill>
                <a:latin typeface="Courier New" panose="02070309020205020404" pitchFamily="49" charset="0"/>
                <a:cs typeface="Courier New" panose="02070309020205020404" pitchFamily="49" charset="0"/>
              </a:rPr>
              <a:t>sid.inpe.br/mtc-m16d</a:t>
            </a:r>
            <a:r>
              <a:rPr lang="pt-BR" sz="2000" b="1" i="0" dirty="0">
                <a:solidFill>
                  <a:srgbClr val="0070C0"/>
                </a:solidFill>
                <a:latin typeface="Courier New" panose="02070309020205020404" pitchFamily="49" charset="0"/>
                <a:cs typeface="Courier New" panose="02070309020205020404" pitchFamily="49" charset="0"/>
              </a:rPr>
              <a:t>/</a:t>
            </a:r>
            <a:r>
              <a:rPr lang="pt-BR" sz="2000" b="1" i="0" dirty="0">
                <a:solidFill>
                  <a:schemeClr val="accent5">
                    <a:lumMod val="50000"/>
                  </a:schemeClr>
                </a:solidFill>
                <a:latin typeface="Courier New" panose="02070309020205020404" pitchFamily="49" charset="0"/>
                <a:cs typeface="Courier New" panose="02070309020205020404" pitchFamily="49" charset="0"/>
              </a:rPr>
              <a:t>2021/04.17.04.17</a:t>
            </a:r>
          </a:p>
          <a:p>
            <a:pPr algn="l"/>
            <a:r>
              <a:rPr lang="pt-BR" sz="2000" i="0" dirty="0" err="1">
                <a:latin typeface="Courier New" panose="02070309020205020404" pitchFamily="49" charset="0"/>
                <a:cs typeface="Courier New" panose="02070309020205020404" pitchFamily="49" charset="0"/>
              </a:rPr>
              <a:t>ibip</a:t>
            </a:r>
            <a:r>
              <a:rPr lang="pt-BR" sz="2000" i="0" dirty="0">
                <a:latin typeface="Courier New" panose="02070309020205020404" pitchFamily="49" charset="0"/>
                <a:cs typeface="Courier New" panose="02070309020205020404" pitchFamily="49" charset="0"/>
              </a:rPr>
              <a:t> </a:t>
            </a:r>
            <a:r>
              <a:rPr lang="pt-BR" sz="2000" b="1" i="0" dirty="0">
                <a:solidFill>
                  <a:srgbClr val="C00000"/>
                </a:solidFill>
                <a:latin typeface="Courier New" panose="02070309020205020404" pitchFamily="49" charset="0"/>
                <a:cs typeface="Courier New" panose="02070309020205020404" pitchFamily="49" charset="0"/>
              </a:rPr>
              <a:t>8JMKD3MGPDW34R</a:t>
            </a:r>
            <a:r>
              <a:rPr lang="pt-BR" sz="2000" b="1" i="0" dirty="0">
                <a:solidFill>
                  <a:srgbClr val="0070C0"/>
                </a:solidFill>
                <a:latin typeface="Courier New" panose="02070309020205020404" pitchFamily="49" charset="0"/>
                <a:cs typeface="Courier New" panose="02070309020205020404" pitchFamily="49" charset="0"/>
              </a:rPr>
              <a:t>/</a:t>
            </a:r>
            <a:r>
              <a:rPr lang="pt-BR" sz="2000" b="1" i="0" dirty="0">
                <a:solidFill>
                  <a:schemeClr val="accent5">
                    <a:lumMod val="50000"/>
                  </a:schemeClr>
                </a:solidFill>
                <a:latin typeface="Courier New" panose="02070309020205020404" pitchFamily="49" charset="0"/>
                <a:cs typeface="Courier New" panose="02070309020205020404" pitchFamily="49" charset="0"/>
              </a:rPr>
              <a:t>44GP9H5</a:t>
            </a:r>
          </a:p>
          <a:p>
            <a:pPr algn="l"/>
            <a:endParaRPr lang="pt-BR" i="0" dirty="0">
              <a:latin typeface="Courier New" panose="02070309020205020404" pitchFamily="49" charset="0"/>
              <a:cs typeface="Courier New" panose="02070309020205020404" pitchFamily="49" charset="0"/>
            </a:endParaRPr>
          </a:p>
        </p:txBody>
      </p:sp>
      <p:sp>
        <p:nvSpPr>
          <p:cNvPr id="7" name="Texto explicativo retangular com cantos arredondados 11">
            <a:extLst>
              <a:ext uri="{FF2B5EF4-FFF2-40B4-BE49-F238E27FC236}">
                <a16:creationId xmlns:a16="http://schemas.microsoft.com/office/drawing/2014/main" id="{359912C9-6341-4B53-B418-828C4E363F50}"/>
              </a:ext>
            </a:extLst>
          </p:cNvPr>
          <p:cNvSpPr/>
          <p:nvPr/>
        </p:nvSpPr>
        <p:spPr bwMode="auto">
          <a:xfrm>
            <a:off x="6300192" y="2517246"/>
            <a:ext cx="2592288" cy="432000"/>
          </a:xfrm>
          <a:prstGeom prst="wedgeRoundRectCallout">
            <a:avLst>
              <a:gd name="adj1" fmla="val -80221"/>
              <a:gd name="adj2" fmla="val 69549"/>
              <a:gd name="adj3" fmla="val 16667"/>
            </a:avLst>
          </a:prstGeom>
          <a:solidFill>
            <a:srgbClr val="FFFFCC"/>
          </a:solidFill>
          <a:ln w="15875">
            <a:solidFill>
              <a:srgbClr val="FFCC99"/>
            </a:solidFill>
            <a:miter lim="800000"/>
            <a:headEnd/>
            <a:tailEnd/>
          </a:ln>
        </p:spPr>
        <p:txBody>
          <a:bodyPr rtlCol="0" anchor="ctr"/>
          <a:lstStyle/>
          <a:p>
            <a:pPr algn="ctr"/>
            <a:r>
              <a:rPr lang="en-US" sz="2000" b="1" i="0" dirty="0">
                <a:solidFill>
                  <a:srgbClr val="002060"/>
                </a:solidFill>
              </a:rPr>
              <a:t>ARQUIVO </a:t>
            </a:r>
            <a:r>
              <a:rPr lang="en-US" sz="2000" b="1" i="0" dirty="0" err="1">
                <a:solidFill>
                  <a:srgbClr val="002060"/>
                </a:solidFill>
              </a:rPr>
              <a:t>gerador</a:t>
            </a:r>
            <a:endParaRPr lang="pt-BR" sz="2000" b="1" i="0" dirty="0">
              <a:solidFill>
                <a:srgbClr val="002060"/>
              </a:solidFill>
            </a:endParaRPr>
          </a:p>
        </p:txBody>
      </p:sp>
      <p:sp>
        <p:nvSpPr>
          <p:cNvPr id="10" name="Texto explicativo retangular com cantos arredondados 11">
            <a:extLst>
              <a:ext uri="{FF2B5EF4-FFF2-40B4-BE49-F238E27FC236}">
                <a16:creationId xmlns:a16="http://schemas.microsoft.com/office/drawing/2014/main" id="{59CB329E-5DE6-4851-A997-E49DA6F3D6CE}"/>
              </a:ext>
            </a:extLst>
          </p:cNvPr>
          <p:cNvSpPr/>
          <p:nvPr/>
        </p:nvSpPr>
        <p:spPr bwMode="auto">
          <a:xfrm>
            <a:off x="871321" y="5396020"/>
            <a:ext cx="7429495" cy="799887"/>
          </a:xfrm>
          <a:prstGeom prst="wedgeRoundRectCallout">
            <a:avLst>
              <a:gd name="adj1" fmla="val 5195"/>
              <a:gd name="adj2" fmla="val -18644"/>
              <a:gd name="adj3" fmla="val 16667"/>
            </a:avLst>
          </a:prstGeom>
          <a:solidFill>
            <a:srgbClr val="FFD14F"/>
          </a:solidFill>
          <a:ln w="15875">
            <a:solidFill>
              <a:srgbClr val="FFCC99"/>
            </a:solidFill>
            <a:miter lim="800000"/>
            <a:headEnd/>
            <a:tailEnd/>
          </a:ln>
        </p:spPr>
        <p:txBody>
          <a:bodyPr rtlCol="0" anchor="ctr"/>
          <a:lstStyle/>
          <a:p>
            <a:pPr algn="just"/>
            <a:r>
              <a:rPr lang="pt-BR" sz="1800" b="1" i="0" dirty="0">
                <a:solidFill>
                  <a:srgbClr val="002060"/>
                </a:solidFill>
              </a:rPr>
              <a:t>NOTA: </a:t>
            </a:r>
            <a:r>
              <a:rPr lang="pt-BR" sz="1800" i="0" dirty="0">
                <a:solidFill>
                  <a:srgbClr val="002060"/>
                </a:solidFill>
              </a:rPr>
              <a:t>Por definição, não há a possibilidade de ser efetuado o cadastro de um PREFIXO de IBI que não tenha sido herdado da própria Internet. </a:t>
            </a:r>
          </a:p>
        </p:txBody>
      </p:sp>
      <p:sp>
        <p:nvSpPr>
          <p:cNvPr id="12" name="Chave Esquerda 11">
            <a:extLst>
              <a:ext uri="{FF2B5EF4-FFF2-40B4-BE49-F238E27FC236}">
                <a16:creationId xmlns:a16="http://schemas.microsoft.com/office/drawing/2014/main" id="{0C8B76B6-AEF2-4CD0-9591-930F90B165F4}"/>
              </a:ext>
            </a:extLst>
          </p:cNvPr>
          <p:cNvSpPr/>
          <p:nvPr/>
        </p:nvSpPr>
        <p:spPr bwMode="auto">
          <a:xfrm rot="5400000">
            <a:off x="4769736" y="751201"/>
            <a:ext cx="216000" cy="5652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3" name="Chave Esquerda 12">
            <a:extLst>
              <a:ext uri="{FF2B5EF4-FFF2-40B4-BE49-F238E27FC236}">
                <a16:creationId xmlns:a16="http://schemas.microsoft.com/office/drawing/2014/main" id="{00AF4C66-416A-4224-9065-32B7846D4028}"/>
              </a:ext>
            </a:extLst>
          </p:cNvPr>
          <p:cNvSpPr/>
          <p:nvPr/>
        </p:nvSpPr>
        <p:spPr bwMode="auto">
          <a:xfrm rot="16200000" flipV="1">
            <a:off x="3618040" y="2679413"/>
            <a:ext cx="216000" cy="3348000"/>
          </a:xfrm>
          <a:prstGeom prst="leftBrace">
            <a:avLst>
              <a:gd name="adj1" fmla="val 41225"/>
              <a:gd name="adj2" fmla="val 49235"/>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4" name="Texto explicativo retangular com cantos arredondados 11">
            <a:extLst>
              <a:ext uri="{FF2B5EF4-FFF2-40B4-BE49-F238E27FC236}">
                <a16:creationId xmlns:a16="http://schemas.microsoft.com/office/drawing/2014/main" id="{4B06AC7E-C9F8-4EAB-8B05-3B0B18D128F0}"/>
              </a:ext>
            </a:extLst>
          </p:cNvPr>
          <p:cNvSpPr/>
          <p:nvPr/>
        </p:nvSpPr>
        <p:spPr bwMode="auto">
          <a:xfrm>
            <a:off x="3203848" y="2474295"/>
            <a:ext cx="1368152" cy="432000"/>
          </a:xfrm>
          <a:prstGeom prst="wedgeRoundRectCallout">
            <a:avLst>
              <a:gd name="adj1" fmla="val 69567"/>
              <a:gd name="adj2" fmla="val 163661"/>
              <a:gd name="adj3" fmla="val 16667"/>
            </a:avLst>
          </a:prstGeom>
          <a:solidFill>
            <a:srgbClr val="FFFFCC"/>
          </a:solidFill>
          <a:ln w="15875">
            <a:solidFill>
              <a:srgbClr val="FFCC99"/>
            </a:solidFill>
            <a:miter lim="800000"/>
            <a:headEnd/>
            <a:tailEnd/>
          </a:ln>
        </p:spPr>
        <p:txBody>
          <a:bodyPr rtlCol="0" anchor="ctr"/>
          <a:lstStyle/>
          <a:p>
            <a:pPr algn="ctr"/>
            <a:r>
              <a:rPr lang="pt-BR" sz="2000" b="1" i="0" dirty="0">
                <a:solidFill>
                  <a:srgbClr val="002060"/>
                </a:solidFill>
              </a:rPr>
              <a:t>IBI longo</a:t>
            </a:r>
          </a:p>
        </p:txBody>
      </p:sp>
      <p:sp>
        <p:nvSpPr>
          <p:cNvPr id="15" name="Texto explicativo retangular com cantos arredondados 11">
            <a:extLst>
              <a:ext uri="{FF2B5EF4-FFF2-40B4-BE49-F238E27FC236}">
                <a16:creationId xmlns:a16="http://schemas.microsoft.com/office/drawing/2014/main" id="{71C0946A-943E-43D5-8391-8E4D5DB31007}"/>
              </a:ext>
            </a:extLst>
          </p:cNvPr>
          <p:cNvSpPr/>
          <p:nvPr/>
        </p:nvSpPr>
        <p:spPr bwMode="auto">
          <a:xfrm>
            <a:off x="1311657" y="4595943"/>
            <a:ext cx="1846490" cy="354044"/>
          </a:xfrm>
          <a:prstGeom prst="wedgeRoundRectCallout">
            <a:avLst>
              <a:gd name="adj1" fmla="val 82442"/>
              <a:gd name="adj2" fmla="val -78578"/>
              <a:gd name="adj3" fmla="val 16667"/>
            </a:avLst>
          </a:prstGeom>
          <a:solidFill>
            <a:srgbClr val="FFFFCC"/>
          </a:solidFill>
          <a:ln w="15875">
            <a:solidFill>
              <a:srgbClr val="FFCC99"/>
            </a:solidFill>
            <a:miter lim="800000"/>
            <a:headEnd/>
            <a:tailEnd/>
          </a:ln>
        </p:spPr>
        <p:txBody>
          <a:bodyPr rtlCol="0" anchor="ctr"/>
          <a:lstStyle/>
          <a:p>
            <a:pPr algn="ctr"/>
            <a:r>
              <a:rPr lang="pt-BR" sz="2000" b="1" i="0" dirty="0">
                <a:solidFill>
                  <a:srgbClr val="002060"/>
                </a:solidFill>
              </a:rPr>
              <a:t>IBI compacto</a:t>
            </a:r>
          </a:p>
        </p:txBody>
      </p:sp>
      <p:sp>
        <p:nvSpPr>
          <p:cNvPr id="16" name="Rectangle 2">
            <a:extLst>
              <a:ext uri="{FF2B5EF4-FFF2-40B4-BE49-F238E27FC236}">
                <a16:creationId xmlns:a16="http://schemas.microsoft.com/office/drawing/2014/main" id="{27951F5E-DBB5-4FCC-8FB4-FF355498BFC8}"/>
              </a:ext>
            </a:extLst>
          </p:cNvPr>
          <p:cNvSpPr txBox="1">
            <a:spLocks noChangeArrowheads="1"/>
          </p:cNvSpPr>
          <p:nvPr/>
        </p:nvSpPr>
        <p:spPr>
          <a:xfrm>
            <a:off x="366283" y="548680"/>
            <a:ext cx="8411434" cy="95410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Geração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(6/8)</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Exemplo de geração de um par de </a:t>
            </a:r>
            <a:r>
              <a:rPr lang="pt-BR" sz="2400" b="1" i="0" dirty="0" err="1">
                <a:solidFill>
                  <a:srgbClr val="002060"/>
                </a:solidFill>
                <a:latin typeface="Arial" panose="020B0604020202020204" pitchFamily="34" charset="0"/>
                <a:cs typeface="Arial" panose="020B0604020202020204" pitchFamily="34" charset="0"/>
              </a:rPr>
              <a:t>IBIs</a:t>
            </a:r>
            <a:r>
              <a:rPr lang="pt-BR" sz="2400" b="1" i="0" dirty="0">
                <a:solidFill>
                  <a:srgbClr val="002060"/>
                </a:solidFill>
                <a:latin typeface="Arial" panose="020B0604020202020204" pitchFamily="34" charset="0"/>
                <a:cs typeface="Arial" panose="020B0604020202020204" pitchFamily="34" charset="0"/>
              </a:rPr>
              <a:t> por um ARQUIVO  </a:t>
            </a:r>
          </a:p>
          <a:p>
            <a:pPr fontAlgn="auto">
              <a:spcAft>
                <a:spcPts val="0"/>
              </a:spcAft>
            </a:pPr>
            <a:endParaRPr lang="pt-BR" sz="1400" i="0" dirty="0">
              <a:solidFill>
                <a:srgbClr val="002060"/>
              </a:solidFill>
              <a:latin typeface="Calibri"/>
            </a:endParaRPr>
          </a:p>
        </p:txBody>
      </p:sp>
      <p:sp>
        <p:nvSpPr>
          <p:cNvPr id="17" name="CaixaDeTexto 16">
            <a:extLst>
              <a:ext uri="{FF2B5EF4-FFF2-40B4-BE49-F238E27FC236}">
                <a16:creationId xmlns:a16="http://schemas.microsoft.com/office/drawing/2014/main" id="{3F9827C8-D6E2-4061-B28C-4AFCACEED727}"/>
              </a:ext>
            </a:extLst>
          </p:cNvPr>
          <p:cNvSpPr txBox="1"/>
          <p:nvPr/>
        </p:nvSpPr>
        <p:spPr>
          <a:xfrm>
            <a:off x="690319" y="1610199"/>
            <a:ext cx="7763362" cy="707886"/>
          </a:xfrm>
          <a:prstGeom prst="rect">
            <a:avLst/>
          </a:prstGeom>
          <a:noFill/>
        </p:spPr>
        <p:txBody>
          <a:bodyPr wrap="square">
            <a:spAutoFit/>
          </a:bodyPr>
          <a:lstStyle/>
          <a:p>
            <a:pPr algn="l"/>
            <a:r>
              <a:rPr lang="pt-BR" sz="2000" i="0" dirty="0">
                <a:solidFill>
                  <a:srgbClr val="002060"/>
                </a:solidFill>
              </a:rPr>
              <a:t>    O par é formado por: 	um </a:t>
            </a:r>
            <a:r>
              <a:rPr lang="pt-BR" sz="2000" b="1" i="0" dirty="0">
                <a:solidFill>
                  <a:srgbClr val="002060"/>
                </a:solidFill>
              </a:rPr>
              <a:t>IBI longo</a:t>
            </a:r>
            <a:r>
              <a:rPr lang="pt-BR" sz="2000" i="0" dirty="0">
                <a:solidFill>
                  <a:srgbClr val="002060"/>
                </a:solidFill>
              </a:rPr>
              <a:t> (rótulo do tipo 1) e</a:t>
            </a:r>
          </a:p>
          <a:p>
            <a:pPr algn="l"/>
            <a:r>
              <a:rPr lang="pt-BR" sz="2000" i="0" dirty="0">
                <a:solidFill>
                  <a:srgbClr val="002060"/>
                </a:solidFill>
              </a:rPr>
              <a:t>			um </a:t>
            </a:r>
            <a:r>
              <a:rPr lang="pt-BR" sz="2000" b="1" i="0" dirty="0">
                <a:solidFill>
                  <a:srgbClr val="002060"/>
                </a:solidFill>
              </a:rPr>
              <a:t>IBI curto e opaco </a:t>
            </a:r>
            <a:r>
              <a:rPr lang="pt-BR" sz="2000" i="0" dirty="0">
                <a:solidFill>
                  <a:srgbClr val="002060"/>
                </a:solidFill>
              </a:rPr>
              <a:t>(rótulo do tipo 2)</a:t>
            </a:r>
          </a:p>
        </p:txBody>
      </p:sp>
    </p:spTree>
    <p:extLst>
      <p:ext uri="{BB962C8B-B14F-4D97-AF65-F5344CB8AC3E}">
        <p14:creationId xmlns:p14="http://schemas.microsoft.com/office/powerpoint/2010/main" val="1265428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 explicativo retangular com cantos arredondados 11">
            <a:extLst>
              <a:ext uri="{FF2B5EF4-FFF2-40B4-BE49-F238E27FC236}">
                <a16:creationId xmlns:a16="http://schemas.microsoft.com/office/drawing/2014/main" id="{337CC840-4C76-4BCA-BEF6-FDF2B6F9DD5C}"/>
              </a:ext>
            </a:extLst>
          </p:cNvPr>
          <p:cNvSpPr/>
          <p:nvPr/>
        </p:nvSpPr>
        <p:spPr bwMode="auto">
          <a:xfrm>
            <a:off x="549116" y="2544409"/>
            <a:ext cx="2573160" cy="792000"/>
          </a:xfrm>
          <a:prstGeom prst="wedgeRoundRectCallout">
            <a:avLst>
              <a:gd name="adj1" fmla="val 41818"/>
              <a:gd name="adj2" fmla="val 86338"/>
              <a:gd name="adj3" fmla="val 16667"/>
            </a:avLst>
          </a:prstGeom>
          <a:solidFill>
            <a:srgbClr val="FFFFCC"/>
          </a:solidFill>
          <a:ln w="15875">
            <a:solidFill>
              <a:srgbClr val="FFCC99"/>
            </a:solidFill>
            <a:miter lim="800000"/>
            <a:headEnd/>
            <a:tailEnd/>
          </a:ln>
        </p:spPr>
        <p:txBody>
          <a:bodyPr rtlCol="0" anchor="ctr"/>
          <a:lstStyle/>
          <a:p>
            <a:pPr algn="ctr"/>
            <a:r>
              <a:rPr lang="pt-BR" sz="2000" b="1" i="0" dirty="0">
                <a:solidFill>
                  <a:srgbClr val="002060"/>
                </a:solidFill>
              </a:rPr>
              <a:t>ARQUIVO</a:t>
            </a:r>
          </a:p>
          <a:p>
            <a:pPr algn="ctr"/>
            <a:r>
              <a:rPr lang="pt-BR" sz="1800" b="1" i="0" dirty="0">
                <a:solidFill>
                  <a:srgbClr val="0000FF"/>
                </a:solidFill>
                <a:latin typeface="Arial" panose="020B0604020202020204" pitchFamily="34" charset="0"/>
                <a:cs typeface="Arial" panose="020B0604020202020204" pitchFamily="34" charset="0"/>
              </a:rPr>
              <a:t>mtc-m16d.sid.inpe.br</a:t>
            </a:r>
          </a:p>
        </p:txBody>
      </p:sp>
      <p:sp>
        <p:nvSpPr>
          <p:cNvPr id="5" name="Rectangle 10">
            <a:extLst>
              <a:ext uri="{FF2B5EF4-FFF2-40B4-BE49-F238E27FC236}">
                <a16:creationId xmlns:a16="http://schemas.microsoft.com/office/drawing/2014/main" id="{3185B8D9-066F-474D-B9D6-379913350250}"/>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6" name="Rectangle 9">
            <a:extLst>
              <a:ext uri="{FF2B5EF4-FFF2-40B4-BE49-F238E27FC236}">
                <a16:creationId xmlns:a16="http://schemas.microsoft.com/office/drawing/2014/main" id="{4D4F9561-2568-4299-A7BB-79DABDD0720B}"/>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C87D55B4-8A36-46F4-A404-2FADF19DF776}"/>
              </a:ext>
            </a:extLst>
          </p:cNvPr>
          <p:cNvSpPr txBox="1">
            <a:spLocks noChangeArrowheads="1"/>
          </p:cNvSpPr>
          <p:nvPr/>
        </p:nvSpPr>
        <p:spPr>
          <a:xfrm>
            <a:off x="434916" y="548680"/>
            <a:ext cx="8274169" cy="95410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Geração de IBI</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(7/8)</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Geração em tempo real de pares de </a:t>
            </a:r>
            <a:r>
              <a:rPr lang="pt-BR" sz="2400" b="1" i="0" dirty="0" err="1">
                <a:solidFill>
                  <a:srgbClr val="002060"/>
                </a:solidFill>
                <a:latin typeface="Arial" panose="020B0604020202020204" pitchFamily="34" charset="0"/>
                <a:cs typeface="Arial" panose="020B0604020202020204" pitchFamily="34" charset="0"/>
              </a:rPr>
              <a:t>IBIs</a:t>
            </a:r>
            <a:r>
              <a:rPr lang="pt-BR" sz="2400" b="1" i="0" dirty="0">
                <a:solidFill>
                  <a:srgbClr val="002060"/>
                </a:solidFill>
                <a:latin typeface="Arial" panose="020B0604020202020204" pitchFamily="34" charset="0"/>
                <a:cs typeface="Arial" panose="020B0604020202020204" pitchFamily="34" charset="0"/>
              </a:rPr>
              <a:t> por ARQUIVOS </a:t>
            </a:r>
          </a:p>
          <a:p>
            <a:pPr fontAlgn="auto">
              <a:spcAft>
                <a:spcPts val="0"/>
              </a:spcAft>
            </a:pPr>
            <a:endParaRPr lang="pt-BR" sz="1400" i="0" dirty="0">
              <a:solidFill>
                <a:srgbClr val="002060"/>
              </a:solidFill>
              <a:latin typeface="Calibri"/>
            </a:endParaRPr>
          </a:p>
        </p:txBody>
      </p:sp>
      <p:grpSp>
        <p:nvGrpSpPr>
          <p:cNvPr id="9" name="Agrupar 8">
            <a:extLst>
              <a:ext uri="{FF2B5EF4-FFF2-40B4-BE49-F238E27FC236}">
                <a16:creationId xmlns:a16="http://schemas.microsoft.com/office/drawing/2014/main" id="{DF8E3AF4-90C4-4879-98B1-7B498E51EACD}"/>
              </a:ext>
            </a:extLst>
          </p:cNvPr>
          <p:cNvGrpSpPr/>
          <p:nvPr/>
        </p:nvGrpSpPr>
        <p:grpSpPr>
          <a:xfrm>
            <a:off x="2693914" y="3533378"/>
            <a:ext cx="3756173" cy="1047750"/>
            <a:chOff x="2843808" y="3314825"/>
            <a:chExt cx="3756173" cy="1047750"/>
          </a:xfrm>
        </p:grpSpPr>
        <p:grpSp>
          <p:nvGrpSpPr>
            <p:cNvPr id="2" name="Agrupar 1">
              <a:extLst>
                <a:ext uri="{FF2B5EF4-FFF2-40B4-BE49-F238E27FC236}">
                  <a16:creationId xmlns:a16="http://schemas.microsoft.com/office/drawing/2014/main" id="{DAB4473D-0403-4FFD-82D4-653ADA1AC725}"/>
                </a:ext>
              </a:extLst>
            </p:cNvPr>
            <p:cNvGrpSpPr/>
            <p:nvPr/>
          </p:nvGrpSpPr>
          <p:grpSpPr>
            <a:xfrm>
              <a:off x="2843808" y="3314825"/>
              <a:ext cx="737196" cy="1047750"/>
              <a:chOff x="6870897" y="2261007"/>
              <a:chExt cx="737196" cy="1047750"/>
            </a:xfrm>
          </p:grpSpPr>
          <p:sp>
            <p:nvSpPr>
              <p:cNvPr id="11" name="Cubo 10">
                <a:extLst>
                  <a:ext uri="{FF2B5EF4-FFF2-40B4-BE49-F238E27FC236}">
                    <a16:creationId xmlns:a16="http://schemas.microsoft.com/office/drawing/2014/main" id="{64ECFDC6-E8A5-44DA-A2F4-DC21433E4EE5}"/>
                  </a:ext>
                </a:extLst>
              </p:cNvPr>
              <p:cNvSpPr>
                <a:spLocks noChangeAspect="1"/>
              </p:cNvSpPr>
              <p:nvPr/>
            </p:nvSpPr>
            <p:spPr bwMode="auto">
              <a:xfrm>
                <a:off x="6876256" y="2261007"/>
                <a:ext cx="731837"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0" i="0" u="none" strike="noStrike" kern="0" cap="none" spc="0" normalizeH="0" baseline="0">
                    <a:ln>
                      <a:noFill/>
                    </a:ln>
                    <a:solidFill>
                      <a:srgbClr val="003050"/>
                    </a:solidFill>
                    <a:effectLst/>
                    <a:uLnTx/>
                    <a:uFillTx/>
                    <a:latin typeface="Calibri"/>
                  </a:rPr>
                  <a:t>                                                                                                                                                 </a:t>
                </a:r>
              </a:p>
            </p:txBody>
          </p:sp>
          <p:sp>
            <p:nvSpPr>
              <p:cNvPr id="3" name="CaixaDeTexto 2">
                <a:extLst>
                  <a:ext uri="{FF2B5EF4-FFF2-40B4-BE49-F238E27FC236}">
                    <a16:creationId xmlns:a16="http://schemas.microsoft.com/office/drawing/2014/main" id="{16957B5A-D9AD-4F48-8C3F-ABBEB259497C}"/>
                  </a:ext>
                </a:extLst>
              </p:cNvPr>
              <p:cNvSpPr txBox="1"/>
              <p:nvPr/>
            </p:nvSpPr>
            <p:spPr>
              <a:xfrm>
                <a:off x="6870897" y="2588677"/>
                <a:ext cx="512614" cy="707886"/>
              </a:xfrm>
              <a:prstGeom prst="rect">
                <a:avLst/>
              </a:prstGeom>
              <a:noFill/>
            </p:spPr>
            <p:txBody>
              <a:bodyPr wrap="square">
                <a:spAutoFit/>
              </a:bodyPr>
              <a:lstStyle/>
              <a:p>
                <a:r>
                  <a:rPr lang="pt-BR" sz="2000" i="0" dirty="0">
                    <a:solidFill>
                      <a:schemeClr val="tx1">
                        <a:lumMod val="75000"/>
                        <a:lumOff val="25000"/>
                      </a:schemeClr>
                    </a:solidFill>
                    <a:hlinkClick r:id="rId3">
                      <a:extLst>
                        <a:ext uri="{A12FA001-AC4F-418D-AE19-62706E023703}">
                          <ahyp:hlinkClr xmlns:ahyp="http://schemas.microsoft.com/office/drawing/2018/hyperlinkcolor" val="tx"/>
                        </a:ext>
                      </a:extLst>
                    </a:hlinkClick>
                  </a:rPr>
                  <a:t>XX</a:t>
                </a:r>
                <a:endParaRPr lang="pt-BR" sz="2000" i="0" dirty="0">
                  <a:solidFill>
                    <a:schemeClr val="tx1">
                      <a:lumMod val="75000"/>
                      <a:lumOff val="25000"/>
                    </a:schemeClr>
                  </a:solidFill>
                </a:endParaRPr>
              </a:p>
            </p:txBody>
          </p:sp>
        </p:grpSp>
        <p:grpSp>
          <p:nvGrpSpPr>
            <p:cNvPr id="7" name="Agrupar 6">
              <a:extLst>
                <a:ext uri="{FF2B5EF4-FFF2-40B4-BE49-F238E27FC236}">
                  <a16:creationId xmlns:a16="http://schemas.microsoft.com/office/drawing/2014/main" id="{903EF912-1933-4796-B6BC-6511DB4951D8}"/>
                </a:ext>
              </a:extLst>
            </p:cNvPr>
            <p:cNvGrpSpPr/>
            <p:nvPr/>
          </p:nvGrpSpPr>
          <p:grpSpPr>
            <a:xfrm>
              <a:off x="5868144" y="3314825"/>
              <a:ext cx="731837" cy="1047750"/>
              <a:chOff x="4200203" y="4071414"/>
              <a:chExt cx="731837" cy="1047750"/>
            </a:xfrm>
          </p:grpSpPr>
          <p:sp>
            <p:nvSpPr>
              <p:cNvPr id="13" name="Cubo 12">
                <a:extLst>
                  <a:ext uri="{FF2B5EF4-FFF2-40B4-BE49-F238E27FC236}">
                    <a16:creationId xmlns:a16="http://schemas.microsoft.com/office/drawing/2014/main" id="{49EDEE38-621A-4D0F-9CFA-298F997E2B75}"/>
                  </a:ext>
                </a:extLst>
              </p:cNvPr>
              <p:cNvSpPr>
                <a:spLocks noChangeAspect="1"/>
              </p:cNvSpPr>
              <p:nvPr/>
            </p:nvSpPr>
            <p:spPr bwMode="auto">
              <a:xfrm>
                <a:off x="4200203" y="4071414"/>
                <a:ext cx="731837" cy="1047750"/>
              </a:xfrm>
              <a:prstGeom prst="cube">
                <a:avLst>
                  <a:gd name="adj" fmla="val 40432"/>
                </a:avLst>
              </a:prstGeom>
              <a:solidFill>
                <a:sysClr val="windowText" lastClr="000000">
                  <a:lumMod val="75000"/>
                  <a:lumOff val="25000"/>
                </a:sysClr>
              </a:solidFill>
              <a:ln w="9525">
                <a:solidFill>
                  <a:sysClr val="windowText" lastClr="000000">
                    <a:lumMod val="50000"/>
                    <a:lumOff val="50000"/>
                  </a:sysClr>
                </a:solidFill>
                <a:miter lim="800000"/>
                <a:headEnd/>
                <a:tailEnd/>
              </a:ln>
            </p:spPr>
            <p:txBody>
              <a:bodyPr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0" i="0" u="none" strike="noStrike" kern="0" cap="none" spc="0" normalizeH="0" baseline="0">
                    <a:ln>
                      <a:noFill/>
                    </a:ln>
                    <a:solidFill>
                      <a:srgbClr val="003050"/>
                    </a:solidFill>
                    <a:effectLst/>
                    <a:uLnTx/>
                    <a:uFillTx/>
                    <a:latin typeface="Calibri"/>
                  </a:rPr>
                  <a:t>                                                                                                                                                 </a:t>
                </a:r>
              </a:p>
            </p:txBody>
          </p:sp>
          <p:sp>
            <p:nvSpPr>
              <p:cNvPr id="8" name="CaixaDeTexto 7">
                <a:extLst>
                  <a:ext uri="{FF2B5EF4-FFF2-40B4-BE49-F238E27FC236}">
                    <a16:creationId xmlns:a16="http://schemas.microsoft.com/office/drawing/2014/main" id="{FB11D156-10FC-4111-87A3-E8779FC35B7F}"/>
                  </a:ext>
                </a:extLst>
              </p:cNvPr>
              <p:cNvSpPr txBox="1"/>
              <p:nvPr/>
            </p:nvSpPr>
            <p:spPr>
              <a:xfrm>
                <a:off x="4200203" y="4399084"/>
                <a:ext cx="371797" cy="707886"/>
              </a:xfrm>
              <a:prstGeom prst="rect">
                <a:avLst/>
              </a:prstGeom>
              <a:noFill/>
              <a:ln>
                <a:noFill/>
              </a:ln>
            </p:spPr>
            <p:txBody>
              <a:bodyPr wrap="square">
                <a:spAutoFit/>
              </a:bodyPr>
              <a:lstStyle/>
              <a:p>
                <a:r>
                  <a:rPr lang="pt-BR" sz="2000" i="0" dirty="0">
                    <a:solidFill>
                      <a:schemeClr val="tx1">
                        <a:lumMod val="75000"/>
                        <a:lumOff val="25000"/>
                      </a:schemeClr>
                    </a:solidFill>
                    <a:hlinkClick r:id="rId4">
                      <a:extLst>
                        <a:ext uri="{A12FA001-AC4F-418D-AE19-62706E023703}">
                          <ahyp:hlinkClr xmlns:ahyp="http://schemas.microsoft.com/office/drawing/2018/hyperlinkcolor" val="tx"/>
                        </a:ext>
                      </a:extLst>
                    </a:hlinkClick>
                  </a:rPr>
                  <a:t>XX</a:t>
                </a:r>
                <a:endParaRPr lang="pt-BR" sz="2000" i="0" dirty="0">
                  <a:solidFill>
                    <a:schemeClr val="tx1">
                      <a:lumMod val="75000"/>
                      <a:lumOff val="25000"/>
                    </a:schemeClr>
                  </a:solidFill>
                </a:endParaRPr>
              </a:p>
            </p:txBody>
          </p:sp>
        </p:grpSp>
      </p:grpSp>
      <p:sp>
        <p:nvSpPr>
          <p:cNvPr id="17" name="Texto explicativo retangular com cantos arredondados 11">
            <a:extLst>
              <a:ext uri="{FF2B5EF4-FFF2-40B4-BE49-F238E27FC236}">
                <a16:creationId xmlns:a16="http://schemas.microsoft.com/office/drawing/2014/main" id="{FF671329-67B6-47E6-BEE9-E32B13787A8A}"/>
              </a:ext>
            </a:extLst>
          </p:cNvPr>
          <p:cNvSpPr/>
          <p:nvPr/>
        </p:nvSpPr>
        <p:spPr bwMode="auto">
          <a:xfrm>
            <a:off x="715462" y="5008036"/>
            <a:ext cx="7685940" cy="1229276"/>
          </a:xfrm>
          <a:prstGeom prst="wedgeRoundRectCallout">
            <a:avLst>
              <a:gd name="adj1" fmla="val 5195"/>
              <a:gd name="adj2" fmla="val -18644"/>
              <a:gd name="adj3" fmla="val 16667"/>
            </a:avLst>
          </a:prstGeom>
          <a:solidFill>
            <a:srgbClr val="FFD14F"/>
          </a:solidFill>
          <a:ln w="15875">
            <a:solidFill>
              <a:srgbClr val="FFCC99"/>
            </a:solidFill>
            <a:miter lim="800000"/>
            <a:headEnd/>
            <a:tailEnd/>
          </a:ln>
        </p:spPr>
        <p:txBody>
          <a:bodyPr rtlCol="0" anchor="ctr"/>
          <a:lstStyle/>
          <a:p>
            <a:pPr algn="just"/>
            <a:r>
              <a:rPr lang="pt-BR" sz="1800" b="1" i="0" dirty="0">
                <a:solidFill>
                  <a:srgbClr val="002060"/>
                </a:solidFill>
              </a:rPr>
              <a:t>NOTA:</a:t>
            </a:r>
            <a:r>
              <a:rPr lang="pt-BR" sz="1800" i="0" dirty="0">
                <a:solidFill>
                  <a:srgbClr val="002060"/>
                </a:solidFill>
              </a:rPr>
              <a:t> A geração de pares de </a:t>
            </a:r>
            <a:r>
              <a:rPr lang="pt-BR" sz="1800" i="0" dirty="0" err="1">
                <a:solidFill>
                  <a:srgbClr val="002060"/>
                </a:solidFill>
              </a:rPr>
              <a:t>IBIs</a:t>
            </a:r>
            <a:r>
              <a:rPr lang="pt-BR" sz="1800" i="0" dirty="0">
                <a:solidFill>
                  <a:srgbClr val="002060"/>
                </a:solidFill>
              </a:rPr>
              <a:t> para um único ITEM DE INFORMAÇÃO é atribuição exclusiva e restrita a um único ARQUIVO e que, necessariamente, seja um ARQUIVO que tenha sido previamente homologado pela entidade de governança da REDE IBI.</a:t>
            </a:r>
          </a:p>
        </p:txBody>
      </p:sp>
      <p:sp>
        <p:nvSpPr>
          <p:cNvPr id="19" name="Texto explicativo retangular com cantos arredondados 11">
            <a:extLst>
              <a:ext uri="{FF2B5EF4-FFF2-40B4-BE49-F238E27FC236}">
                <a16:creationId xmlns:a16="http://schemas.microsoft.com/office/drawing/2014/main" id="{68A99C0F-E82D-492A-BA52-8E30B839D3AA}"/>
              </a:ext>
            </a:extLst>
          </p:cNvPr>
          <p:cNvSpPr/>
          <p:nvPr/>
        </p:nvSpPr>
        <p:spPr bwMode="auto">
          <a:xfrm>
            <a:off x="3611291" y="2544409"/>
            <a:ext cx="2497483" cy="792000"/>
          </a:xfrm>
          <a:prstGeom prst="wedgeRoundRectCallout">
            <a:avLst>
              <a:gd name="adj1" fmla="val 41818"/>
              <a:gd name="adj2" fmla="val 86338"/>
              <a:gd name="adj3" fmla="val 16667"/>
            </a:avLst>
          </a:prstGeom>
          <a:solidFill>
            <a:srgbClr val="FFFFCC"/>
          </a:solidFill>
          <a:ln w="15875">
            <a:solidFill>
              <a:srgbClr val="FFCC99"/>
            </a:solidFill>
            <a:miter lim="800000"/>
            <a:headEnd/>
            <a:tailEnd/>
          </a:ln>
        </p:spPr>
        <p:txBody>
          <a:bodyPr rtlCol="0" anchor="ctr"/>
          <a:lstStyle/>
          <a:p>
            <a:pPr algn="ctr"/>
            <a:r>
              <a:rPr lang="pt-BR" sz="2000" b="1" i="0" dirty="0">
                <a:solidFill>
                  <a:srgbClr val="002060"/>
                </a:solidFill>
              </a:rPr>
              <a:t>ARQUIVO</a:t>
            </a:r>
          </a:p>
          <a:p>
            <a:pPr algn="ctr"/>
            <a:r>
              <a:rPr lang="pt-BR" sz="1800" b="1" i="0" dirty="0">
                <a:solidFill>
                  <a:srgbClr val="0000FF"/>
                </a:solidFill>
                <a:latin typeface="Arial" panose="020B0604020202020204" pitchFamily="34" charset="0"/>
                <a:cs typeface="Arial" panose="020B0604020202020204" pitchFamily="34" charset="0"/>
              </a:rPr>
              <a:t>md-m09b.sid.inpe.br</a:t>
            </a:r>
          </a:p>
        </p:txBody>
      </p:sp>
      <p:sp>
        <p:nvSpPr>
          <p:cNvPr id="20" name="Texto explicativo retangular com cantos arredondados 11">
            <a:extLst>
              <a:ext uri="{FF2B5EF4-FFF2-40B4-BE49-F238E27FC236}">
                <a16:creationId xmlns:a16="http://schemas.microsoft.com/office/drawing/2014/main" id="{F5607F40-A763-43CA-AE51-AE230DAB4E89}"/>
              </a:ext>
            </a:extLst>
          </p:cNvPr>
          <p:cNvSpPr/>
          <p:nvPr/>
        </p:nvSpPr>
        <p:spPr bwMode="auto">
          <a:xfrm>
            <a:off x="1979712" y="1771098"/>
            <a:ext cx="5184576" cy="433766"/>
          </a:xfrm>
          <a:prstGeom prst="wedgeRoundRectCallout">
            <a:avLst>
              <a:gd name="adj1" fmla="val -32710"/>
              <a:gd name="adj2" fmla="val -4662"/>
              <a:gd name="adj3" fmla="val 16667"/>
            </a:avLst>
          </a:prstGeom>
          <a:solidFill>
            <a:srgbClr val="FFD14F"/>
          </a:solidFill>
          <a:ln w="9525">
            <a:noFill/>
            <a:miter lim="800000"/>
            <a:headEnd/>
            <a:tailEnd/>
          </a:ln>
        </p:spPr>
        <p:txBody>
          <a:bodyPr rtlCol="0" anchor="ctr"/>
          <a:lstStyle/>
          <a:p>
            <a:pPr algn="ctr"/>
            <a:r>
              <a:rPr lang="pt-BR" dirty="0">
                <a:solidFill>
                  <a:srgbClr val="000080"/>
                </a:solidFill>
              </a:rPr>
              <a:t>Ativar a geração clicando no desenho do ARQUIVO</a:t>
            </a:r>
            <a:endParaRPr lang="pt-BR" sz="1800" b="1" i="0" dirty="0">
              <a:solidFill>
                <a:srgbClr val="000080"/>
              </a:solidFill>
            </a:endParaRPr>
          </a:p>
        </p:txBody>
      </p:sp>
      <p:pic>
        <p:nvPicPr>
          <p:cNvPr id="21" name="Imagem 20">
            <a:extLst>
              <a:ext uri="{FF2B5EF4-FFF2-40B4-BE49-F238E27FC236}">
                <a16:creationId xmlns:a16="http://schemas.microsoft.com/office/drawing/2014/main" id="{15CECBA0-9B2C-43B1-AA1C-29615F6EAD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93071" y="4105703"/>
            <a:ext cx="114300" cy="114300"/>
          </a:xfrm>
          <a:prstGeom prst="rect">
            <a:avLst/>
          </a:prstGeom>
        </p:spPr>
      </p:pic>
      <p:pic>
        <p:nvPicPr>
          <p:cNvPr id="22" name="Imagem 21">
            <a:extLst>
              <a:ext uri="{FF2B5EF4-FFF2-40B4-BE49-F238E27FC236}">
                <a16:creationId xmlns:a16="http://schemas.microsoft.com/office/drawing/2014/main" id="{134F0178-568B-4738-82CE-8C4803A537B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04148" y="4106178"/>
            <a:ext cx="114300" cy="114300"/>
          </a:xfrm>
          <a:prstGeom prst="rect">
            <a:avLst/>
          </a:prstGeom>
        </p:spPr>
      </p:pic>
    </p:spTree>
    <p:extLst>
      <p:ext uri="{BB962C8B-B14F-4D97-AF65-F5344CB8AC3E}">
        <p14:creationId xmlns:p14="http://schemas.microsoft.com/office/powerpoint/2010/main" val="3698318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D44A6E2B-50FC-498D-8607-B525B77B2BD6}"/>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5" name="Rectangle 9">
            <a:extLst>
              <a:ext uri="{FF2B5EF4-FFF2-40B4-BE49-F238E27FC236}">
                <a16:creationId xmlns:a16="http://schemas.microsoft.com/office/drawing/2014/main" id="{9CEEDACA-9C0F-4088-A4B4-5AA3780B869B}"/>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6" name="Rectangle 2">
            <a:extLst>
              <a:ext uri="{FF2B5EF4-FFF2-40B4-BE49-F238E27FC236}">
                <a16:creationId xmlns:a16="http://schemas.microsoft.com/office/drawing/2014/main" id="{DE36BA3C-E98C-4F9A-9265-0E09B84EAB3A}"/>
              </a:ext>
            </a:extLst>
          </p:cNvPr>
          <p:cNvSpPr txBox="1">
            <a:spLocks noChangeArrowheads="1"/>
          </p:cNvSpPr>
          <p:nvPr/>
        </p:nvSpPr>
        <p:spPr>
          <a:xfrm>
            <a:off x="1790692" y="548680"/>
            <a:ext cx="5562617" cy="95410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Resolução de IBI</a:t>
            </a:r>
            <a:br>
              <a:rPr lang="pt-BR" sz="1400" b="1" i="0">
                <a:solidFill>
                  <a:srgbClr val="002060"/>
                </a:solidFill>
                <a:latin typeface="Arial" panose="020B0604020202020204" pitchFamily="34" charset="0"/>
                <a:cs typeface="Arial" panose="020B0604020202020204" pitchFamily="34" charset="0"/>
              </a:rPr>
            </a:br>
            <a:r>
              <a:rPr lang="pt-BR" sz="1400" i="0">
                <a:solidFill>
                  <a:srgbClr val="002060"/>
                </a:solidFill>
                <a:latin typeface="Arial" panose="020B0604020202020204" pitchFamily="34" charset="0"/>
                <a:cs typeface="Arial" panose="020B0604020202020204" pitchFamily="34" charset="0"/>
              </a:rPr>
              <a:t>(8/8)</a:t>
            </a:r>
            <a:endParaRPr lang="pt-BR" sz="1400" i="0" dirty="0">
              <a:solidFill>
                <a:srgbClr val="002060"/>
              </a:solidFill>
              <a:latin typeface="Arial" panose="020B0604020202020204" pitchFamily="34" charset="0"/>
              <a:cs typeface="Arial" panose="020B0604020202020204" pitchFamily="34" charset="0"/>
            </a:endParaRP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Norma ABNT NBR 16066:2012 </a:t>
            </a:r>
          </a:p>
          <a:p>
            <a:pPr fontAlgn="auto">
              <a:spcAft>
                <a:spcPts val="0"/>
              </a:spcAft>
            </a:pPr>
            <a:endParaRPr lang="pt-BR" sz="1400" i="0" dirty="0">
              <a:solidFill>
                <a:srgbClr val="002060"/>
              </a:solidFill>
              <a:latin typeface="Calibri"/>
            </a:endParaRPr>
          </a:p>
        </p:txBody>
      </p:sp>
      <p:sp>
        <p:nvSpPr>
          <p:cNvPr id="9" name="CaixaDeTexto 8">
            <a:extLst>
              <a:ext uri="{FF2B5EF4-FFF2-40B4-BE49-F238E27FC236}">
                <a16:creationId xmlns:a16="http://schemas.microsoft.com/office/drawing/2014/main" id="{86EE611C-927B-4B14-9DFC-1504AE80BF4B}"/>
              </a:ext>
            </a:extLst>
          </p:cNvPr>
          <p:cNvSpPr txBox="1"/>
          <p:nvPr/>
        </p:nvSpPr>
        <p:spPr>
          <a:xfrm>
            <a:off x="1151620" y="2951947"/>
            <a:ext cx="6840760" cy="954107"/>
          </a:xfrm>
          <a:prstGeom prst="rect">
            <a:avLst/>
          </a:prstGeom>
          <a:solidFill>
            <a:srgbClr val="FFFF00"/>
          </a:solidFill>
        </p:spPr>
        <p:txBody>
          <a:bodyPr wrap="square">
            <a:spAutoFit/>
          </a:bodyPr>
          <a:lstStyle/>
          <a:p>
            <a:pPr marL="0" marR="0" lvl="0" indent="0" defTabSz="914400" rtl="0" eaLnBrk="1" fontAlgn="auto" latinLnBrk="0" hangingPunct="1">
              <a:lnSpc>
                <a:spcPct val="100000"/>
              </a:lnSpc>
              <a:spcBef>
                <a:spcPct val="20000"/>
              </a:spcBef>
              <a:spcAft>
                <a:spcPts val="0"/>
              </a:spcAft>
              <a:buClrTx/>
              <a:buSzTx/>
              <a:buFontTx/>
              <a:buNone/>
              <a:tabLst/>
              <a:defRPr/>
            </a:pPr>
            <a:r>
              <a:rPr kumimoji="0" lang="pt-BR"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Sistema para </a:t>
            </a:r>
            <a:r>
              <a:rPr lang="pt-BR" sz="2800" b="1" i="0" dirty="0">
                <a:solidFill>
                  <a:srgbClr val="002060"/>
                </a:solidFill>
                <a:latin typeface="Arial" panose="020B0604020202020204" pitchFamily="34" charset="0"/>
                <a:cs typeface="Arial" panose="020B0604020202020204" pitchFamily="34" charset="0"/>
              </a:rPr>
              <a:t>geração</a:t>
            </a:r>
            <a:r>
              <a:rPr kumimoji="0" lang="pt-BR" sz="2800" b="1" i="0" u="none" strike="noStrike" kern="1200" cap="none" spc="0" normalizeH="0" baseline="0" noProof="0" dirty="0">
                <a:ln>
                  <a:noFill/>
                </a:ln>
                <a:solidFill>
                  <a:srgbClr val="002060"/>
                </a:solidFill>
                <a:effectLst/>
                <a:uLnTx/>
                <a:uFillTx/>
                <a:latin typeface="Arial" panose="020B0604020202020204" pitchFamily="34" charset="0"/>
                <a:cs typeface="Arial" panose="020B0604020202020204" pitchFamily="34" charset="0"/>
              </a:rPr>
              <a:t> de Identificador com Base na Internet (IBI)</a:t>
            </a:r>
          </a:p>
        </p:txBody>
      </p:sp>
    </p:spTree>
    <p:extLst>
      <p:ext uri="{BB962C8B-B14F-4D97-AF65-F5344CB8AC3E}">
        <p14:creationId xmlns:p14="http://schemas.microsoft.com/office/powerpoint/2010/main" val="9558124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6" name="CaixaDeTexto 5">
            <a:extLst>
              <a:ext uri="{FF2B5EF4-FFF2-40B4-BE49-F238E27FC236}">
                <a16:creationId xmlns:a16="http://schemas.microsoft.com/office/drawing/2014/main" id="{2F99422D-045D-43C9-99FA-9FB807EEFDC4}"/>
              </a:ext>
            </a:extLst>
          </p:cNvPr>
          <p:cNvSpPr txBox="1"/>
          <p:nvPr/>
        </p:nvSpPr>
        <p:spPr>
          <a:xfrm>
            <a:off x="2090006" y="1268760"/>
            <a:ext cx="4963988" cy="707886"/>
          </a:xfrm>
          <a:prstGeom prst="rect">
            <a:avLst/>
          </a:prstGeom>
          <a:noFill/>
        </p:spPr>
        <p:txBody>
          <a:bodyPr wrap="square">
            <a:spAutoFit/>
          </a:bodyPr>
          <a:lstStyle/>
          <a:p>
            <a:pPr marL="540000" marR="0" lvl="0" indent="-342900" defTabSz="914400" rtl="0" eaLnBrk="1" fontAlgn="base" latinLnBrk="0" hangingPunct="1">
              <a:lnSpc>
                <a:spcPct val="100000"/>
              </a:lnSpc>
              <a:spcBef>
                <a:spcPct val="20000"/>
              </a:spcBef>
              <a:spcAft>
                <a:spcPct val="0"/>
              </a:spcAft>
              <a:buClrTx/>
              <a:buSzTx/>
              <a:buFontTx/>
              <a:buNone/>
              <a:tabLst/>
              <a:defRPr/>
            </a:pPr>
            <a:r>
              <a:rPr lang="pt-BR" sz="4000" b="1" i="0" kern="0" dirty="0">
                <a:solidFill>
                  <a:srgbClr val="002060"/>
                </a:solidFill>
              </a:rPr>
              <a:t>4. Rede </a:t>
            </a:r>
            <a:r>
              <a:rPr kumimoji="0" lang="pt-BR" sz="4000" b="1" i="0" u="none" strike="noStrike" kern="0" cap="none" spc="0" normalizeH="0" baseline="0" noProof="0" dirty="0">
                <a:ln>
                  <a:noFill/>
                </a:ln>
                <a:solidFill>
                  <a:srgbClr val="002060"/>
                </a:solidFill>
                <a:effectLst/>
                <a:uLnTx/>
                <a:uFillTx/>
                <a:latin typeface="Arial" charset="0"/>
                <a:ea typeface="+mn-ea"/>
                <a:cs typeface="+mn-cs"/>
              </a:rPr>
              <a:t>IBI piloto</a:t>
            </a:r>
          </a:p>
        </p:txBody>
      </p:sp>
      <p:sp>
        <p:nvSpPr>
          <p:cNvPr id="5" name="Rectangle 4">
            <a:extLst>
              <a:ext uri="{FF2B5EF4-FFF2-40B4-BE49-F238E27FC236}">
                <a16:creationId xmlns:a16="http://schemas.microsoft.com/office/drawing/2014/main" id="{0CEFAA91-E2A4-42EA-97DD-9097FF07374F}"/>
              </a:ext>
            </a:extLst>
          </p:cNvPr>
          <p:cNvSpPr>
            <a:spLocks noChangeArrowheads="1"/>
          </p:cNvSpPr>
          <p:nvPr/>
        </p:nvSpPr>
        <p:spPr bwMode="auto">
          <a:xfrm>
            <a:off x="629816" y="2205395"/>
            <a:ext cx="7884368" cy="1367621"/>
          </a:xfrm>
          <a:prstGeom prst="rect">
            <a:avLst/>
          </a:prstGeom>
          <a:noFill/>
          <a:ln w="9525">
            <a:noFill/>
            <a:miter lim="800000"/>
            <a:headEnd/>
            <a:tailEnd/>
          </a:ln>
        </p:spPr>
        <p:txBody>
          <a:bodyPr tIns="0" bIns="0"/>
          <a:lstStyle/>
          <a:p>
            <a:pPr marL="0" lvl="1">
              <a:spcBef>
                <a:spcPts val="0"/>
              </a:spcBef>
            </a:pPr>
            <a:r>
              <a:rPr lang="pt-BR" sz="2000" b="1" i="0" dirty="0">
                <a:solidFill>
                  <a:srgbClr val="002060"/>
                </a:solidFill>
              </a:rPr>
              <a:t>Resumo</a:t>
            </a:r>
            <a:endParaRPr lang="pt-BR" sz="2000" i="0" dirty="0">
              <a:solidFill>
                <a:srgbClr val="002060"/>
              </a:solidFill>
            </a:endParaRPr>
          </a:p>
          <a:p>
            <a:pPr marL="0" lvl="1" algn="just">
              <a:spcBef>
                <a:spcPts val="0"/>
              </a:spcBef>
            </a:pPr>
            <a:endParaRPr lang="pt-BR" sz="2000" i="0" dirty="0">
              <a:solidFill>
                <a:srgbClr val="006FBA"/>
              </a:solidFill>
            </a:endParaRPr>
          </a:p>
          <a:p>
            <a:pPr marL="0" lvl="1" algn="just">
              <a:spcBef>
                <a:spcPts val="0"/>
              </a:spcBef>
            </a:pPr>
            <a:r>
              <a:rPr lang="pt-BR" sz="2000" i="0" dirty="0">
                <a:solidFill>
                  <a:srgbClr val="002060"/>
                </a:solidFill>
              </a:rPr>
              <a:t>A REDE IBI piloto será rapidamente revisitada, elencando marcos, estrutura, importância e simplicidade.</a:t>
            </a:r>
          </a:p>
        </p:txBody>
      </p:sp>
    </p:spTree>
    <p:extLst>
      <p:ext uri="{BB962C8B-B14F-4D97-AF65-F5344CB8AC3E}">
        <p14:creationId xmlns:p14="http://schemas.microsoft.com/office/powerpoint/2010/main" val="12784947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10">
            <a:extLst>
              <a:ext uri="{FF2B5EF4-FFF2-40B4-BE49-F238E27FC236}">
                <a16:creationId xmlns:a16="http://schemas.microsoft.com/office/drawing/2014/main" id="{1FC29750-91F4-45E3-9B8F-5E9656A7E1D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90" name="Rectangle 9">
            <a:extLst>
              <a:ext uri="{FF2B5EF4-FFF2-40B4-BE49-F238E27FC236}">
                <a16:creationId xmlns:a16="http://schemas.microsoft.com/office/drawing/2014/main" id="{04443AC2-11CA-4A13-98ED-E1DACA7A15DD}"/>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263" name="Rectangle 2">
            <a:extLst>
              <a:ext uri="{FF2B5EF4-FFF2-40B4-BE49-F238E27FC236}">
                <a16:creationId xmlns:a16="http://schemas.microsoft.com/office/drawing/2014/main" id="{CD7D26A5-0C92-4753-916F-D28A0870CAF6}"/>
              </a:ext>
            </a:extLst>
          </p:cNvPr>
          <p:cNvSpPr txBox="1">
            <a:spLocks noChangeArrowheads="1"/>
          </p:cNvSpPr>
          <p:nvPr/>
        </p:nvSpPr>
        <p:spPr>
          <a:xfrm>
            <a:off x="1790692" y="548680"/>
            <a:ext cx="5562617" cy="95410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Rede IBI Piloto</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(1/3)</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Alguns marcos da Rede IBI piloto</a:t>
            </a:r>
            <a:endParaRPr lang="pt-BR" sz="2400" i="0" dirty="0">
              <a:solidFill>
                <a:srgbClr val="002060"/>
              </a:solidFill>
              <a:latin typeface="Calibri"/>
            </a:endParaRPr>
          </a:p>
        </p:txBody>
      </p:sp>
      <p:sp>
        <p:nvSpPr>
          <p:cNvPr id="103" name="CaixaDeTexto 102">
            <a:extLst>
              <a:ext uri="{FF2B5EF4-FFF2-40B4-BE49-F238E27FC236}">
                <a16:creationId xmlns:a16="http://schemas.microsoft.com/office/drawing/2014/main" id="{8D3FF6E2-9910-45D1-BBA7-E649E39B79D9}"/>
              </a:ext>
            </a:extLst>
          </p:cNvPr>
          <p:cNvSpPr txBox="1"/>
          <p:nvPr/>
        </p:nvSpPr>
        <p:spPr>
          <a:xfrm>
            <a:off x="683568" y="2244928"/>
            <a:ext cx="7776864" cy="3046988"/>
          </a:xfrm>
          <a:prstGeom prst="rect">
            <a:avLst/>
          </a:prstGeom>
          <a:noFill/>
        </p:spPr>
        <p:txBody>
          <a:bodyPr wrap="square">
            <a:spAutoFit/>
          </a:bodyPr>
          <a:lstStyle/>
          <a:p>
            <a:pPr marL="342900" indent="-342900" algn="l">
              <a:buFont typeface="Arial" panose="020B0604020202020204" pitchFamily="34" charset="0"/>
              <a:buChar char="‒"/>
            </a:pPr>
            <a:r>
              <a:rPr lang="pt-BR" sz="2400" i="0" dirty="0">
                <a:solidFill>
                  <a:srgbClr val="002060"/>
                </a:solidFill>
              </a:rPr>
              <a:t>Foi idealizada em 1995;</a:t>
            </a:r>
          </a:p>
          <a:p>
            <a:pPr marL="342900" indent="-342900" algn="l">
              <a:buFont typeface="Arial" panose="020B0604020202020204" pitchFamily="34" charset="0"/>
              <a:buChar char="‒"/>
            </a:pPr>
            <a:r>
              <a:rPr lang="pt-BR" sz="2400" i="0" dirty="0">
                <a:solidFill>
                  <a:srgbClr val="002060"/>
                </a:solidFill>
              </a:rPr>
              <a:t>Incorporou o RESOLVEDOR urlib.net em 2007;</a:t>
            </a:r>
          </a:p>
          <a:p>
            <a:pPr marL="342900" indent="-342900" algn="l">
              <a:buFont typeface="Arial" panose="020B0604020202020204" pitchFamily="34" charset="0"/>
              <a:buChar char="‒"/>
            </a:pPr>
            <a:r>
              <a:rPr lang="pt-BR" sz="2400" i="0" dirty="0">
                <a:solidFill>
                  <a:srgbClr val="002060"/>
                </a:solidFill>
              </a:rPr>
              <a:t>Contou com a hospedagem do RESOLVEDOR no NIC.br em 2018;</a:t>
            </a:r>
          </a:p>
          <a:p>
            <a:pPr marL="342900" indent="-342900" algn="l">
              <a:buFont typeface="Arial" panose="020B0604020202020204" pitchFamily="34" charset="0"/>
              <a:buChar char="‒"/>
            </a:pPr>
            <a:r>
              <a:rPr lang="pt-BR" sz="2400" i="0" dirty="0">
                <a:solidFill>
                  <a:srgbClr val="002060"/>
                </a:solidFill>
              </a:rPr>
              <a:t>Hospeda mais de 65000 ITENS DE INFORMAÇÃO;</a:t>
            </a:r>
          </a:p>
          <a:p>
            <a:pPr marL="342900" indent="-342900" algn="l">
              <a:buFont typeface="Arial" panose="020B0604020202020204" pitchFamily="34" charset="0"/>
              <a:buChar char="‒"/>
            </a:pPr>
            <a:r>
              <a:rPr lang="pt-BR" sz="2400" i="0" dirty="0" err="1">
                <a:solidFill>
                  <a:srgbClr val="002060"/>
                </a:solidFill>
              </a:rPr>
              <a:t>Possue</a:t>
            </a:r>
            <a:r>
              <a:rPr lang="pt-BR" sz="2400" i="0" dirty="0">
                <a:solidFill>
                  <a:srgbClr val="002060"/>
                </a:solidFill>
              </a:rPr>
              <a:t> 21 nós hospedados em 9 servidores;</a:t>
            </a:r>
          </a:p>
          <a:p>
            <a:pPr marL="342900" indent="-342900" algn="l">
              <a:buFont typeface="Arial" panose="020B0604020202020204" pitchFamily="34" charset="0"/>
              <a:buChar char="‒"/>
            </a:pPr>
            <a:r>
              <a:rPr lang="pt-BR" sz="2400" i="0" dirty="0">
                <a:solidFill>
                  <a:srgbClr val="002060"/>
                </a:solidFill>
              </a:rPr>
              <a:t>É hospedada em 3 Instituições;</a:t>
            </a:r>
          </a:p>
          <a:p>
            <a:pPr marL="342900" indent="-342900" algn="l">
              <a:buFont typeface="Arial" panose="020B0604020202020204" pitchFamily="34" charset="0"/>
              <a:buChar char="‒"/>
            </a:pPr>
            <a:r>
              <a:rPr lang="pt-BR" sz="2400" i="0" dirty="0">
                <a:solidFill>
                  <a:srgbClr val="002060"/>
                </a:solidFill>
              </a:rPr>
              <a:t>Dá acesso aos Acervos de 5 entidades.</a:t>
            </a:r>
          </a:p>
        </p:txBody>
      </p:sp>
    </p:spTree>
    <p:extLst>
      <p:ext uri="{BB962C8B-B14F-4D97-AF65-F5344CB8AC3E}">
        <p14:creationId xmlns:p14="http://schemas.microsoft.com/office/powerpoint/2010/main" val="40359703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10">
            <a:extLst>
              <a:ext uri="{FF2B5EF4-FFF2-40B4-BE49-F238E27FC236}">
                <a16:creationId xmlns:a16="http://schemas.microsoft.com/office/drawing/2014/main" id="{1FC29750-91F4-45E3-9B8F-5E9656A7E1D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90" name="Rectangle 9">
            <a:extLst>
              <a:ext uri="{FF2B5EF4-FFF2-40B4-BE49-F238E27FC236}">
                <a16:creationId xmlns:a16="http://schemas.microsoft.com/office/drawing/2014/main" id="{04443AC2-11CA-4A13-98ED-E1DACA7A15DD}"/>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263" name="Rectangle 2">
            <a:extLst>
              <a:ext uri="{FF2B5EF4-FFF2-40B4-BE49-F238E27FC236}">
                <a16:creationId xmlns:a16="http://schemas.microsoft.com/office/drawing/2014/main" id="{CD7D26A5-0C92-4753-916F-D28A0870CAF6}"/>
              </a:ext>
            </a:extLst>
          </p:cNvPr>
          <p:cNvSpPr txBox="1">
            <a:spLocks noChangeArrowheads="1"/>
          </p:cNvSpPr>
          <p:nvPr/>
        </p:nvSpPr>
        <p:spPr>
          <a:xfrm>
            <a:off x="1790692" y="548680"/>
            <a:ext cx="5562617" cy="95410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Rede IBI Piloto</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(2/3)</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Rede IBI piloto em abril de 2021</a:t>
            </a:r>
          </a:p>
          <a:p>
            <a:pPr fontAlgn="auto">
              <a:spcAft>
                <a:spcPts val="0"/>
              </a:spcAft>
            </a:pPr>
            <a:endParaRPr lang="pt-BR" sz="1400" i="0" dirty="0">
              <a:solidFill>
                <a:srgbClr val="002060"/>
              </a:solidFill>
              <a:latin typeface="Calibri"/>
            </a:endParaRPr>
          </a:p>
        </p:txBody>
      </p:sp>
      <p:sp>
        <p:nvSpPr>
          <p:cNvPr id="281" name="Chave Direita 280">
            <a:extLst>
              <a:ext uri="{FF2B5EF4-FFF2-40B4-BE49-F238E27FC236}">
                <a16:creationId xmlns:a16="http://schemas.microsoft.com/office/drawing/2014/main" id="{CC36F002-D60C-4DE9-8CDB-E67ECDE20765}"/>
              </a:ext>
            </a:extLst>
          </p:cNvPr>
          <p:cNvSpPr/>
          <p:nvPr/>
        </p:nvSpPr>
        <p:spPr bwMode="auto">
          <a:xfrm rot="20460000">
            <a:off x="6308900" y="1621683"/>
            <a:ext cx="276170" cy="1011661"/>
          </a:xfrm>
          <a:prstGeom prst="rightBrace">
            <a:avLst>
              <a:gd name="adj1" fmla="val 0"/>
              <a:gd name="adj2" fmla="val 50000"/>
            </a:avLst>
          </a:prstGeom>
          <a:noFill/>
          <a:ln w="9525" cap="flat" cmpd="sng" algn="ctr">
            <a:solidFill>
              <a:srgbClr val="00008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000080"/>
              </a:solidFill>
              <a:effectLst/>
              <a:uLnTx/>
              <a:uFillTx/>
              <a:latin typeface="Calibri"/>
            </a:endParaRPr>
          </a:p>
        </p:txBody>
      </p:sp>
      <p:cxnSp>
        <p:nvCxnSpPr>
          <p:cNvPr id="265" name="Conector reto 264">
            <a:extLst>
              <a:ext uri="{FF2B5EF4-FFF2-40B4-BE49-F238E27FC236}">
                <a16:creationId xmlns:a16="http://schemas.microsoft.com/office/drawing/2014/main" id="{D64E0118-2B5F-41CB-ADED-F3E3A2515E26}"/>
              </a:ext>
            </a:extLst>
          </p:cNvPr>
          <p:cNvCxnSpPr>
            <a:cxnSpLocks/>
          </p:cNvCxnSpPr>
          <p:nvPr/>
        </p:nvCxnSpPr>
        <p:spPr bwMode="auto">
          <a:xfrm rot="2160000" flipV="1">
            <a:off x="3772296" y="4412692"/>
            <a:ext cx="718758" cy="5820"/>
          </a:xfrm>
          <a:prstGeom prst="line">
            <a:avLst/>
          </a:prstGeom>
          <a:noFill/>
          <a:ln w="38100" cap="flat" cmpd="sng" algn="ctr">
            <a:solidFill>
              <a:srgbClr val="000080"/>
            </a:solidFill>
            <a:prstDash val="solid"/>
            <a:round/>
            <a:headEnd type="none" w="med" len="med"/>
            <a:tailEnd type="triangle" w="med" len="med"/>
          </a:ln>
          <a:effectLst/>
        </p:spPr>
      </p:cxnSp>
      <p:sp>
        <p:nvSpPr>
          <p:cNvPr id="266" name="CaixaDeTexto 34">
            <a:extLst>
              <a:ext uri="{FF2B5EF4-FFF2-40B4-BE49-F238E27FC236}">
                <a16:creationId xmlns:a16="http://schemas.microsoft.com/office/drawing/2014/main" id="{8037A49D-984B-4081-881F-47AE7AC872E3}"/>
              </a:ext>
            </a:extLst>
          </p:cNvPr>
          <p:cNvSpPr txBox="1">
            <a:spLocks noChangeArrowheads="1"/>
          </p:cNvSpPr>
          <p:nvPr/>
        </p:nvSpPr>
        <p:spPr bwMode="auto">
          <a:xfrm>
            <a:off x="4582511" y="5611887"/>
            <a:ext cx="3085833" cy="769441"/>
          </a:xfrm>
          <a:prstGeom prst="rect">
            <a:avLst/>
          </a:prstGeom>
          <a:solidFill>
            <a:srgbClr val="E7F6FF"/>
          </a:solidFill>
          <a:ln w="9525">
            <a:noFill/>
            <a:miter lim="800000"/>
            <a:headEnd/>
            <a:tailEnd/>
          </a:ln>
        </p:spPr>
        <p:txBody>
          <a:bodyPr wrap="squar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a:ln>
                <a:noFill/>
              </a:ln>
              <a:solidFill>
                <a:srgbClr val="000080"/>
              </a:solidFill>
              <a:effectLst/>
              <a:uLnTx/>
              <a:uFillTx/>
              <a:latin typeface="Calibri"/>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err="1">
                <a:ln>
                  <a:noFill/>
                </a:ln>
                <a:solidFill>
                  <a:srgbClr val="000080"/>
                </a:solidFill>
                <a:effectLst/>
                <a:uLnTx/>
                <a:uFillTx/>
                <a:latin typeface="Calibri"/>
              </a:rPr>
              <a:t>Repetidor</a:t>
            </a:r>
            <a:r>
              <a:rPr kumimoji="0" lang="en-US" sz="1800" b="0" i="0" u="none" strike="noStrike" kern="0" cap="none" spc="0" normalizeH="0" baseline="0" noProof="0" dirty="0">
                <a:ln>
                  <a:noFill/>
                </a:ln>
                <a:solidFill>
                  <a:srgbClr val="000080"/>
                </a:solidFill>
                <a:effectLst/>
                <a:uLnTx/>
                <a:uFillTx/>
                <a:latin typeface="Calibri"/>
              </a:rPr>
              <a:t> (</a:t>
            </a:r>
            <a:r>
              <a:rPr kumimoji="0" lang="en-US" sz="1800" b="1" i="0" u="none" strike="noStrike" kern="0" cap="none" spc="0" normalizeH="0" baseline="0" noProof="0" dirty="0">
                <a:ln>
                  <a:noFill/>
                </a:ln>
                <a:solidFill>
                  <a:srgbClr val="000080"/>
                </a:solidFill>
                <a:effectLst/>
                <a:uLnTx/>
                <a:uFillTx/>
                <a:latin typeface="Calibri"/>
              </a:rPr>
              <a:t>REP</a:t>
            </a:r>
            <a:r>
              <a:rPr kumimoji="0" lang="en-US" sz="1800" b="0" i="0" u="none" strike="noStrike" kern="0" cap="none" spc="0" normalizeH="0" baseline="0" noProof="0" dirty="0">
                <a:ln>
                  <a:noFill/>
                </a:ln>
                <a:solidFill>
                  <a:srgbClr val="000080"/>
                </a:solidFill>
                <a:effectLst/>
                <a:uLnTx/>
                <a:uFillTx/>
                <a:latin typeface="Calibri"/>
              </a:rPr>
              <a:t>) </a:t>
            </a:r>
            <a:r>
              <a:rPr kumimoji="0" lang="en-US" sz="1800" b="1" i="0" u="none" strike="noStrike" kern="0" cap="none" spc="0" normalizeH="0" baseline="0" noProof="0" dirty="0">
                <a:ln>
                  <a:noFill/>
                </a:ln>
                <a:solidFill>
                  <a:srgbClr val="000080"/>
                </a:solidFill>
                <a:effectLst/>
                <a:uLnTx/>
                <a:uFillTx/>
                <a:latin typeface="Calibri"/>
              </a:rPr>
              <a:t>-</a:t>
            </a:r>
            <a:r>
              <a:rPr kumimoji="0" lang="en-US" sz="1800" b="0" i="0" u="none" strike="noStrike" kern="0" cap="none" spc="0" normalizeH="0" baseline="0" noProof="0" dirty="0">
                <a:ln>
                  <a:noFill/>
                </a:ln>
                <a:solidFill>
                  <a:srgbClr val="000080"/>
                </a:solidFill>
                <a:effectLst/>
                <a:uLnTx/>
                <a:uFillTx/>
                <a:latin typeface="Calibri"/>
              </a:rPr>
              <a:t> </a:t>
            </a:r>
            <a:r>
              <a:rPr kumimoji="0" lang="en-US" sz="1800" b="1" i="0" u="none" strike="noStrike" kern="0" cap="none" spc="0" normalizeH="0" baseline="0" noProof="0" dirty="0" err="1">
                <a:ln>
                  <a:noFill/>
                </a:ln>
                <a:solidFill>
                  <a:srgbClr val="000080"/>
                </a:solidFill>
                <a:effectLst/>
                <a:uLnTx/>
                <a:uFillTx/>
                <a:latin typeface="Calibri"/>
              </a:rPr>
              <a:t>Arquivo</a:t>
            </a:r>
            <a:r>
              <a:rPr kumimoji="0" lang="en-US" sz="1800" b="0" i="0" u="none" strike="noStrike" kern="0" cap="none" spc="0" normalizeH="0" baseline="0" noProof="0" dirty="0">
                <a:ln>
                  <a:noFill/>
                </a:ln>
                <a:solidFill>
                  <a:srgbClr val="000080"/>
                </a:solidFill>
                <a:effectLst/>
                <a:uLnTx/>
                <a:uFillTx/>
                <a:latin typeface="Calibri"/>
              </a:rPr>
              <a:t> (</a:t>
            </a:r>
            <a:r>
              <a:rPr kumimoji="0" lang="en-US" sz="1800" b="1" i="0" u="none" strike="noStrike" kern="0" cap="none" spc="0" normalizeH="0" baseline="0" noProof="0" dirty="0">
                <a:ln>
                  <a:noFill/>
                </a:ln>
                <a:solidFill>
                  <a:srgbClr val="000080"/>
                </a:solidFill>
                <a:effectLst/>
                <a:uLnTx/>
                <a:uFillTx/>
                <a:latin typeface="Calibri"/>
              </a:rPr>
              <a:t>A</a:t>
            </a:r>
            <a:r>
              <a:rPr kumimoji="0" lang="en-US" sz="1800" b="0" i="0" u="none" strike="noStrike" kern="0" cap="none" spc="0" normalizeH="0" baseline="0" noProof="0" dirty="0">
                <a:ln>
                  <a:noFill/>
                </a:ln>
                <a:solidFill>
                  <a:srgbClr val="000080"/>
                </a:solidFill>
                <a:effectLst/>
                <a:uLnTx/>
                <a:uFillTx/>
                <a:latin typeface="Calibri"/>
              </a:rPr>
              <a:t>) </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80"/>
              </a:solidFill>
              <a:effectLst/>
              <a:uLnTx/>
              <a:uFillTx/>
              <a:latin typeface="Calibri"/>
            </a:endParaRPr>
          </a:p>
        </p:txBody>
      </p:sp>
      <p:sp>
        <p:nvSpPr>
          <p:cNvPr id="267" name="CaixaDeTexto 34">
            <a:extLst>
              <a:ext uri="{FF2B5EF4-FFF2-40B4-BE49-F238E27FC236}">
                <a16:creationId xmlns:a16="http://schemas.microsoft.com/office/drawing/2014/main" id="{AAB5EA75-651B-4882-94D1-4CD29CF2F21B}"/>
              </a:ext>
            </a:extLst>
          </p:cNvPr>
          <p:cNvSpPr txBox="1">
            <a:spLocks noChangeArrowheads="1"/>
          </p:cNvSpPr>
          <p:nvPr/>
        </p:nvSpPr>
        <p:spPr bwMode="auto">
          <a:xfrm>
            <a:off x="2373660" y="5635262"/>
            <a:ext cx="1872208" cy="646331"/>
          </a:xfrm>
          <a:prstGeom prst="rect">
            <a:avLst/>
          </a:prstGeom>
          <a:solidFill>
            <a:srgbClr val="FFFF99"/>
          </a:solidFill>
          <a:ln w="9525">
            <a:solidFill>
              <a:srgbClr val="FFFF99"/>
            </a:solid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0080"/>
                </a:solidFill>
                <a:effectLst/>
                <a:uLnTx/>
                <a:uFillTx/>
                <a:latin typeface="Calibri"/>
              </a:rPr>
              <a:t>Resolvedor</a:t>
            </a:r>
            <a:r>
              <a:rPr kumimoji="0" lang="en-US" sz="1800" b="0" i="0" u="none" strike="noStrike" kern="0" cap="none" spc="0" normalizeH="0" baseline="0" noProof="0" dirty="0">
                <a:ln>
                  <a:noFill/>
                </a:ln>
                <a:solidFill>
                  <a:srgbClr val="000080"/>
                </a:solidFill>
                <a:effectLst/>
                <a:uLnTx/>
                <a:uFillTx/>
                <a:latin typeface="Calibri"/>
              </a:rPr>
              <a:t> (</a:t>
            </a:r>
            <a:r>
              <a:rPr kumimoji="0" lang="en-US" sz="1800" b="1" i="0" u="none" strike="noStrike" kern="0" cap="none" spc="0" normalizeH="0" baseline="0" noProof="0" dirty="0">
                <a:ln>
                  <a:noFill/>
                </a:ln>
                <a:solidFill>
                  <a:srgbClr val="000080"/>
                </a:solidFill>
                <a:effectLst/>
                <a:uLnTx/>
                <a:uFillTx/>
                <a:latin typeface="Calibri"/>
              </a:rPr>
              <a:t>RES</a:t>
            </a:r>
            <a:r>
              <a:rPr kumimoji="0" lang="en-US" sz="1800" b="0" i="0" u="none" strike="noStrike" kern="0" cap="none" spc="0" normalizeH="0" baseline="0" noProof="0" dirty="0">
                <a:ln>
                  <a:noFill/>
                </a:ln>
                <a:solidFill>
                  <a:srgbClr val="000080"/>
                </a:solidFill>
                <a:effectLst/>
                <a:uLnTx/>
                <a:uFillTx/>
                <a:latin typeface="Calibri"/>
              </a:rPr>
              <a:t>)</a:t>
            </a:r>
            <a:r>
              <a:rPr kumimoji="0" lang="en-US" sz="1800" b="1" i="0" u="none" strike="noStrike" kern="0" cap="none" spc="0" normalizeH="0" baseline="0" noProof="0" dirty="0">
                <a:ln>
                  <a:noFill/>
                </a:ln>
                <a:solidFill>
                  <a:srgbClr val="000080"/>
                </a:solidFill>
                <a:effectLst/>
                <a:uLnTx/>
                <a:uFillTx/>
                <a:latin typeface="Calibri"/>
              </a:rPr>
              <a:t> urlib.net </a:t>
            </a:r>
            <a:r>
              <a:rPr kumimoji="0" lang="en-US" sz="1800" b="0" i="0" u="none" strike="noStrike" kern="0" cap="none" spc="0" normalizeH="0" baseline="0" noProof="0" dirty="0">
                <a:ln>
                  <a:noFill/>
                </a:ln>
                <a:solidFill>
                  <a:srgbClr val="000080"/>
                </a:solidFill>
                <a:effectLst/>
                <a:uLnTx/>
                <a:uFillTx/>
                <a:latin typeface="Calibri"/>
              </a:rPr>
              <a:t>(</a:t>
            </a:r>
            <a:r>
              <a:rPr kumimoji="0" lang="en-US" sz="1800" b="1" i="0" u="none" strike="noStrike" kern="0" cap="none" spc="0" normalizeH="0" baseline="0" noProof="0" dirty="0">
                <a:ln>
                  <a:noFill/>
                </a:ln>
                <a:solidFill>
                  <a:srgbClr val="000080"/>
                </a:solidFill>
                <a:effectLst/>
                <a:uLnTx/>
                <a:uFillTx/>
                <a:latin typeface="Calibri"/>
              </a:rPr>
              <a:t>NIC.br</a:t>
            </a:r>
            <a:r>
              <a:rPr kumimoji="0" lang="en-US" sz="1800" b="0" i="0" u="none" strike="noStrike" kern="0" cap="none" spc="0" normalizeH="0" baseline="0" noProof="0" dirty="0">
                <a:ln>
                  <a:noFill/>
                </a:ln>
                <a:solidFill>
                  <a:srgbClr val="000080"/>
                </a:solidFill>
                <a:effectLst/>
                <a:uLnTx/>
                <a:uFillTx/>
                <a:latin typeface="Calibri"/>
              </a:rPr>
              <a:t>)</a:t>
            </a:r>
          </a:p>
        </p:txBody>
      </p:sp>
      <p:sp>
        <p:nvSpPr>
          <p:cNvPr id="268" name="Texto Explicativo: Linha 267">
            <a:extLst>
              <a:ext uri="{FF2B5EF4-FFF2-40B4-BE49-F238E27FC236}">
                <a16:creationId xmlns:a16="http://schemas.microsoft.com/office/drawing/2014/main" id="{D3A78A97-B12E-4ADA-A875-860D1183A01D}"/>
              </a:ext>
            </a:extLst>
          </p:cNvPr>
          <p:cNvSpPr/>
          <p:nvPr/>
        </p:nvSpPr>
        <p:spPr bwMode="auto">
          <a:xfrm>
            <a:off x="2534925" y="3052601"/>
            <a:ext cx="1525169" cy="284284"/>
          </a:xfrm>
          <a:prstGeom prst="borderCallout1">
            <a:avLst>
              <a:gd name="adj1" fmla="val 100647"/>
              <a:gd name="adj2" fmla="val 49405"/>
              <a:gd name="adj3" fmla="val 189723"/>
              <a:gd name="adj4" fmla="val 49401"/>
            </a:avLst>
          </a:prstGeom>
          <a:solidFill>
            <a:srgbClr val="FFFF00"/>
          </a:solidFill>
          <a:ln w="9525">
            <a:noFill/>
            <a:miter lim="800000"/>
            <a:headEnd/>
            <a:tailEnd/>
          </a:ln>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FF0000"/>
                </a:solidFill>
                <a:effectLst/>
                <a:uLnTx/>
                <a:uFillTx/>
                <a:latin typeface="Calibri"/>
              </a:rPr>
              <a:t>(AMI) </a:t>
            </a:r>
            <a:r>
              <a:rPr kumimoji="0" lang="pt-BR" sz="1800" b="1" i="0" u="none" strike="noStrike" kern="0" cap="none" spc="0" normalizeH="0" baseline="0" noProof="0" dirty="0">
                <a:ln>
                  <a:noFill/>
                </a:ln>
                <a:solidFill>
                  <a:prstClr val="black"/>
                </a:solidFill>
                <a:effectLst/>
                <a:uLnTx/>
                <a:uFillTx/>
                <a:latin typeface="Calibri"/>
              </a:rPr>
              <a:t>/</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srgbClr val="00B050"/>
                </a:solidFill>
                <a:effectLst/>
                <a:uLnTx/>
                <a:uFillTx/>
                <a:latin typeface="Calibri"/>
              </a:rPr>
              <a:t>NIC.br</a:t>
            </a:r>
            <a:endParaRPr kumimoji="0" lang="en-US" sz="1800" b="1" i="0" u="none" strike="noStrike" kern="0" cap="none" spc="0" normalizeH="0" baseline="0" noProof="0" dirty="0">
              <a:ln>
                <a:noFill/>
              </a:ln>
              <a:solidFill>
                <a:srgbClr val="00B050"/>
              </a:solidFill>
              <a:effectLst/>
              <a:uLnTx/>
              <a:uFillTx/>
              <a:latin typeface="Calibri"/>
            </a:endParaRPr>
          </a:p>
        </p:txBody>
      </p:sp>
      <p:sp>
        <p:nvSpPr>
          <p:cNvPr id="269" name="Texto Explicativo: Linha 268">
            <a:extLst>
              <a:ext uri="{FF2B5EF4-FFF2-40B4-BE49-F238E27FC236}">
                <a16:creationId xmlns:a16="http://schemas.microsoft.com/office/drawing/2014/main" id="{42AC18D8-B410-4212-91B6-BBB90D2806BC}"/>
              </a:ext>
            </a:extLst>
          </p:cNvPr>
          <p:cNvSpPr/>
          <p:nvPr/>
        </p:nvSpPr>
        <p:spPr bwMode="auto">
          <a:xfrm>
            <a:off x="2572509" y="2487761"/>
            <a:ext cx="1450000" cy="305865"/>
          </a:xfrm>
          <a:prstGeom prst="borderCallout1">
            <a:avLst>
              <a:gd name="adj1" fmla="val 50820"/>
              <a:gd name="adj2" fmla="val 100655"/>
              <a:gd name="adj3" fmla="val 109253"/>
              <a:gd name="adj4" fmla="val 131287"/>
            </a:avLst>
          </a:prstGeom>
          <a:solidFill>
            <a:srgbClr val="FFFF00"/>
          </a:solidFill>
          <a:ln w="9525">
            <a:noFill/>
            <a:miter lim="800000"/>
            <a:headEnd/>
            <a:tailEnd/>
          </a:ln>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FF0000"/>
                </a:solidFill>
                <a:effectLst/>
                <a:uLnTx/>
                <a:uFillTx/>
                <a:latin typeface="Calibri"/>
              </a:rPr>
              <a:t>IBICT</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prstClr val="black"/>
                </a:solidFill>
                <a:effectLst/>
                <a:uLnTx/>
                <a:uFillTx/>
                <a:latin typeface="Calibri"/>
              </a:rPr>
              <a:t>/</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srgbClr val="00B050"/>
                </a:solidFill>
                <a:effectLst/>
                <a:uLnTx/>
                <a:uFillTx/>
                <a:latin typeface="Calibri"/>
              </a:rPr>
              <a:t>IBICT</a:t>
            </a:r>
            <a:endParaRPr kumimoji="0" lang="en-US" sz="1800" b="1" i="0" u="none" strike="noStrike" kern="0" cap="none" spc="0" normalizeH="0" baseline="0" noProof="0" dirty="0">
              <a:ln>
                <a:noFill/>
              </a:ln>
              <a:solidFill>
                <a:srgbClr val="00B050"/>
              </a:solidFill>
              <a:effectLst/>
              <a:uLnTx/>
              <a:uFillTx/>
              <a:latin typeface="Calibri"/>
            </a:endParaRPr>
          </a:p>
        </p:txBody>
      </p:sp>
      <p:sp>
        <p:nvSpPr>
          <p:cNvPr id="270" name="CaixaDeTexto 34">
            <a:extLst>
              <a:ext uri="{FF2B5EF4-FFF2-40B4-BE49-F238E27FC236}">
                <a16:creationId xmlns:a16="http://schemas.microsoft.com/office/drawing/2014/main" id="{4D795FD0-2D7D-4D24-9B10-41F53B5FA76F}"/>
              </a:ext>
            </a:extLst>
          </p:cNvPr>
          <p:cNvSpPr txBox="1">
            <a:spLocks noChangeArrowheads="1"/>
          </p:cNvSpPr>
          <p:nvPr/>
        </p:nvSpPr>
        <p:spPr bwMode="auto">
          <a:xfrm>
            <a:off x="349816" y="5635262"/>
            <a:ext cx="1658068" cy="646331"/>
          </a:xfrm>
          <a:prstGeom prst="rect">
            <a:avLst/>
          </a:prstGeom>
          <a:solidFill>
            <a:srgbClr val="CCD5EA"/>
          </a:solid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err="1">
                <a:ln>
                  <a:noFill/>
                </a:ln>
                <a:solidFill>
                  <a:srgbClr val="000080"/>
                </a:solidFill>
                <a:effectLst/>
                <a:uLnTx/>
                <a:uFillTx/>
                <a:latin typeface="Calibri"/>
              </a:rPr>
              <a:t>Navegador</a:t>
            </a:r>
            <a:r>
              <a:rPr kumimoji="0" lang="en-US" sz="1800" b="1" i="0" u="none" strike="noStrike" kern="0" cap="none" spc="0" normalizeH="0" baseline="0" noProof="0" dirty="0">
                <a:ln>
                  <a:noFill/>
                </a:ln>
                <a:solidFill>
                  <a:srgbClr val="000080"/>
                </a:solidFill>
                <a:effectLst/>
                <a:uLnTx/>
                <a:uFillTx/>
                <a:latin typeface="Calibri"/>
              </a:rPr>
              <a:t> de </a:t>
            </a:r>
          </a:p>
          <a:p>
            <a:pPr marL="0" marR="0" lvl="0" indent="0" defTabSz="914400" eaLnBrk="1" fontAlgn="auto" latinLnBrk="0" hangingPunct="1">
              <a:lnSpc>
                <a:spcPct val="100000"/>
              </a:lnSpc>
              <a:spcBef>
                <a:spcPts val="0"/>
              </a:spcBef>
              <a:spcAft>
                <a:spcPts val="0"/>
              </a:spcAft>
              <a:buClrTx/>
              <a:buSzTx/>
              <a:buFontTx/>
              <a:buNone/>
              <a:tabLst/>
              <a:defRPr/>
            </a:pPr>
            <a:r>
              <a:rPr lang="en-US" sz="1800" b="1" i="0" kern="0" dirty="0">
                <a:solidFill>
                  <a:srgbClr val="000080"/>
                </a:solidFill>
                <a:latin typeface="Calibri"/>
              </a:rPr>
              <a:t>um</a:t>
            </a:r>
            <a:r>
              <a:rPr kumimoji="0" lang="en-US" sz="1800" b="1" i="0" u="none" strike="noStrike" kern="0" cap="none" spc="0" normalizeH="0" baseline="0" noProof="0" dirty="0">
                <a:ln>
                  <a:noFill/>
                </a:ln>
                <a:solidFill>
                  <a:srgbClr val="000080"/>
                </a:solidFill>
                <a:effectLst/>
                <a:uLnTx/>
                <a:uFillTx/>
                <a:latin typeface="Calibri"/>
              </a:rPr>
              <a:t> </a:t>
            </a:r>
            <a:r>
              <a:rPr kumimoji="0" lang="en-US" sz="1800" b="1" i="0" u="none" strike="noStrike" kern="0" cap="none" spc="0" normalizeH="0" baseline="0" noProof="0" dirty="0" err="1">
                <a:ln>
                  <a:noFill/>
                </a:ln>
                <a:solidFill>
                  <a:srgbClr val="000080"/>
                </a:solidFill>
                <a:effectLst/>
                <a:uLnTx/>
                <a:uFillTx/>
                <a:latin typeface="Calibri"/>
              </a:rPr>
              <a:t>usário</a:t>
            </a:r>
            <a:r>
              <a:rPr kumimoji="0" lang="en-US" sz="1800" b="0" i="0" u="none" strike="noStrike" kern="0" cap="none" spc="0" normalizeH="0" baseline="0" noProof="0" dirty="0">
                <a:ln>
                  <a:noFill/>
                </a:ln>
                <a:solidFill>
                  <a:srgbClr val="000080"/>
                </a:solidFill>
                <a:effectLst/>
                <a:uLnTx/>
                <a:uFillTx/>
                <a:latin typeface="Calibri"/>
              </a:rPr>
              <a:t> (</a:t>
            </a:r>
            <a:r>
              <a:rPr kumimoji="0" lang="en-US" sz="1800" b="1" i="0" u="none" strike="noStrike" kern="0" cap="none" spc="0" normalizeH="0" baseline="0" noProof="0" dirty="0">
                <a:ln>
                  <a:noFill/>
                </a:ln>
                <a:solidFill>
                  <a:srgbClr val="000080"/>
                </a:solidFill>
                <a:effectLst/>
                <a:uLnTx/>
                <a:uFillTx/>
                <a:latin typeface="Calibri"/>
              </a:rPr>
              <a:t>N</a:t>
            </a:r>
            <a:r>
              <a:rPr kumimoji="0" lang="en-US" sz="1800" b="0" i="0" u="none" strike="noStrike" kern="0" cap="none" spc="0" normalizeH="0" baseline="0" noProof="0" dirty="0">
                <a:ln>
                  <a:noFill/>
                </a:ln>
                <a:solidFill>
                  <a:srgbClr val="000080"/>
                </a:solidFill>
                <a:effectLst/>
                <a:uLnTx/>
                <a:uFillTx/>
                <a:latin typeface="Calibri"/>
              </a:rPr>
              <a:t>)</a:t>
            </a:r>
            <a:endParaRPr kumimoji="0" lang="en-US" sz="1800" b="1" i="0" u="none" strike="noStrike" kern="0" cap="none" spc="0" normalizeH="0" baseline="0" noProof="0" dirty="0">
              <a:ln>
                <a:noFill/>
              </a:ln>
              <a:solidFill>
                <a:srgbClr val="000080"/>
              </a:solidFill>
              <a:effectLst/>
              <a:uLnTx/>
              <a:uFillTx/>
              <a:latin typeface="Calibri"/>
            </a:endParaRPr>
          </a:p>
        </p:txBody>
      </p:sp>
      <p:grpSp>
        <p:nvGrpSpPr>
          <p:cNvPr id="271" name="Agrupar 270">
            <a:extLst>
              <a:ext uri="{FF2B5EF4-FFF2-40B4-BE49-F238E27FC236}">
                <a16:creationId xmlns:a16="http://schemas.microsoft.com/office/drawing/2014/main" id="{1B938B33-5427-4C1B-8CF8-2B9153F9D202}"/>
              </a:ext>
            </a:extLst>
          </p:cNvPr>
          <p:cNvGrpSpPr/>
          <p:nvPr/>
        </p:nvGrpSpPr>
        <p:grpSpPr>
          <a:xfrm>
            <a:off x="561096" y="1464677"/>
            <a:ext cx="6196031" cy="4010051"/>
            <a:chOff x="576000" y="1104715"/>
            <a:chExt cx="6196031" cy="4010051"/>
          </a:xfrm>
        </p:grpSpPr>
        <p:cxnSp>
          <p:nvCxnSpPr>
            <p:cNvPr id="296" name="Conector reto 295">
              <a:extLst>
                <a:ext uri="{FF2B5EF4-FFF2-40B4-BE49-F238E27FC236}">
                  <a16:creationId xmlns:a16="http://schemas.microsoft.com/office/drawing/2014/main" id="{E7D99ED1-1C5A-47D2-AA61-9C2D9EBE2A29}"/>
                </a:ext>
              </a:extLst>
            </p:cNvPr>
            <p:cNvCxnSpPr>
              <a:cxnSpLocks/>
              <a:stCxn id="299" idx="6"/>
            </p:cNvCxnSpPr>
            <p:nvPr/>
          </p:nvCxnSpPr>
          <p:spPr bwMode="auto">
            <a:xfrm flipV="1">
              <a:off x="3977960" y="2736542"/>
              <a:ext cx="619455" cy="1169765"/>
            </a:xfrm>
            <a:prstGeom prst="line">
              <a:avLst/>
            </a:prstGeom>
            <a:noFill/>
            <a:ln w="38100" cap="flat" cmpd="sng" algn="ctr">
              <a:solidFill>
                <a:srgbClr val="000080"/>
              </a:solidFill>
              <a:prstDash val="solid"/>
              <a:round/>
              <a:headEnd type="none" w="med" len="med"/>
              <a:tailEnd type="triangle" w="med" len="med"/>
            </a:ln>
            <a:effectLst/>
          </p:spPr>
        </p:cxnSp>
        <p:cxnSp>
          <p:nvCxnSpPr>
            <p:cNvPr id="297" name="Conector reto 296">
              <a:extLst>
                <a:ext uri="{FF2B5EF4-FFF2-40B4-BE49-F238E27FC236}">
                  <a16:creationId xmlns:a16="http://schemas.microsoft.com/office/drawing/2014/main" id="{CA4F6246-14FE-46EC-A17F-3E689E3C58D5}"/>
                </a:ext>
              </a:extLst>
            </p:cNvPr>
            <p:cNvCxnSpPr>
              <a:cxnSpLocks/>
              <a:endCxn id="313" idx="2"/>
            </p:cNvCxnSpPr>
            <p:nvPr/>
          </p:nvCxnSpPr>
          <p:spPr bwMode="auto">
            <a:xfrm>
              <a:off x="4858262" y="2280059"/>
              <a:ext cx="928144" cy="2"/>
            </a:xfrm>
            <a:prstGeom prst="line">
              <a:avLst/>
            </a:prstGeom>
            <a:noFill/>
            <a:ln w="25400" cap="flat" cmpd="sng" algn="ctr">
              <a:solidFill>
                <a:srgbClr val="000080"/>
              </a:solidFill>
              <a:prstDash val="solid"/>
              <a:round/>
              <a:headEnd type="none" w="med" len="med"/>
              <a:tailEnd type="triangle" w="med" len="med"/>
            </a:ln>
            <a:effectLst/>
          </p:spPr>
        </p:cxnSp>
        <p:cxnSp>
          <p:nvCxnSpPr>
            <p:cNvPr id="298" name="Conector reto 297">
              <a:extLst>
                <a:ext uri="{FF2B5EF4-FFF2-40B4-BE49-F238E27FC236}">
                  <a16:creationId xmlns:a16="http://schemas.microsoft.com/office/drawing/2014/main" id="{0E7B4FFF-E883-4C17-8E01-B367CCC17A7B}"/>
                </a:ext>
              </a:extLst>
            </p:cNvPr>
            <p:cNvCxnSpPr>
              <a:cxnSpLocks/>
              <a:stCxn id="299" idx="6"/>
              <a:endCxn id="339" idx="2"/>
            </p:cNvCxnSpPr>
            <p:nvPr/>
          </p:nvCxnSpPr>
          <p:spPr bwMode="auto">
            <a:xfrm flipV="1">
              <a:off x="3977960" y="3657366"/>
              <a:ext cx="765502" cy="248941"/>
            </a:xfrm>
            <a:prstGeom prst="line">
              <a:avLst/>
            </a:prstGeom>
            <a:noFill/>
            <a:ln w="38100" cap="flat" cmpd="sng" algn="ctr">
              <a:solidFill>
                <a:srgbClr val="000080"/>
              </a:solidFill>
              <a:prstDash val="solid"/>
              <a:round/>
              <a:headEnd type="none" w="med" len="med"/>
              <a:tailEnd type="triangle" w="med" len="med"/>
            </a:ln>
            <a:effectLst/>
          </p:spPr>
        </p:cxnSp>
        <p:sp>
          <p:nvSpPr>
            <p:cNvPr id="299" name="Elipse 298">
              <a:extLst>
                <a:ext uri="{FF2B5EF4-FFF2-40B4-BE49-F238E27FC236}">
                  <a16:creationId xmlns:a16="http://schemas.microsoft.com/office/drawing/2014/main" id="{F7F64CB9-B1D7-436C-BB76-F647652C869D}"/>
                </a:ext>
              </a:extLst>
            </p:cNvPr>
            <p:cNvSpPr>
              <a:spLocks noChangeAspect="1"/>
            </p:cNvSpPr>
            <p:nvPr/>
          </p:nvSpPr>
          <p:spPr bwMode="auto">
            <a:xfrm>
              <a:off x="2573960" y="3204307"/>
              <a:ext cx="1404000" cy="1404000"/>
            </a:xfrm>
            <a:prstGeom prst="ellipse">
              <a:avLst/>
            </a:prstGeom>
            <a:solidFill>
              <a:srgbClr val="FFFF99"/>
            </a:solidFill>
            <a:ln w="9525">
              <a:solidFill>
                <a:srgbClr val="FFFF99"/>
              </a:solidFill>
              <a:miter lim="800000"/>
              <a:headEnd/>
              <a:tailEnd/>
            </a:ln>
          </p:spPr>
          <p:txBody>
            <a:bodyPr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000080"/>
                  </a:solidFill>
                  <a:effectLst/>
                  <a:uLnTx/>
                  <a:uFillTx/>
                  <a:latin typeface="Calibri"/>
                </a:rPr>
                <a:t>RES</a:t>
              </a:r>
            </a:p>
          </p:txBody>
        </p:sp>
        <p:cxnSp>
          <p:nvCxnSpPr>
            <p:cNvPr id="300" name="Conector reto 299">
              <a:extLst>
                <a:ext uri="{FF2B5EF4-FFF2-40B4-BE49-F238E27FC236}">
                  <a16:creationId xmlns:a16="http://schemas.microsoft.com/office/drawing/2014/main" id="{1318853F-7D4C-4AFD-8689-6506645DF636}"/>
                </a:ext>
              </a:extLst>
            </p:cNvPr>
            <p:cNvCxnSpPr>
              <a:cxnSpLocks/>
              <a:stCxn id="301" idx="6"/>
            </p:cNvCxnSpPr>
            <p:nvPr/>
          </p:nvCxnSpPr>
          <p:spPr bwMode="auto">
            <a:xfrm>
              <a:off x="1728000" y="3888291"/>
              <a:ext cx="845960" cy="5042"/>
            </a:xfrm>
            <a:prstGeom prst="line">
              <a:avLst/>
            </a:prstGeom>
            <a:noFill/>
            <a:ln w="38100" cap="flat" cmpd="sng" algn="ctr">
              <a:solidFill>
                <a:srgbClr val="000080"/>
              </a:solidFill>
              <a:prstDash val="solid"/>
              <a:round/>
              <a:headEnd type="none" w="med" len="med"/>
              <a:tailEnd type="triangle" w="med" len="med"/>
            </a:ln>
            <a:effectLst/>
          </p:spPr>
        </p:cxnSp>
        <p:sp>
          <p:nvSpPr>
            <p:cNvPr id="301" name="Elipse 300">
              <a:extLst>
                <a:ext uri="{FF2B5EF4-FFF2-40B4-BE49-F238E27FC236}">
                  <a16:creationId xmlns:a16="http://schemas.microsoft.com/office/drawing/2014/main" id="{01344F53-66DD-40C6-B033-D67096E2D7AB}"/>
                </a:ext>
              </a:extLst>
            </p:cNvPr>
            <p:cNvSpPr>
              <a:spLocks noChangeAspect="1"/>
            </p:cNvSpPr>
            <p:nvPr/>
          </p:nvSpPr>
          <p:spPr bwMode="auto">
            <a:xfrm>
              <a:off x="576000" y="3312291"/>
              <a:ext cx="1152000" cy="1152000"/>
            </a:xfrm>
            <a:prstGeom prst="ellipse">
              <a:avLst/>
            </a:prstGeom>
            <a:solidFill>
              <a:srgbClr val="CCD5EA"/>
            </a:solidFill>
            <a:ln w="9525">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dirty="0">
                <a:ln>
                  <a:noFill/>
                </a:ln>
                <a:solidFill>
                  <a:srgbClr val="000080"/>
                </a:solidFill>
                <a:effectLst/>
                <a:uLnTx/>
                <a:uFillTx/>
                <a:latin typeface="Calibri"/>
              </a:endParaRPr>
            </a:p>
          </p:txBody>
        </p:sp>
        <p:grpSp>
          <p:nvGrpSpPr>
            <p:cNvPr id="302" name="Agrupar 301">
              <a:extLst>
                <a:ext uri="{FF2B5EF4-FFF2-40B4-BE49-F238E27FC236}">
                  <a16:creationId xmlns:a16="http://schemas.microsoft.com/office/drawing/2014/main" id="{4477CBEB-FE0F-4C5C-AFDD-6D22CEFC6E0E}"/>
                </a:ext>
              </a:extLst>
            </p:cNvPr>
            <p:cNvGrpSpPr/>
            <p:nvPr/>
          </p:nvGrpSpPr>
          <p:grpSpPr>
            <a:xfrm>
              <a:off x="4342468" y="4034766"/>
              <a:ext cx="1304522" cy="1080000"/>
              <a:chOff x="5012157" y="4073392"/>
              <a:chExt cx="1304522" cy="1080000"/>
            </a:xfrm>
          </p:grpSpPr>
          <p:sp>
            <p:nvSpPr>
              <p:cNvPr id="341" name="Elipse 340">
                <a:extLst>
                  <a:ext uri="{FF2B5EF4-FFF2-40B4-BE49-F238E27FC236}">
                    <a16:creationId xmlns:a16="http://schemas.microsoft.com/office/drawing/2014/main" id="{46D7FA05-1227-40ED-A6AC-93F5BAD20A6C}"/>
                  </a:ext>
                </a:extLst>
              </p:cNvPr>
              <p:cNvSpPr>
                <a:spLocks noChangeAspect="1"/>
              </p:cNvSpPr>
              <p:nvPr/>
            </p:nvSpPr>
            <p:spPr bwMode="auto">
              <a:xfrm>
                <a:off x="5870279" y="4165416"/>
                <a:ext cx="446400" cy="446400"/>
              </a:xfrm>
              <a:prstGeom prst="ellipse">
                <a:avLst/>
              </a:prstGeom>
              <a:noFill/>
              <a:ln w="25400">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42" name="Elipse 341">
                <a:extLst>
                  <a:ext uri="{FF2B5EF4-FFF2-40B4-BE49-F238E27FC236}">
                    <a16:creationId xmlns:a16="http://schemas.microsoft.com/office/drawing/2014/main" id="{61DC25D4-B429-43B6-89E2-0281BB565C0E}"/>
                  </a:ext>
                </a:extLst>
              </p:cNvPr>
              <p:cNvSpPr>
                <a:spLocks noChangeAspect="1"/>
              </p:cNvSpPr>
              <p:nvPr/>
            </p:nvSpPr>
            <p:spPr bwMode="auto">
              <a:xfrm>
                <a:off x="5012157" y="4073392"/>
                <a:ext cx="1080000" cy="1080000"/>
              </a:xfrm>
              <a:prstGeom prst="ellipse">
                <a:avLst/>
              </a:prstGeom>
              <a:solidFill>
                <a:srgbClr val="E7F6FF"/>
              </a:solidFill>
              <a:ln w="9525">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dirty="0">
                  <a:ln>
                    <a:noFill/>
                  </a:ln>
                  <a:solidFill>
                    <a:srgbClr val="000080"/>
                  </a:solidFill>
                  <a:effectLst/>
                  <a:uLnTx/>
                  <a:uFillTx/>
                  <a:latin typeface="Calibri"/>
                </a:endParaRPr>
              </a:p>
            </p:txBody>
          </p:sp>
          <p:cxnSp>
            <p:nvCxnSpPr>
              <p:cNvPr id="343" name="Conector de Seta Reta 342">
                <a:extLst>
                  <a:ext uri="{FF2B5EF4-FFF2-40B4-BE49-F238E27FC236}">
                    <a16:creationId xmlns:a16="http://schemas.microsoft.com/office/drawing/2014/main" id="{6A601129-6F02-462B-A706-F6EBAD48E202}"/>
                  </a:ext>
                </a:extLst>
              </p:cNvPr>
              <p:cNvCxnSpPr>
                <a:cxnSpLocks/>
              </p:cNvCxnSpPr>
              <p:nvPr/>
            </p:nvCxnSpPr>
            <p:spPr bwMode="auto">
              <a:xfrm rot="19560000" flipH="1">
                <a:off x="5921942" y="4213833"/>
                <a:ext cx="72000" cy="0"/>
              </a:xfrm>
              <a:prstGeom prst="straightConnector1">
                <a:avLst/>
              </a:prstGeom>
              <a:noFill/>
              <a:ln w="9525" cap="flat" cmpd="sng" algn="ctr">
                <a:solidFill>
                  <a:srgbClr val="000080"/>
                </a:solidFill>
                <a:prstDash val="solid"/>
                <a:round/>
                <a:headEnd type="none" w="med" len="med"/>
                <a:tailEnd type="triangle"/>
              </a:ln>
              <a:effectLst/>
            </p:spPr>
          </p:cxnSp>
        </p:grpSp>
        <p:sp>
          <p:nvSpPr>
            <p:cNvPr id="303" name="Elipse 302">
              <a:extLst>
                <a:ext uri="{FF2B5EF4-FFF2-40B4-BE49-F238E27FC236}">
                  <a16:creationId xmlns:a16="http://schemas.microsoft.com/office/drawing/2014/main" id="{6E2A4D7B-1FFD-4A23-AB32-C5F3A0416C81}"/>
                </a:ext>
              </a:extLst>
            </p:cNvPr>
            <p:cNvSpPr>
              <a:spLocks noChangeAspect="1"/>
            </p:cNvSpPr>
            <p:nvPr/>
          </p:nvSpPr>
          <p:spPr bwMode="auto">
            <a:xfrm rot="19440000">
              <a:off x="5551931" y="1317446"/>
              <a:ext cx="540000" cy="540000"/>
            </a:xfrm>
            <a:prstGeom prst="ellipse">
              <a:avLst/>
            </a:prstGeom>
            <a:solidFill>
              <a:srgbClr val="E7F6FF"/>
            </a:solidFill>
            <a:ln w="9525">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dirty="0">
                <a:ln>
                  <a:noFill/>
                </a:ln>
                <a:solidFill>
                  <a:srgbClr val="000080"/>
                </a:solidFill>
                <a:effectLst/>
                <a:uLnTx/>
                <a:uFillTx/>
                <a:latin typeface="Calibri"/>
              </a:endParaRPr>
            </a:p>
          </p:txBody>
        </p:sp>
        <p:sp>
          <p:nvSpPr>
            <p:cNvPr id="304" name="Elipse 303">
              <a:extLst>
                <a:ext uri="{FF2B5EF4-FFF2-40B4-BE49-F238E27FC236}">
                  <a16:creationId xmlns:a16="http://schemas.microsoft.com/office/drawing/2014/main" id="{1597C6AC-E691-4CAA-A35F-A788F4232221}"/>
                </a:ext>
              </a:extLst>
            </p:cNvPr>
            <p:cNvSpPr>
              <a:spLocks noChangeAspect="1"/>
            </p:cNvSpPr>
            <p:nvPr/>
          </p:nvSpPr>
          <p:spPr bwMode="auto">
            <a:xfrm rot="19500000" flipV="1">
              <a:off x="4323220" y="1740061"/>
              <a:ext cx="1080000" cy="1080000"/>
            </a:xfrm>
            <a:prstGeom prst="ellipse">
              <a:avLst/>
            </a:prstGeom>
            <a:solidFill>
              <a:srgbClr val="E7F6FF"/>
            </a:solidFill>
            <a:ln w="9525">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dirty="0">
                <a:ln>
                  <a:noFill/>
                </a:ln>
                <a:solidFill>
                  <a:srgbClr val="000080"/>
                </a:solidFill>
                <a:effectLst/>
                <a:uLnTx/>
                <a:uFillTx/>
                <a:latin typeface="Calibri"/>
              </a:endParaRPr>
            </a:p>
          </p:txBody>
        </p:sp>
        <p:sp>
          <p:nvSpPr>
            <p:cNvPr id="305" name="Elipse 304">
              <a:extLst>
                <a:ext uri="{FF2B5EF4-FFF2-40B4-BE49-F238E27FC236}">
                  <a16:creationId xmlns:a16="http://schemas.microsoft.com/office/drawing/2014/main" id="{125C67AB-5800-4216-A586-4DBADE489C25}"/>
                </a:ext>
              </a:extLst>
            </p:cNvPr>
            <p:cNvSpPr>
              <a:spLocks noChangeAspect="1"/>
            </p:cNvSpPr>
            <p:nvPr/>
          </p:nvSpPr>
          <p:spPr bwMode="auto">
            <a:xfrm rot="17280000">
              <a:off x="6232031" y="2473834"/>
              <a:ext cx="540000" cy="540000"/>
            </a:xfrm>
            <a:prstGeom prst="ellipse">
              <a:avLst/>
            </a:prstGeom>
            <a:solidFill>
              <a:srgbClr val="E7F6FF"/>
            </a:solidFill>
            <a:ln w="9525">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dirty="0">
                <a:ln>
                  <a:noFill/>
                </a:ln>
                <a:solidFill>
                  <a:srgbClr val="000080"/>
                </a:solidFill>
                <a:effectLst/>
                <a:uLnTx/>
                <a:uFillTx/>
                <a:latin typeface="Calibri"/>
              </a:endParaRPr>
            </a:p>
          </p:txBody>
        </p:sp>
        <p:sp>
          <p:nvSpPr>
            <p:cNvPr id="306" name="Arco 305">
              <a:extLst>
                <a:ext uri="{FF2B5EF4-FFF2-40B4-BE49-F238E27FC236}">
                  <a16:creationId xmlns:a16="http://schemas.microsoft.com/office/drawing/2014/main" id="{C289CE8F-3B47-43E0-9076-6B30BE138946}"/>
                </a:ext>
              </a:extLst>
            </p:cNvPr>
            <p:cNvSpPr>
              <a:spLocks noChangeAspect="1"/>
            </p:cNvSpPr>
            <p:nvPr/>
          </p:nvSpPr>
          <p:spPr bwMode="auto">
            <a:xfrm>
              <a:off x="3679654" y="1104715"/>
              <a:ext cx="2376000" cy="2376000"/>
            </a:xfrm>
            <a:prstGeom prst="arc">
              <a:avLst>
                <a:gd name="adj1" fmla="val 20186790"/>
                <a:gd name="adj2" fmla="val 20814840"/>
              </a:avLst>
            </a:prstGeom>
            <a:noFill/>
            <a:ln w="9525" cap="flat" cmpd="sng" algn="ctr">
              <a:solidFill>
                <a:sysClr val="windowText" lastClr="0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000080"/>
                </a:solidFill>
                <a:effectLst/>
                <a:uLnTx/>
                <a:uFillTx/>
                <a:latin typeface="Calibri"/>
              </a:endParaRPr>
            </a:p>
          </p:txBody>
        </p:sp>
        <p:grpSp>
          <p:nvGrpSpPr>
            <p:cNvPr id="307" name="Agrupar 306">
              <a:extLst>
                <a:ext uri="{FF2B5EF4-FFF2-40B4-BE49-F238E27FC236}">
                  <a16:creationId xmlns:a16="http://schemas.microsoft.com/office/drawing/2014/main" id="{E709D660-C374-4829-8BB8-FEF14D4BD897}"/>
                </a:ext>
              </a:extLst>
            </p:cNvPr>
            <p:cNvGrpSpPr/>
            <p:nvPr/>
          </p:nvGrpSpPr>
          <p:grpSpPr>
            <a:xfrm rot="-1500000">
              <a:off x="4682350" y="2841708"/>
              <a:ext cx="1304522" cy="1080000"/>
              <a:chOff x="5012157" y="4073392"/>
              <a:chExt cx="1304522" cy="1080000"/>
            </a:xfrm>
          </p:grpSpPr>
          <p:cxnSp>
            <p:nvCxnSpPr>
              <p:cNvPr id="337" name="Conector reto 336">
                <a:extLst>
                  <a:ext uri="{FF2B5EF4-FFF2-40B4-BE49-F238E27FC236}">
                    <a16:creationId xmlns:a16="http://schemas.microsoft.com/office/drawing/2014/main" id="{FC96F406-D041-4861-94D6-A9439254CC51}"/>
                  </a:ext>
                </a:extLst>
              </p:cNvPr>
              <p:cNvCxnSpPr>
                <a:cxnSpLocks/>
                <a:stCxn id="339" idx="2"/>
                <a:endCxn id="338" idx="4"/>
              </p:cNvCxnSpPr>
              <p:nvPr/>
            </p:nvCxnSpPr>
            <p:spPr bwMode="auto">
              <a:xfrm flipV="1">
                <a:off x="5012157" y="4611816"/>
                <a:ext cx="1081322" cy="1576"/>
              </a:xfrm>
              <a:prstGeom prst="line">
                <a:avLst/>
              </a:prstGeom>
              <a:noFill/>
              <a:ln w="9525" cap="flat" cmpd="sng" algn="ctr">
                <a:solidFill>
                  <a:sysClr val="windowText" lastClr="000000"/>
                </a:solidFill>
                <a:prstDash val="solid"/>
                <a:round/>
                <a:headEnd type="none" w="med" len="med"/>
                <a:tailEnd type="triangle" w="med" len="med"/>
              </a:ln>
              <a:effectLst/>
            </p:spPr>
          </p:cxnSp>
          <p:sp>
            <p:nvSpPr>
              <p:cNvPr id="338" name="Elipse 337">
                <a:extLst>
                  <a:ext uri="{FF2B5EF4-FFF2-40B4-BE49-F238E27FC236}">
                    <a16:creationId xmlns:a16="http://schemas.microsoft.com/office/drawing/2014/main" id="{FFA3AC57-A1CD-4E09-873D-77FDA5380247}"/>
                  </a:ext>
                </a:extLst>
              </p:cNvPr>
              <p:cNvSpPr>
                <a:spLocks noChangeAspect="1"/>
              </p:cNvSpPr>
              <p:nvPr/>
            </p:nvSpPr>
            <p:spPr bwMode="auto">
              <a:xfrm>
                <a:off x="5870279" y="4165416"/>
                <a:ext cx="446400" cy="446400"/>
              </a:xfrm>
              <a:prstGeom prst="ellipse">
                <a:avLst/>
              </a:prstGeom>
              <a:noFill/>
              <a:ln w="25400">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39" name="Elipse 338">
                <a:extLst>
                  <a:ext uri="{FF2B5EF4-FFF2-40B4-BE49-F238E27FC236}">
                    <a16:creationId xmlns:a16="http://schemas.microsoft.com/office/drawing/2014/main" id="{26004C95-B169-4E98-9DC8-19857520D0CF}"/>
                  </a:ext>
                </a:extLst>
              </p:cNvPr>
              <p:cNvSpPr>
                <a:spLocks noChangeAspect="1"/>
              </p:cNvSpPr>
              <p:nvPr/>
            </p:nvSpPr>
            <p:spPr bwMode="auto">
              <a:xfrm>
                <a:off x="5012157" y="4073392"/>
                <a:ext cx="1080000" cy="1080000"/>
              </a:xfrm>
              <a:prstGeom prst="ellipse">
                <a:avLst/>
              </a:prstGeom>
              <a:solidFill>
                <a:srgbClr val="E7F6FF"/>
              </a:solidFill>
              <a:ln w="9525">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dirty="0">
                  <a:ln>
                    <a:noFill/>
                  </a:ln>
                  <a:solidFill>
                    <a:srgbClr val="000080"/>
                  </a:solidFill>
                  <a:effectLst/>
                  <a:uLnTx/>
                  <a:uFillTx/>
                  <a:latin typeface="Calibri"/>
                </a:endParaRPr>
              </a:p>
            </p:txBody>
          </p:sp>
          <p:cxnSp>
            <p:nvCxnSpPr>
              <p:cNvPr id="340" name="Conector de Seta Reta 339">
                <a:extLst>
                  <a:ext uri="{FF2B5EF4-FFF2-40B4-BE49-F238E27FC236}">
                    <a16:creationId xmlns:a16="http://schemas.microsoft.com/office/drawing/2014/main" id="{DD906720-2B56-4D5A-A5DA-618A11C73026}"/>
                  </a:ext>
                </a:extLst>
              </p:cNvPr>
              <p:cNvCxnSpPr>
                <a:cxnSpLocks/>
              </p:cNvCxnSpPr>
              <p:nvPr/>
            </p:nvCxnSpPr>
            <p:spPr bwMode="auto">
              <a:xfrm rot="19560000" flipH="1">
                <a:off x="5921942" y="4213833"/>
                <a:ext cx="72000" cy="0"/>
              </a:xfrm>
              <a:prstGeom prst="straightConnector1">
                <a:avLst/>
              </a:prstGeom>
              <a:noFill/>
              <a:ln w="9525" cap="flat" cmpd="sng" algn="ctr">
                <a:solidFill>
                  <a:srgbClr val="000080"/>
                </a:solidFill>
                <a:prstDash val="solid"/>
                <a:round/>
                <a:headEnd type="none" w="med" len="med"/>
                <a:tailEnd type="triangle"/>
              </a:ln>
              <a:effectLst/>
            </p:spPr>
          </p:cxnSp>
        </p:grpSp>
        <p:cxnSp>
          <p:nvCxnSpPr>
            <p:cNvPr id="308" name="Conector reto 307">
              <a:extLst>
                <a:ext uri="{FF2B5EF4-FFF2-40B4-BE49-F238E27FC236}">
                  <a16:creationId xmlns:a16="http://schemas.microsoft.com/office/drawing/2014/main" id="{29F6411B-2900-48D7-BB8F-4B4A93FD61DD}"/>
                </a:ext>
              </a:extLst>
            </p:cNvPr>
            <p:cNvCxnSpPr>
              <a:cxnSpLocks/>
            </p:cNvCxnSpPr>
            <p:nvPr/>
          </p:nvCxnSpPr>
          <p:spPr bwMode="auto">
            <a:xfrm>
              <a:off x="5769550" y="3427473"/>
              <a:ext cx="286104" cy="1527"/>
            </a:xfrm>
            <a:prstGeom prst="line">
              <a:avLst/>
            </a:prstGeom>
            <a:noFill/>
            <a:ln w="25400" cap="flat" cmpd="sng" algn="ctr">
              <a:solidFill>
                <a:srgbClr val="000080"/>
              </a:solidFill>
              <a:prstDash val="solid"/>
              <a:round/>
              <a:headEnd type="none" w="med" len="med"/>
              <a:tailEnd type="triangle" w="med" len="med"/>
            </a:ln>
            <a:effectLst/>
          </p:spPr>
        </p:cxnSp>
        <p:cxnSp>
          <p:nvCxnSpPr>
            <p:cNvPr id="309" name="Conector reto 308">
              <a:extLst>
                <a:ext uri="{FF2B5EF4-FFF2-40B4-BE49-F238E27FC236}">
                  <a16:creationId xmlns:a16="http://schemas.microsoft.com/office/drawing/2014/main" id="{BA3C3BA5-6FCC-45F3-9C6C-EAABD5674044}"/>
                </a:ext>
              </a:extLst>
            </p:cNvPr>
            <p:cNvCxnSpPr>
              <a:cxnSpLocks/>
              <a:stCxn id="304" idx="6"/>
              <a:endCxn id="303" idx="2"/>
            </p:cNvCxnSpPr>
            <p:nvPr/>
          </p:nvCxnSpPr>
          <p:spPr bwMode="auto">
            <a:xfrm flipV="1">
              <a:off x="5305562" y="1746148"/>
              <a:ext cx="297934" cy="224182"/>
            </a:xfrm>
            <a:prstGeom prst="line">
              <a:avLst/>
            </a:prstGeom>
            <a:noFill/>
            <a:ln w="25400" cap="flat" cmpd="sng" algn="ctr">
              <a:solidFill>
                <a:srgbClr val="000080"/>
              </a:solidFill>
              <a:prstDash val="solid"/>
              <a:round/>
              <a:headEnd type="none" w="med" len="med"/>
              <a:tailEnd type="triangle" w="med" len="med"/>
            </a:ln>
            <a:effectLst/>
          </p:spPr>
        </p:cxnSp>
        <p:cxnSp>
          <p:nvCxnSpPr>
            <p:cNvPr id="310" name="Conector reto 309">
              <a:extLst>
                <a:ext uri="{FF2B5EF4-FFF2-40B4-BE49-F238E27FC236}">
                  <a16:creationId xmlns:a16="http://schemas.microsoft.com/office/drawing/2014/main" id="{5A77540C-6130-4AB0-AFF4-04601BDAD13A}"/>
                </a:ext>
              </a:extLst>
            </p:cNvPr>
            <p:cNvCxnSpPr>
              <a:cxnSpLocks/>
            </p:cNvCxnSpPr>
            <p:nvPr/>
          </p:nvCxnSpPr>
          <p:spPr bwMode="auto">
            <a:xfrm>
              <a:off x="5372436" y="2481861"/>
              <a:ext cx="864000" cy="216000"/>
            </a:xfrm>
            <a:prstGeom prst="line">
              <a:avLst/>
            </a:prstGeom>
            <a:noFill/>
            <a:ln w="25400" cap="flat" cmpd="sng" algn="ctr">
              <a:solidFill>
                <a:srgbClr val="000080"/>
              </a:solidFill>
              <a:prstDash val="solid"/>
              <a:round/>
              <a:headEnd type="none" w="med" len="med"/>
              <a:tailEnd type="triangle" w="med" len="med"/>
            </a:ln>
            <a:effectLst/>
          </p:spPr>
        </p:cxnSp>
        <p:grpSp>
          <p:nvGrpSpPr>
            <p:cNvPr id="311" name="Agrupar 310">
              <a:extLst>
                <a:ext uri="{FF2B5EF4-FFF2-40B4-BE49-F238E27FC236}">
                  <a16:creationId xmlns:a16="http://schemas.microsoft.com/office/drawing/2014/main" id="{696F1580-21CA-4BA1-9396-BDBF7266CEE7}"/>
                </a:ext>
              </a:extLst>
            </p:cNvPr>
            <p:cNvGrpSpPr>
              <a:grpSpLocks noChangeAspect="1"/>
            </p:cNvGrpSpPr>
            <p:nvPr/>
          </p:nvGrpSpPr>
          <p:grpSpPr>
            <a:xfrm>
              <a:off x="2771800" y="3750951"/>
              <a:ext cx="1008000" cy="329988"/>
              <a:chOff x="5218572" y="4507202"/>
              <a:chExt cx="3464652" cy="1134199"/>
            </a:xfrm>
          </p:grpSpPr>
          <p:sp>
            <p:nvSpPr>
              <p:cNvPr id="335" name="Trapezoide 334">
                <a:extLst>
                  <a:ext uri="{FF2B5EF4-FFF2-40B4-BE49-F238E27FC236}">
                    <a16:creationId xmlns:a16="http://schemas.microsoft.com/office/drawing/2014/main" id="{62ADD258-A67C-46AA-AADE-BAD643D1ADCA}"/>
                  </a:ext>
                </a:extLst>
              </p:cNvPr>
              <p:cNvSpPr/>
              <p:nvPr/>
            </p:nvSpPr>
            <p:spPr bwMode="auto">
              <a:xfrm>
                <a:off x="5218572" y="4507202"/>
                <a:ext cx="3464652" cy="852113"/>
              </a:xfrm>
              <a:prstGeom prst="trapezoid">
                <a:avLst>
                  <a:gd name="adj" fmla="val 101906"/>
                </a:avLst>
              </a:prstGeom>
              <a:solidFill>
                <a:sysClr val="window" lastClr="FFFFFF">
                  <a:lumMod val="8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36" name="Retângulo 335">
                <a:extLst>
                  <a:ext uri="{FF2B5EF4-FFF2-40B4-BE49-F238E27FC236}">
                    <a16:creationId xmlns:a16="http://schemas.microsoft.com/office/drawing/2014/main" id="{1926D15D-92C2-4A33-9C5E-EB8BBDACDEF9}"/>
                  </a:ext>
                </a:extLst>
              </p:cNvPr>
              <p:cNvSpPr/>
              <p:nvPr/>
            </p:nvSpPr>
            <p:spPr bwMode="auto">
              <a:xfrm>
                <a:off x="5218572" y="5318603"/>
                <a:ext cx="3464652" cy="322798"/>
              </a:xfrm>
              <a:prstGeom prst="rect">
                <a:avLst/>
              </a:prstGeom>
              <a:solidFill>
                <a:sysClr val="windowText" lastClr="000000">
                  <a:lumMod val="75000"/>
                  <a:lumOff val="2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grpSp>
        <p:grpSp>
          <p:nvGrpSpPr>
            <p:cNvPr id="312" name="Agrupar 311">
              <a:extLst>
                <a:ext uri="{FF2B5EF4-FFF2-40B4-BE49-F238E27FC236}">
                  <a16:creationId xmlns:a16="http://schemas.microsoft.com/office/drawing/2014/main" id="{F6954A87-E8FB-4E71-B7F8-248F25715F0B}"/>
                </a:ext>
              </a:extLst>
            </p:cNvPr>
            <p:cNvGrpSpPr>
              <a:grpSpLocks noChangeAspect="1"/>
            </p:cNvGrpSpPr>
            <p:nvPr/>
          </p:nvGrpSpPr>
          <p:grpSpPr>
            <a:xfrm>
              <a:off x="4467220" y="2132859"/>
              <a:ext cx="792000" cy="259279"/>
              <a:chOff x="5218572" y="2905628"/>
              <a:chExt cx="3464652" cy="1134202"/>
            </a:xfrm>
          </p:grpSpPr>
          <p:sp>
            <p:nvSpPr>
              <p:cNvPr id="333" name="Trapezoide 332">
                <a:extLst>
                  <a:ext uri="{FF2B5EF4-FFF2-40B4-BE49-F238E27FC236}">
                    <a16:creationId xmlns:a16="http://schemas.microsoft.com/office/drawing/2014/main" id="{346D5252-20D9-41C1-AF07-592A5B56EAEB}"/>
                  </a:ext>
                </a:extLst>
              </p:cNvPr>
              <p:cNvSpPr/>
              <p:nvPr/>
            </p:nvSpPr>
            <p:spPr bwMode="auto">
              <a:xfrm>
                <a:off x="5218572" y="2905628"/>
                <a:ext cx="3464652" cy="852111"/>
              </a:xfrm>
              <a:prstGeom prst="trapezoid">
                <a:avLst>
                  <a:gd name="adj" fmla="val 101906"/>
                </a:avLst>
              </a:prstGeom>
              <a:solidFill>
                <a:sysClr val="window" lastClr="FFFFFF">
                  <a:lumMod val="8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34" name="Retângulo 333">
                <a:extLst>
                  <a:ext uri="{FF2B5EF4-FFF2-40B4-BE49-F238E27FC236}">
                    <a16:creationId xmlns:a16="http://schemas.microsoft.com/office/drawing/2014/main" id="{834D4724-36F1-46D4-9154-DCB26245C755}"/>
                  </a:ext>
                </a:extLst>
              </p:cNvPr>
              <p:cNvSpPr/>
              <p:nvPr/>
            </p:nvSpPr>
            <p:spPr bwMode="auto">
              <a:xfrm>
                <a:off x="5218572" y="3717031"/>
                <a:ext cx="3464652" cy="322799"/>
              </a:xfrm>
              <a:prstGeom prst="rect">
                <a:avLst/>
              </a:prstGeom>
              <a:solidFill>
                <a:sysClr val="windowText" lastClr="000000">
                  <a:lumMod val="75000"/>
                  <a:lumOff val="2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grpSp>
        <p:sp>
          <p:nvSpPr>
            <p:cNvPr id="313" name="Elipse 312">
              <a:extLst>
                <a:ext uri="{FF2B5EF4-FFF2-40B4-BE49-F238E27FC236}">
                  <a16:creationId xmlns:a16="http://schemas.microsoft.com/office/drawing/2014/main" id="{552C37EB-08BD-4EA4-8871-743C5F60E888}"/>
                </a:ext>
              </a:extLst>
            </p:cNvPr>
            <p:cNvSpPr>
              <a:spLocks noChangeAspect="1"/>
            </p:cNvSpPr>
            <p:nvPr/>
          </p:nvSpPr>
          <p:spPr bwMode="auto">
            <a:xfrm>
              <a:off x="5786406" y="2010061"/>
              <a:ext cx="540000" cy="540000"/>
            </a:xfrm>
            <a:prstGeom prst="ellipse">
              <a:avLst/>
            </a:prstGeom>
            <a:solidFill>
              <a:srgbClr val="E7F6FF"/>
            </a:solidFill>
            <a:ln w="9525">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dirty="0">
                <a:ln>
                  <a:noFill/>
                </a:ln>
                <a:solidFill>
                  <a:srgbClr val="000080"/>
                </a:solidFill>
                <a:effectLst/>
                <a:uLnTx/>
                <a:uFillTx/>
                <a:latin typeface="Calibri"/>
              </a:endParaRPr>
            </a:p>
          </p:txBody>
        </p:sp>
        <p:grpSp>
          <p:nvGrpSpPr>
            <p:cNvPr id="314" name="Agrupar 313">
              <a:extLst>
                <a:ext uri="{FF2B5EF4-FFF2-40B4-BE49-F238E27FC236}">
                  <a16:creationId xmlns:a16="http://schemas.microsoft.com/office/drawing/2014/main" id="{CF9D58C7-CC1A-47F3-8C0A-6B888BC8FD01}"/>
                </a:ext>
              </a:extLst>
            </p:cNvPr>
            <p:cNvGrpSpPr>
              <a:grpSpLocks noChangeAspect="1"/>
            </p:cNvGrpSpPr>
            <p:nvPr/>
          </p:nvGrpSpPr>
          <p:grpSpPr>
            <a:xfrm>
              <a:off x="5858406" y="2215239"/>
              <a:ext cx="396000" cy="129642"/>
              <a:chOff x="5218572" y="2905629"/>
              <a:chExt cx="3464652" cy="1134201"/>
            </a:xfrm>
          </p:grpSpPr>
          <p:sp>
            <p:nvSpPr>
              <p:cNvPr id="331" name="Trapezoide 330">
                <a:extLst>
                  <a:ext uri="{FF2B5EF4-FFF2-40B4-BE49-F238E27FC236}">
                    <a16:creationId xmlns:a16="http://schemas.microsoft.com/office/drawing/2014/main" id="{D1651B8F-27F3-442A-BE41-34191C7CCC1B}"/>
                  </a:ext>
                </a:extLst>
              </p:cNvPr>
              <p:cNvSpPr/>
              <p:nvPr/>
            </p:nvSpPr>
            <p:spPr bwMode="auto">
              <a:xfrm>
                <a:off x="5218572" y="2905629"/>
                <a:ext cx="3464652" cy="852112"/>
              </a:xfrm>
              <a:prstGeom prst="trapezoid">
                <a:avLst>
                  <a:gd name="adj" fmla="val 101906"/>
                </a:avLst>
              </a:prstGeom>
              <a:solidFill>
                <a:sysClr val="window" lastClr="FFFFFF">
                  <a:lumMod val="8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32" name="Retângulo 331">
                <a:extLst>
                  <a:ext uri="{FF2B5EF4-FFF2-40B4-BE49-F238E27FC236}">
                    <a16:creationId xmlns:a16="http://schemas.microsoft.com/office/drawing/2014/main" id="{1476CC1D-73A9-4D82-B889-7A960425DE21}"/>
                  </a:ext>
                </a:extLst>
              </p:cNvPr>
              <p:cNvSpPr/>
              <p:nvPr/>
            </p:nvSpPr>
            <p:spPr bwMode="auto">
              <a:xfrm>
                <a:off x="5218572" y="3717032"/>
                <a:ext cx="3464652" cy="322798"/>
              </a:xfrm>
              <a:prstGeom prst="rect">
                <a:avLst/>
              </a:prstGeom>
              <a:solidFill>
                <a:sysClr val="windowText" lastClr="000000">
                  <a:lumMod val="75000"/>
                  <a:lumOff val="2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grpSp>
        <p:sp>
          <p:nvSpPr>
            <p:cNvPr id="315" name="Elipse 314">
              <a:extLst>
                <a:ext uri="{FF2B5EF4-FFF2-40B4-BE49-F238E27FC236}">
                  <a16:creationId xmlns:a16="http://schemas.microsoft.com/office/drawing/2014/main" id="{0669B217-6DD3-4F76-8382-8F0927B7B484}"/>
                </a:ext>
              </a:extLst>
            </p:cNvPr>
            <p:cNvSpPr>
              <a:spLocks noChangeAspect="1"/>
            </p:cNvSpPr>
            <p:nvPr/>
          </p:nvSpPr>
          <p:spPr bwMode="auto">
            <a:xfrm>
              <a:off x="6061308" y="3163665"/>
              <a:ext cx="540000" cy="540000"/>
            </a:xfrm>
            <a:prstGeom prst="ellipse">
              <a:avLst/>
            </a:prstGeom>
            <a:solidFill>
              <a:srgbClr val="E7F6FF"/>
            </a:solidFill>
            <a:ln w="9525">
              <a:solidFill>
                <a:srgbClr val="00008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dirty="0">
                <a:ln>
                  <a:noFill/>
                </a:ln>
                <a:solidFill>
                  <a:srgbClr val="000080"/>
                </a:solidFill>
                <a:effectLst/>
                <a:uLnTx/>
                <a:uFillTx/>
                <a:latin typeface="Calibri"/>
              </a:endParaRPr>
            </a:p>
          </p:txBody>
        </p:sp>
        <p:grpSp>
          <p:nvGrpSpPr>
            <p:cNvPr id="316" name="Agrupar 315">
              <a:extLst>
                <a:ext uri="{FF2B5EF4-FFF2-40B4-BE49-F238E27FC236}">
                  <a16:creationId xmlns:a16="http://schemas.microsoft.com/office/drawing/2014/main" id="{4A8BF5A4-CC96-411C-9468-795C37C31264}"/>
                </a:ext>
              </a:extLst>
            </p:cNvPr>
            <p:cNvGrpSpPr>
              <a:grpSpLocks noChangeAspect="1"/>
            </p:cNvGrpSpPr>
            <p:nvPr/>
          </p:nvGrpSpPr>
          <p:grpSpPr>
            <a:xfrm>
              <a:off x="6146504" y="3381234"/>
              <a:ext cx="399487" cy="129642"/>
              <a:chOff x="4454714" y="2991961"/>
              <a:chExt cx="3495159" cy="1134201"/>
            </a:xfrm>
          </p:grpSpPr>
          <p:sp>
            <p:nvSpPr>
              <p:cNvPr id="329" name="Trapezoide 328">
                <a:extLst>
                  <a:ext uri="{FF2B5EF4-FFF2-40B4-BE49-F238E27FC236}">
                    <a16:creationId xmlns:a16="http://schemas.microsoft.com/office/drawing/2014/main" id="{5E90EAC3-5C06-4EA6-A542-50E663FFC612}"/>
                  </a:ext>
                </a:extLst>
              </p:cNvPr>
              <p:cNvSpPr/>
              <p:nvPr/>
            </p:nvSpPr>
            <p:spPr bwMode="auto">
              <a:xfrm>
                <a:off x="4485222" y="2991961"/>
                <a:ext cx="3464651" cy="852116"/>
              </a:xfrm>
              <a:prstGeom prst="trapezoid">
                <a:avLst>
                  <a:gd name="adj" fmla="val 101906"/>
                </a:avLst>
              </a:prstGeom>
              <a:solidFill>
                <a:sysClr val="window" lastClr="FFFFFF">
                  <a:lumMod val="8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30" name="Retângulo 329">
                <a:extLst>
                  <a:ext uri="{FF2B5EF4-FFF2-40B4-BE49-F238E27FC236}">
                    <a16:creationId xmlns:a16="http://schemas.microsoft.com/office/drawing/2014/main" id="{E0E125E6-3560-49CF-95D0-52A157E9A2D6}"/>
                  </a:ext>
                </a:extLst>
              </p:cNvPr>
              <p:cNvSpPr/>
              <p:nvPr/>
            </p:nvSpPr>
            <p:spPr bwMode="auto">
              <a:xfrm>
                <a:off x="4454714" y="3803361"/>
                <a:ext cx="3464651" cy="322801"/>
              </a:xfrm>
              <a:prstGeom prst="rect">
                <a:avLst/>
              </a:prstGeom>
              <a:solidFill>
                <a:sysClr val="windowText" lastClr="000000">
                  <a:lumMod val="75000"/>
                  <a:lumOff val="2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grpSp>
        <p:grpSp>
          <p:nvGrpSpPr>
            <p:cNvPr id="317" name="Agrupar 316">
              <a:extLst>
                <a:ext uri="{FF2B5EF4-FFF2-40B4-BE49-F238E27FC236}">
                  <a16:creationId xmlns:a16="http://schemas.microsoft.com/office/drawing/2014/main" id="{F3F3AACC-8FB9-4D62-AC02-FAB23812B710}"/>
                </a:ext>
              </a:extLst>
            </p:cNvPr>
            <p:cNvGrpSpPr>
              <a:grpSpLocks noChangeAspect="1"/>
            </p:cNvGrpSpPr>
            <p:nvPr/>
          </p:nvGrpSpPr>
          <p:grpSpPr>
            <a:xfrm>
              <a:off x="5623931" y="1522625"/>
              <a:ext cx="396000" cy="129642"/>
              <a:chOff x="5218572" y="2905629"/>
              <a:chExt cx="3464652" cy="1134201"/>
            </a:xfrm>
          </p:grpSpPr>
          <p:sp>
            <p:nvSpPr>
              <p:cNvPr id="327" name="Trapezoide 326">
                <a:extLst>
                  <a:ext uri="{FF2B5EF4-FFF2-40B4-BE49-F238E27FC236}">
                    <a16:creationId xmlns:a16="http://schemas.microsoft.com/office/drawing/2014/main" id="{E48CACD9-1538-4DEB-870D-27F3E21E72BF}"/>
                  </a:ext>
                </a:extLst>
              </p:cNvPr>
              <p:cNvSpPr/>
              <p:nvPr/>
            </p:nvSpPr>
            <p:spPr bwMode="auto">
              <a:xfrm>
                <a:off x="5218572" y="2905629"/>
                <a:ext cx="3464652" cy="852112"/>
              </a:xfrm>
              <a:prstGeom prst="trapezoid">
                <a:avLst>
                  <a:gd name="adj" fmla="val 101906"/>
                </a:avLst>
              </a:prstGeom>
              <a:solidFill>
                <a:sysClr val="window" lastClr="FFFFFF">
                  <a:lumMod val="8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28" name="Retângulo 327">
                <a:extLst>
                  <a:ext uri="{FF2B5EF4-FFF2-40B4-BE49-F238E27FC236}">
                    <a16:creationId xmlns:a16="http://schemas.microsoft.com/office/drawing/2014/main" id="{C7C8EB6D-AC52-4B79-9EEB-02CC50AD893F}"/>
                  </a:ext>
                </a:extLst>
              </p:cNvPr>
              <p:cNvSpPr/>
              <p:nvPr/>
            </p:nvSpPr>
            <p:spPr bwMode="auto">
              <a:xfrm>
                <a:off x="5218572" y="3717032"/>
                <a:ext cx="3464652" cy="322798"/>
              </a:xfrm>
              <a:prstGeom prst="rect">
                <a:avLst/>
              </a:prstGeom>
              <a:solidFill>
                <a:sysClr val="windowText" lastClr="000000">
                  <a:lumMod val="75000"/>
                  <a:lumOff val="2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grpSp>
        <p:grpSp>
          <p:nvGrpSpPr>
            <p:cNvPr id="318" name="Agrupar 317">
              <a:extLst>
                <a:ext uri="{FF2B5EF4-FFF2-40B4-BE49-F238E27FC236}">
                  <a16:creationId xmlns:a16="http://schemas.microsoft.com/office/drawing/2014/main" id="{4E0D6A06-75DD-4D42-A54D-43822E0F3BB6}"/>
                </a:ext>
              </a:extLst>
            </p:cNvPr>
            <p:cNvGrpSpPr>
              <a:grpSpLocks noChangeAspect="1"/>
            </p:cNvGrpSpPr>
            <p:nvPr/>
          </p:nvGrpSpPr>
          <p:grpSpPr>
            <a:xfrm>
              <a:off x="6303523" y="2736542"/>
              <a:ext cx="396000" cy="120959"/>
              <a:chOff x="16237854" y="17311535"/>
              <a:chExt cx="3464652" cy="1058235"/>
            </a:xfrm>
          </p:grpSpPr>
          <p:sp>
            <p:nvSpPr>
              <p:cNvPr id="325" name="Trapezoide 324">
                <a:extLst>
                  <a:ext uri="{FF2B5EF4-FFF2-40B4-BE49-F238E27FC236}">
                    <a16:creationId xmlns:a16="http://schemas.microsoft.com/office/drawing/2014/main" id="{0FD0ABE5-E415-4003-8462-BBA1244A21E3}"/>
                  </a:ext>
                </a:extLst>
              </p:cNvPr>
              <p:cNvSpPr/>
              <p:nvPr/>
            </p:nvSpPr>
            <p:spPr bwMode="auto">
              <a:xfrm>
                <a:off x="16237854" y="17311535"/>
                <a:ext cx="3464652" cy="852116"/>
              </a:xfrm>
              <a:prstGeom prst="trapezoid">
                <a:avLst>
                  <a:gd name="adj" fmla="val 101906"/>
                </a:avLst>
              </a:prstGeom>
              <a:solidFill>
                <a:sysClr val="window" lastClr="FFFFFF">
                  <a:lumMod val="8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26" name="Retângulo 325">
                <a:extLst>
                  <a:ext uri="{FF2B5EF4-FFF2-40B4-BE49-F238E27FC236}">
                    <a16:creationId xmlns:a16="http://schemas.microsoft.com/office/drawing/2014/main" id="{CAA9D730-3A93-487F-AE2B-204D22B369CC}"/>
                  </a:ext>
                </a:extLst>
              </p:cNvPr>
              <p:cNvSpPr/>
              <p:nvPr/>
            </p:nvSpPr>
            <p:spPr bwMode="auto">
              <a:xfrm>
                <a:off x="16237854" y="18046969"/>
                <a:ext cx="3464652" cy="322801"/>
              </a:xfrm>
              <a:prstGeom prst="rect">
                <a:avLst/>
              </a:prstGeom>
              <a:solidFill>
                <a:sysClr val="windowText" lastClr="000000">
                  <a:lumMod val="75000"/>
                  <a:lumOff val="2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grpSp>
        <p:grpSp>
          <p:nvGrpSpPr>
            <p:cNvPr id="319" name="Agrupar 318">
              <a:extLst>
                <a:ext uri="{FF2B5EF4-FFF2-40B4-BE49-F238E27FC236}">
                  <a16:creationId xmlns:a16="http://schemas.microsoft.com/office/drawing/2014/main" id="{F95AD368-2001-4D45-BDF8-2AFCFDA29995}"/>
                </a:ext>
              </a:extLst>
            </p:cNvPr>
            <p:cNvGrpSpPr>
              <a:grpSpLocks noChangeAspect="1"/>
            </p:cNvGrpSpPr>
            <p:nvPr/>
          </p:nvGrpSpPr>
          <p:grpSpPr>
            <a:xfrm>
              <a:off x="4860120" y="3313737"/>
              <a:ext cx="792000" cy="259279"/>
              <a:chOff x="5218572" y="2905629"/>
              <a:chExt cx="3464652" cy="1134201"/>
            </a:xfrm>
          </p:grpSpPr>
          <p:sp>
            <p:nvSpPr>
              <p:cNvPr id="323" name="Trapezoide 322">
                <a:extLst>
                  <a:ext uri="{FF2B5EF4-FFF2-40B4-BE49-F238E27FC236}">
                    <a16:creationId xmlns:a16="http://schemas.microsoft.com/office/drawing/2014/main" id="{A86BCDAE-EC98-4F76-8D52-B829F01EC36B}"/>
                  </a:ext>
                </a:extLst>
              </p:cNvPr>
              <p:cNvSpPr/>
              <p:nvPr/>
            </p:nvSpPr>
            <p:spPr bwMode="auto">
              <a:xfrm>
                <a:off x="5218572" y="2905629"/>
                <a:ext cx="3464652" cy="852112"/>
              </a:xfrm>
              <a:prstGeom prst="trapezoid">
                <a:avLst>
                  <a:gd name="adj" fmla="val 101906"/>
                </a:avLst>
              </a:prstGeom>
              <a:solidFill>
                <a:sysClr val="window" lastClr="FFFFFF">
                  <a:lumMod val="8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24" name="Retângulo 323">
                <a:extLst>
                  <a:ext uri="{FF2B5EF4-FFF2-40B4-BE49-F238E27FC236}">
                    <a16:creationId xmlns:a16="http://schemas.microsoft.com/office/drawing/2014/main" id="{C99DB356-951D-4105-AB6F-D13A448A32E3}"/>
                  </a:ext>
                </a:extLst>
              </p:cNvPr>
              <p:cNvSpPr/>
              <p:nvPr/>
            </p:nvSpPr>
            <p:spPr bwMode="auto">
              <a:xfrm>
                <a:off x="5218572" y="3717032"/>
                <a:ext cx="3464652" cy="322798"/>
              </a:xfrm>
              <a:prstGeom prst="rect">
                <a:avLst/>
              </a:prstGeom>
              <a:solidFill>
                <a:sysClr val="windowText" lastClr="000000">
                  <a:lumMod val="75000"/>
                  <a:lumOff val="2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grpSp>
        <p:grpSp>
          <p:nvGrpSpPr>
            <p:cNvPr id="320" name="Agrupar 319">
              <a:extLst>
                <a:ext uri="{FF2B5EF4-FFF2-40B4-BE49-F238E27FC236}">
                  <a16:creationId xmlns:a16="http://schemas.microsoft.com/office/drawing/2014/main" id="{4F933654-9B40-4261-9FCC-E3923209B72F}"/>
                </a:ext>
              </a:extLst>
            </p:cNvPr>
            <p:cNvGrpSpPr>
              <a:grpSpLocks noChangeAspect="1"/>
            </p:cNvGrpSpPr>
            <p:nvPr/>
          </p:nvGrpSpPr>
          <p:grpSpPr>
            <a:xfrm>
              <a:off x="4499992" y="4465865"/>
              <a:ext cx="792000" cy="259279"/>
              <a:chOff x="5218572" y="2905629"/>
              <a:chExt cx="3464652" cy="1134201"/>
            </a:xfrm>
          </p:grpSpPr>
          <p:sp>
            <p:nvSpPr>
              <p:cNvPr id="321" name="Trapezoide 320">
                <a:extLst>
                  <a:ext uri="{FF2B5EF4-FFF2-40B4-BE49-F238E27FC236}">
                    <a16:creationId xmlns:a16="http://schemas.microsoft.com/office/drawing/2014/main" id="{21D3D529-D61D-423B-85FB-7899989A4C0E}"/>
                  </a:ext>
                </a:extLst>
              </p:cNvPr>
              <p:cNvSpPr/>
              <p:nvPr/>
            </p:nvSpPr>
            <p:spPr bwMode="auto">
              <a:xfrm>
                <a:off x="5218572" y="2905629"/>
                <a:ext cx="3464652" cy="852112"/>
              </a:xfrm>
              <a:prstGeom prst="trapezoid">
                <a:avLst>
                  <a:gd name="adj" fmla="val 101906"/>
                </a:avLst>
              </a:prstGeom>
              <a:solidFill>
                <a:sysClr val="window" lastClr="FFFFFF">
                  <a:lumMod val="8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322" name="Retângulo 321">
                <a:extLst>
                  <a:ext uri="{FF2B5EF4-FFF2-40B4-BE49-F238E27FC236}">
                    <a16:creationId xmlns:a16="http://schemas.microsoft.com/office/drawing/2014/main" id="{A678AF6C-D83F-40F2-9080-009033B7B664}"/>
                  </a:ext>
                </a:extLst>
              </p:cNvPr>
              <p:cNvSpPr/>
              <p:nvPr/>
            </p:nvSpPr>
            <p:spPr bwMode="auto">
              <a:xfrm>
                <a:off x="5218572" y="3717032"/>
                <a:ext cx="3464652" cy="322798"/>
              </a:xfrm>
              <a:prstGeom prst="rect">
                <a:avLst/>
              </a:prstGeom>
              <a:solidFill>
                <a:sysClr val="windowText" lastClr="000000">
                  <a:lumMod val="75000"/>
                  <a:lumOff val="25000"/>
                </a:sysClr>
              </a:solidFill>
              <a:ln w="9525">
                <a:solidFill>
                  <a:srgbClr val="00B0F0"/>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grpSp>
      </p:grpSp>
      <p:sp>
        <p:nvSpPr>
          <p:cNvPr id="272" name="Texto Explicativo: Linha 271">
            <a:extLst>
              <a:ext uri="{FF2B5EF4-FFF2-40B4-BE49-F238E27FC236}">
                <a16:creationId xmlns:a16="http://schemas.microsoft.com/office/drawing/2014/main" id="{3BD2CFB1-89DC-4889-8925-9C3DE401CBBF}"/>
              </a:ext>
            </a:extLst>
          </p:cNvPr>
          <p:cNvSpPr/>
          <p:nvPr/>
        </p:nvSpPr>
        <p:spPr bwMode="auto">
          <a:xfrm>
            <a:off x="5973192" y="4483783"/>
            <a:ext cx="2160240" cy="305865"/>
          </a:xfrm>
          <a:prstGeom prst="borderCallout1">
            <a:avLst>
              <a:gd name="adj1" fmla="val 48329"/>
              <a:gd name="adj2" fmla="val 281"/>
              <a:gd name="adj3" fmla="val -65137"/>
              <a:gd name="adj4" fmla="val -23007"/>
            </a:avLst>
          </a:prstGeom>
          <a:solidFill>
            <a:srgbClr val="FFFF00"/>
          </a:solidFill>
          <a:ln w="9525">
            <a:noFill/>
            <a:miter lim="800000"/>
            <a:headEnd/>
            <a:tailEnd/>
          </a:ln>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FF0000"/>
                </a:solidFill>
                <a:effectLst/>
                <a:uLnTx/>
                <a:uFillTx/>
                <a:latin typeface="Calibri"/>
              </a:rPr>
              <a:t> </a:t>
            </a:r>
            <a:r>
              <a:rPr kumimoji="0" lang="pt-BR" sz="1800" b="1" i="0" u="none" strike="noStrike" kern="0" cap="none" spc="0" normalizeH="0" baseline="0" noProof="0" dirty="0" err="1">
                <a:ln>
                  <a:noFill/>
                </a:ln>
                <a:solidFill>
                  <a:srgbClr val="FF0000"/>
                </a:solidFill>
                <a:effectLst/>
                <a:uLnTx/>
                <a:uFillTx/>
                <a:latin typeface="Calibri"/>
              </a:rPr>
              <a:t>Researcher</a:t>
            </a:r>
            <a:r>
              <a:rPr kumimoji="0" lang="pt-BR" sz="1800" b="1" i="0" u="none" strike="noStrike" kern="0" cap="none" spc="0" normalizeH="0" baseline="0" noProof="0" dirty="0">
                <a:ln>
                  <a:noFill/>
                </a:ln>
                <a:solidFill>
                  <a:srgbClr val="FF0000"/>
                </a:solidFill>
                <a:effectLst/>
                <a:uLnTx/>
                <a:uFillTx/>
                <a:latin typeface="Calibri"/>
              </a:rPr>
              <a:t> 1</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prstClr val="black"/>
                </a:solidFill>
                <a:effectLst/>
                <a:uLnTx/>
                <a:uFillTx/>
                <a:latin typeface="Calibri"/>
              </a:rPr>
              <a:t>/</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srgbClr val="00B050"/>
                </a:solidFill>
                <a:effectLst/>
                <a:uLnTx/>
                <a:uFillTx/>
                <a:latin typeface="Calibri"/>
              </a:rPr>
              <a:t>INPE</a:t>
            </a:r>
            <a:endParaRPr kumimoji="0" lang="en-US" sz="1800" b="1" i="0" u="none" strike="noStrike" kern="0" cap="none" spc="0" normalizeH="0" baseline="0" noProof="0" dirty="0">
              <a:ln>
                <a:noFill/>
              </a:ln>
              <a:solidFill>
                <a:srgbClr val="00B050"/>
              </a:solidFill>
              <a:effectLst/>
              <a:uLnTx/>
              <a:uFillTx/>
              <a:latin typeface="Calibri"/>
            </a:endParaRPr>
          </a:p>
        </p:txBody>
      </p:sp>
      <p:sp>
        <p:nvSpPr>
          <p:cNvPr id="273" name="Texto Explicativo: Linha 272">
            <a:extLst>
              <a:ext uri="{FF2B5EF4-FFF2-40B4-BE49-F238E27FC236}">
                <a16:creationId xmlns:a16="http://schemas.microsoft.com/office/drawing/2014/main" id="{B0B0EEC6-41ED-4E26-BE3B-0F5DA5AD00B5}"/>
              </a:ext>
            </a:extLst>
          </p:cNvPr>
          <p:cNvSpPr/>
          <p:nvPr/>
        </p:nvSpPr>
        <p:spPr bwMode="auto">
          <a:xfrm>
            <a:off x="6689230" y="3926668"/>
            <a:ext cx="2117674" cy="331208"/>
          </a:xfrm>
          <a:prstGeom prst="borderCallout1">
            <a:avLst>
              <a:gd name="adj1" fmla="val 48329"/>
              <a:gd name="adj2" fmla="val 281"/>
              <a:gd name="adj3" fmla="val 9602"/>
              <a:gd name="adj4" fmla="val -7134"/>
            </a:avLst>
          </a:prstGeom>
          <a:solidFill>
            <a:srgbClr val="FFFF00"/>
          </a:solidFill>
          <a:ln w="9525">
            <a:noFill/>
            <a:miter lim="800000"/>
            <a:headEnd/>
            <a:tailEnd/>
          </a:ln>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FF0000"/>
                </a:solidFill>
                <a:effectLst/>
                <a:uLnTx/>
                <a:uFillTx/>
                <a:latin typeface="Calibri"/>
              </a:rPr>
              <a:t> </a:t>
            </a:r>
            <a:r>
              <a:rPr kumimoji="0" lang="pt-BR" sz="1800" b="1" i="0" u="none" strike="noStrike" kern="0" cap="none" spc="0" normalizeH="0" baseline="0" noProof="0" dirty="0" err="1">
                <a:ln>
                  <a:noFill/>
                </a:ln>
                <a:solidFill>
                  <a:srgbClr val="FF0000"/>
                </a:solidFill>
                <a:effectLst/>
                <a:uLnTx/>
                <a:uFillTx/>
                <a:latin typeface="Calibri"/>
              </a:rPr>
              <a:t>Researcher</a:t>
            </a:r>
            <a:r>
              <a:rPr kumimoji="0" lang="pt-BR" sz="1800" b="1" i="0" u="none" strike="noStrike" kern="0" cap="none" spc="0" normalizeH="0" baseline="0" noProof="0" dirty="0">
                <a:ln>
                  <a:noFill/>
                </a:ln>
                <a:solidFill>
                  <a:srgbClr val="FF0000"/>
                </a:solidFill>
                <a:effectLst/>
                <a:uLnTx/>
                <a:uFillTx/>
                <a:latin typeface="Calibri"/>
              </a:rPr>
              <a:t> 2</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prstClr val="black"/>
                </a:solidFill>
                <a:effectLst/>
                <a:uLnTx/>
                <a:uFillTx/>
                <a:latin typeface="Calibri"/>
              </a:rPr>
              <a:t>/</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srgbClr val="00B050"/>
                </a:solidFill>
                <a:effectLst/>
                <a:uLnTx/>
                <a:uFillTx/>
                <a:latin typeface="Calibri"/>
              </a:rPr>
              <a:t>INPE</a:t>
            </a:r>
            <a:endParaRPr kumimoji="0" lang="en-US" sz="1800" b="1" i="0" u="none" strike="noStrike" kern="0" cap="none" spc="0" normalizeH="0" baseline="0" noProof="0" dirty="0">
              <a:ln>
                <a:noFill/>
              </a:ln>
              <a:solidFill>
                <a:srgbClr val="00B050"/>
              </a:solidFill>
              <a:effectLst/>
              <a:uLnTx/>
              <a:uFillTx/>
              <a:latin typeface="Calibri"/>
            </a:endParaRPr>
          </a:p>
        </p:txBody>
      </p:sp>
      <p:sp>
        <p:nvSpPr>
          <p:cNvPr id="274" name="Texto Explicativo: Linha 273">
            <a:extLst>
              <a:ext uri="{FF2B5EF4-FFF2-40B4-BE49-F238E27FC236}">
                <a16:creationId xmlns:a16="http://schemas.microsoft.com/office/drawing/2014/main" id="{E0F5D5E5-A10F-476E-9451-A82E51E31B7C}"/>
              </a:ext>
            </a:extLst>
          </p:cNvPr>
          <p:cNvSpPr/>
          <p:nvPr/>
        </p:nvSpPr>
        <p:spPr bwMode="auto">
          <a:xfrm>
            <a:off x="6996568" y="2904837"/>
            <a:ext cx="1540941" cy="367897"/>
          </a:xfrm>
          <a:prstGeom prst="borderCallout1">
            <a:avLst>
              <a:gd name="adj1" fmla="val 48329"/>
              <a:gd name="adj2" fmla="val 281"/>
              <a:gd name="adj3" fmla="val 47529"/>
              <a:gd name="adj4" fmla="val -15016"/>
            </a:avLst>
          </a:prstGeom>
          <a:solidFill>
            <a:srgbClr val="FFFF00"/>
          </a:solidFill>
          <a:ln w="9525">
            <a:noFill/>
            <a:miter lim="800000"/>
            <a:headEnd/>
            <a:tailEnd/>
          </a:ln>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dirty="0">
              <a:ln>
                <a:noFill/>
              </a:ln>
              <a:solidFill>
                <a:srgbClr val="FF0000"/>
              </a:solidFill>
              <a:effectLst/>
              <a:uLnTx/>
              <a:uFillTx/>
              <a:latin typeface="Calibri"/>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err="1">
                <a:ln>
                  <a:noFill/>
                </a:ln>
                <a:solidFill>
                  <a:srgbClr val="FF0000"/>
                </a:solidFill>
                <a:effectLst/>
                <a:uLnTx/>
                <a:uFillTx/>
                <a:latin typeface="Calibri"/>
              </a:rPr>
              <a:t>Univap</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prstClr val="black"/>
                </a:solidFill>
                <a:effectLst/>
                <a:uLnTx/>
                <a:uFillTx/>
                <a:latin typeface="Calibri"/>
              </a:rPr>
              <a:t>/ </a:t>
            </a:r>
            <a:r>
              <a:rPr kumimoji="0" lang="pt-BR" sz="1800" b="1" i="0" u="none" strike="noStrike" kern="0" cap="none" spc="0" normalizeH="0" baseline="0" noProof="0" dirty="0">
                <a:ln>
                  <a:noFill/>
                </a:ln>
                <a:solidFill>
                  <a:srgbClr val="00B050"/>
                </a:solidFill>
                <a:effectLst/>
                <a:uLnTx/>
                <a:uFillTx/>
                <a:latin typeface="Calibri"/>
              </a:rPr>
              <a:t>IBICT</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n-US" sz="1800" b="0" i="0" u="none" strike="sngStrike" kern="0" cap="none" spc="0" normalizeH="0" baseline="0" noProof="0" dirty="0">
              <a:ln>
                <a:noFill/>
              </a:ln>
              <a:solidFill>
                <a:srgbClr val="000080"/>
              </a:solidFill>
              <a:effectLst/>
              <a:uLnTx/>
              <a:uFillTx/>
              <a:latin typeface="Calibri"/>
            </a:endParaRPr>
          </a:p>
        </p:txBody>
      </p:sp>
      <p:sp>
        <p:nvSpPr>
          <p:cNvPr id="276" name="CaixaDeTexto 275">
            <a:extLst>
              <a:ext uri="{FF2B5EF4-FFF2-40B4-BE49-F238E27FC236}">
                <a16:creationId xmlns:a16="http://schemas.microsoft.com/office/drawing/2014/main" id="{A938939F-6E9E-4C52-B317-1D32595DA0B1}"/>
              </a:ext>
            </a:extLst>
          </p:cNvPr>
          <p:cNvSpPr txBox="1"/>
          <p:nvPr/>
        </p:nvSpPr>
        <p:spPr>
          <a:xfrm>
            <a:off x="6097476" y="1644028"/>
            <a:ext cx="284052" cy="307777"/>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400" b="1" i="0" u="none" strike="noStrike" kern="0" cap="none" spc="0" normalizeH="0" baseline="0" noProof="0" dirty="0">
                <a:ln>
                  <a:noFill/>
                </a:ln>
                <a:solidFill>
                  <a:srgbClr val="000080"/>
                </a:solidFill>
                <a:effectLst/>
                <a:uLnTx/>
                <a:uFillTx/>
                <a:latin typeface="Calibri"/>
              </a:rPr>
              <a:t>1</a:t>
            </a:r>
            <a:endParaRPr kumimoji="0" lang="en-GB" sz="1400" b="1" i="0" u="none" strike="noStrike" kern="0" cap="none" spc="0" normalizeH="0" baseline="0" noProof="0" dirty="0">
              <a:ln>
                <a:noFill/>
              </a:ln>
              <a:solidFill>
                <a:srgbClr val="000080"/>
              </a:solidFill>
              <a:effectLst/>
              <a:uLnTx/>
              <a:uFillTx/>
              <a:latin typeface="Calibri"/>
            </a:endParaRPr>
          </a:p>
        </p:txBody>
      </p:sp>
      <p:sp>
        <p:nvSpPr>
          <p:cNvPr id="277" name="CaixaDeTexto 276">
            <a:extLst>
              <a:ext uri="{FF2B5EF4-FFF2-40B4-BE49-F238E27FC236}">
                <a16:creationId xmlns:a16="http://schemas.microsoft.com/office/drawing/2014/main" id="{3EA9D8CC-8518-443C-9146-FD28FFD3D078}"/>
              </a:ext>
            </a:extLst>
          </p:cNvPr>
          <p:cNvSpPr txBox="1"/>
          <p:nvPr/>
        </p:nvSpPr>
        <p:spPr>
          <a:xfrm>
            <a:off x="6263281" y="2360169"/>
            <a:ext cx="367408" cy="307777"/>
          </a:xfrm>
          <a:prstGeom prst="rect">
            <a:avLst/>
          </a:prstGeom>
          <a:noFill/>
          <a:ln>
            <a:noFill/>
          </a:ln>
        </p:spPr>
        <p:txBody>
          <a:bodyPr wrap="non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400" b="1" i="0" u="none" strike="noStrike" kern="0" cap="none" spc="0" normalizeH="0" baseline="0" noProof="0" dirty="0">
                <a:ln>
                  <a:noFill/>
                </a:ln>
                <a:solidFill>
                  <a:srgbClr val="000080"/>
                </a:solidFill>
                <a:effectLst/>
                <a:uLnTx/>
                <a:uFillTx/>
                <a:latin typeface="Calibri"/>
              </a:rPr>
              <a:t>15</a:t>
            </a:r>
            <a:endParaRPr kumimoji="0" lang="en-GB" sz="1400" b="1" i="0" u="none" strike="noStrike" kern="0" cap="none" spc="0" normalizeH="0" baseline="0" noProof="0" dirty="0">
              <a:ln>
                <a:noFill/>
              </a:ln>
              <a:solidFill>
                <a:srgbClr val="000080"/>
              </a:solidFill>
              <a:effectLst/>
              <a:uLnTx/>
              <a:uFillTx/>
              <a:latin typeface="Calibri"/>
            </a:endParaRPr>
          </a:p>
        </p:txBody>
      </p:sp>
      <p:sp>
        <p:nvSpPr>
          <p:cNvPr id="278" name="Texto Explicativo: Linha 277">
            <a:extLst>
              <a:ext uri="{FF2B5EF4-FFF2-40B4-BE49-F238E27FC236}">
                <a16:creationId xmlns:a16="http://schemas.microsoft.com/office/drawing/2014/main" id="{137B2059-F1BA-48E2-ADCC-646186F8DD1B}"/>
              </a:ext>
            </a:extLst>
          </p:cNvPr>
          <p:cNvSpPr/>
          <p:nvPr/>
        </p:nvSpPr>
        <p:spPr bwMode="auto">
          <a:xfrm>
            <a:off x="5997256" y="5073635"/>
            <a:ext cx="1475390" cy="305865"/>
          </a:xfrm>
          <a:prstGeom prst="borderCallout1">
            <a:avLst>
              <a:gd name="adj1" fmla="val 48329"/>
              <a:gd name="adj2" fmla="val 281"/>
              <a:gd name="adj3" fmla="val 4618"/>
              <a:gd name="adj4" fmla="val -43990"/>
            </a:avLst>
          </a:prstGeom>
          <a:solidFill>
            <a:srgbClr val="FFFF00"/>
          </a:solidFill>
          <a:ln w="9525">
            <a:noFill/>
            <a:miter lim="800000"/>
            <a:headEnd/>
            <a:tailEnd/>
          </a:ln>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FF0000"/>
                </a:solidFill>
                <a:effectLst/>
                <a:uLnTx/>
                <a:uFillTx/>
                <a:latin typeface="Calibri"/>
              </a:rPr>
              <a:t>  SBC</a:t>
            </a:r>
            <a:r>
              <a:rPr kumimoji="0" lang="pt-BR" sz="1800" b="1" i="0" u="none" strike="noStrike" kern="0" cap="none" spc="0" normalizeH="0" baseline="0" noProof="0" dirty="0">
                <a:ln>
                  <a:noFill/>
                </a:ln>
                <a:solidFill>
                  <a:srgbClr val="000080"/>
                </a:solidFill>
                <a:effectLst/>
                <a:uLnTx/>
                <a:uFillTx/>
                <a:latin typeface="Calibri"/>
              </a:rPr>
              <a:t> / </a:t>
            </a:r>
            <a:r>
              <a:rPr kumimoji="0" lang="pt-BR" sz="1800" b="1" i="0" u="none" strike="noStrike" kern="0" cap="none" spc="0" normalizeH="0" baseline="0" noProof="0" dirty="0">
                <a:ln>
                  <a:noFill/>
                </a:ln>
                <a:solidFill>
                  <a:srgbClr val="00B050"/>
                </a:solidFill>
                <a:effectLst/>
                <a:uLnTx/>
                <a:uFillTx/>
                <a:latin typeface="Calibri"/>
              </a:rPr>
              <a:t>INPE</a:t>
            </a:r>
            <a:endParaRPr kumimoji="0" lang="en-US" sz="1800" b="1" i="0" u="none" strike="noStrike" kern="0" cap="none" spc="0" normalizeH="0" baseline="0" noProof="0" dirty="0">
              <a:ln>
                <a:noFill/>
              </a:ln>
              <a:solidFill>
                <a:srgbClr val="00B050"/>
              </a:solidFill>
              <a:effectLst/>
              <a:uLnTx/>
              <a:uFillTx/>
              <a:latin typeface="Calibri"/>
            </a:endParaRPr>
          </a:p>
        </p:txBody>
      </p:sp>
      <p:grpSp>
        <p:nvGrpSpPr>
          <p:cNvPr id="279" name="Agrupar 278">
            <a:extLst>
              <a:ext uri="{FF2B5EF4-FFF2-40B4-BE49-F238E27FC236}">
                <a16:creationId xmlns:a16="http://schemas.microsoft.com/office/drawing/2014/main" id="{840297E4-AC41-4E54-A159-695BDEC16E1C}"/>
              </a:ext>
            </a:extLst>
          </p:cNvPr>
          <p:cNvGrpSpPr>
            <a:grpSpLocks noChangeAspect="1"/>
          </p:cNvGrpSpPr>
          <p:nvPr/>
        </p:nvGrpSpPr>
        <p:grpSpPr>
          <a:xfrm>
            <a:off x="723096" y="3965476"/>
            <a:ext cx="828000" cy="570745"/>
            <a:chOff x="2952750" y="4079586"/>
            <a:chExt cx="3246318" cy="2237677"/>
          </a:xfrm>
        </p:grpSpPr>
        <p:grpSp>
          <p:nvGrpSpPr>
            <p:cNvPr id="291" name="Agrupar 290">
              <a:extLst>
                <a:ext uri="{FF2B5EF4-FFF2-40B4-BE49-F238E27FC236}">
                  <a16:creationId xmlns:a16="http://schemas.microsoft.com/office/drawing/2014/main" id="{F0930C4C-FFCB-4A82-BBFA-A803A36FC8EC}"/>
                </a:ext>
              </a:extLst>
            </p:cNvPr>
            <p:cNvGrpSpPr/>
            <p:nvPr/>
          </p:nvGrpSpPr>
          <p:grpSpPr>
            <a:xfrm>
              <a:off x="3284192" y="4079586"/>
              <a:ext cx="2578400" cy="1614670"/>
              <a:chOff x="163155" y="2593147"/>
              <a:chExt cx="2578400" cy="1614670"/>
            </a:xfrm>
          </p:grpSpPr>
          <p:sp>
            <p:nvSpPr>
              <p:cNvPr id="294" name="Retângulo: Cantos Arredondados 293">
                <a:extLst>
                  <a:ext uri="{FF2B5EF4-FFF2-40B4-BE49-F238E27FC236}">
                    <a16:creationId xmlns:a16="http://schemas.microsoft.com/office/drawing/2014/main" id="{DBDD91C9-91B0-4A21-AB92-CFF8046B3A42}"/>
                  </a:ext>
                </a:extLst>
              </p:cNvPr>
              <p:cNvSpPr/>
              <p:nvPr/>
            </p:nvSpPr>
            <p:spPr bwMode="auto">
              <a:xfrm>
                <a:off x="163155" y="2593147"/>
                <a:ext cx="2578400" cy="1614670"/>
              </a:xfrm>
              <a:prstGeom prst="roundRect">
                <a:avLst>
                  <a:gd name="adj" fmla="val 7700"/>
                </a:avLst>
              </a:prstGeom>
              <a:solidFill>
                <a:sysClr val="windowText" lastClr="000000">
                  <a:lumMod val="50000"/>
                  <a:lumOff val="50000"/>
                </a:sysClr>
              </a:solidFill>
              <a:ln w="9525">
                <a:no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pic>
            <p:nvPicPr>
              <p:cNvPr id="295" name="Imagem 294">
                <a:extLst>
                  <a:ext uri="{FF2B5EF4-FFF2-40B4-BE49-F238E27FC236}">
                    <a16:creationId xmlns:a16="http://schemas.microsoft.com/office/drawing/2014/main" id="{3B64D5A1-E5A7-4DB5-9686-5687D19AA3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793" y="2676013"/>
                <a:ext cx="2411999" cy="1362746"/>
              </a:xfrm>
              <a:prstGeom prst="rect">
                <a:avLst/>
              </a:prstGeom>
            </p:spPr>
          </p:pic>
        </p:grpSp>
        <p:sp>
          <p:nvSpPr>
            <p:cNvPr id="292" name="Trapezoide 291">
              <a:extLst>
                <a:ext uri="{FF2B5EF4-FFF2-40B4-BE49-F238E27FC236}">
                  <a16:creationId xmlns:a16="http://schemas.microsoft.com/office/drawing/2014/main" id="{49C8E495-51BC-4E7A-8FB6-D455C8144ACA}"/>
                </a:ext>
              </a:extLst>
            </p:cNvPr>
            <p:cNvSpPr/>
            <p:nvPr/>
          </p:nvSpPr>
          <p:spPr bwMode="auto">
            <a:xfrm>
              <a:off x="2952750" y="5689183"/>
              <a:ext cx="3246318" cy="575246"/>
            </a:xfrm>
            <a:prstGeom prst="trapezoid">
              <a:avLst>
                <a:gd name="adj" fmla="val 56663"/>
              </a:avLst>
            </a:prstGeom>
            <a:solidFill>
              <a:sysClr val="windowText" lastClr="000000">
                <a:lumMod val="75000"/>
                <a:lumOff val="25000"/>
              </a:sysClr>
            </a:solidFill>
            <a:ln w="9525">
              <a:no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sp>
          <p:nvSpPr>
            <p:cNvPr id="293" name="Retângulo: Cantos Arredondados 292">
              <a:extLst>
                <a:ext uri="{FF2B5EF4-FFF2-40B4-BE49-F238E27FC236}">
                  <a16:creationId xmlns:a16="http://schemas.microsoft.com/office/drawing/2014/main" id="{811E741E-26B5-4825-B20E-F20247AF29AF}"/>
                </a:ext>
              </a:extLst>
            </p:cNvPr>
            <p:cNvSpPr/>
            <p:nvPr/>
          </p:nvSpPr>
          <p:spPr bwMode="auto">
            <a:xfrm>
              <a:off x="2952750" y="6252522"/>
              <a:ext cx="3229585" cy="64741"/>
            </a:xfrm>
            <a:prstGeom prst="roundRect">
              <a:avLst/>
            </a:prstGeom>
            <a:solidFill>
              <a:sysClr val="windowText" lastClr="000000">
                <a:lumMod val="75000"/>
                <a:lumOff val="25000"/>
              </a:sysClr>
            </a:solidFill>
            <a:ln w="9525">
              <a:no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80"/>
                </a:solidFill>
                <a:effectLst/>
                <a:uLnTx/>
                <a:uFillTx/>
                <a:latin typeface="Calibri"/>
              </a:endParaRPr>
            </a:p>
          </p:txBody>
        </p:sp>
      </p:grpSp>
      <p:sp>
        <p:nvSpPr>
          <p:cNvPr id="280" name="Texto Explicativo: Linha 279">
            <a:extLst>
              <a:ext uri="{FF2B5EF4-FFF2-40B4-BE49-F238E27FC236}">
                <a16:creationId xmlns:a16="http://schemas.microsoft.com/office/drawing/2014/main" id="{8AE647C3-521B-4C9A-ACB7-F8711B794986}"/>
              </a:ext>
            </a:extLst>
          </p:cNvPr>
          <p:cNvSpPr/>
          <p:nvPr/>
        </p:nvSpPr>
        <p:spPr bwMode="auto">
          <a:xfrm>
            <a:off x="583799" y="1608693"/>
            <a:ext cx="2620049" cy="314925"/>
          </a:xfrm>
          <a:prstGeom prst="borderCallout1">
            <a:avLst>
              <a:gd name="adj1" fmla="val 48329"/>
              <a:gd name="adj2" fmla="val 281"/>
              <a:gd name="adj3" fmla="val 40922"/>
              <a:gd name="adj4" fmla="val -1808"/>
            </a:avLst>
          </a:prstGeom>
          <a:solidFill>
            <a:srgbClr val="FFFF00"/>
          </a:solidFill>
          <a:ln w="9525">
            <a:noFill/>
            <a:miter lim="800000"/>
            <a:headEnd/>
            <a:tailEnd/>
          </a:ln>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prstClr val="black"/>
                </a:solidFill>
                <a:effectLst/>
                <a:uLnTx/>
                <a:uFillTx/>
                <a:latin typeface="Calibri"/>
              </a:rPr>
              <a:t>&lt;</a:t>
            </a:r>
            <a:r>
              <a:rPr kumimoji="0" lang="pt-BR" sz="1800" b="1" i="0" u="none" strike="noStrike" kern="0" cap="none" spc="0" normalizeH="0" baseline="0" noProof="0" dirty="0">
                <a:ln>
                  <a:noFill/>
                </a:ln>
                <a:solidFill>
                  <a:srgbClr val="FF0000"/>
                </a:solidFill>
                <a:effectLst/>
                <a:uLnTx/>
                <a:uFillTx/>
                <a:latin typeface="Calibri"/>
              </a:rPr>
              <a:t>Operador</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prstClr val="black"/>
                </a:solidFill>
                <a:effectLst/>
                <a:uLnTx/>
                <a:uFillTx/>
                <a:latin typeface="Calibri"/>
              </a:rPr>
              <a:t>/</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srgbClr val="00B050"/>
                </a:solidFill>
                <a:effectLst/>
                <a:uLnTx/>
                <a:uFillTx/>
                <a:latin typeface="Calibri"/>
              </a:rPr>
              <a:t>Hospedeiro</a:t>
            </a:r>
            <a:r>
              <a:rPr kumimoji="0" lang="pt-BR" sz="1800" b="1" i="0" u="none" strike="noStrike" kern="0" cap="none" spc="0" normalizeH="0" baseline="0" noProof="0" dirty="0">
                <a:ln>
                  <a:noFill/>
                </a:ln>
                <a:solidFill>
                  <a:prstClr val="black"/>
                </a:solidFill>
                <a:effectLst/>
                <a:uLnTx/>
                <a:uFillTx/>
                <a:latin typeface="Calibri"/>
              </a:rPr>
              <a:t>&gt;</a:t>
            </a:r>
            <a:endParaRPr kumimoji="0" lang="en-US" sz="1800" b="1" i="0" u="none" strike="noStrike" kern="0" cap="none" spc="0" normalizeH="0" baseline="0" noProof="0" dirty="0">
              <a:ln>
                <a:noFill/>
              </a:ln>
              <a:solidFill>
                <a:prstClr val="black"/>
              </a:solidFill>
              <a:effectLst/>
              <a:uLnTx/>
              <a:uFillTx/>
              <a:latin typeface="Calibri"/>
            </a:endParaRPr>
          </a:p>
        </p:txBody>
      </p:sp>
      <p:sp>
        <p:nvSpPr>
          <p:cNvPr id="282" name="CaixaDeTexto 281">
            <a:extLst>
              <a:ext uri="{FF2B5EF4-FFF2-40B4-BE49-F238E27FC236}">
                <a16:creationId xmlns:a16="http://schemas.microsoft.com/office/drawing/2014/main" id="{62F2502E-29C4-418C-BBEF-CCF2C6B62E89}"/>
              </a:ext>
            </a:extLst>
          </p:cNvPr>
          <p:cNvSpPr txBox="1"/>
          <p:nvPr/>
        </p:nvSpPr>
        <p:spPr>
          <a:xfrm rot="10800000" flipH="1" flipV="1">
            <a:off x="4985154" y="3345566"/>
            <a:ext cx="851371" cy="369332"/>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000080"/>
                </a:solidFill>
                <a:effectLst/>
                <a:uLnTx/>
                <a:uFillTx/>
                <a:latin typeface="Calibri"/>
              </a:rPr>
              <a:t>REP</a:t>
            </a:r>
            <a:endParaRPr kumimoji="0" lang="en-GB" sz="1800" b="1" i="0" u="none" strike="noStrike" kern="0" cap="none" spc="0" normalizeH="0" baseline="0" noProof="0" dirty="0">
              <a:ln>
                <a:noFill/>
              </a:ln>
              <a:solidFill>
                <a:srgbClr val="000080"/>
              </a:solidFill>
              <a:effectLst/>
              <a:uLnTx/>
              <a:uFillTx/>
              <a:latin typeface="Calibri"/>
            </a:endParaRPr>
          </a:p>
        </p:txBody>
      </p:sp>
      <p:sp>
        <p:nvSpPr>
          <p:cNvPr id="283" name="CaixaDeTexto 282">
            <a:extLst>
              <a:ext uri="{FF2B5EF4-FFF2-40B4-BE49-F238E27FC236}">
                <a16:creationId xmlns:a16="http://schemas.microsoft.com/office/drawing/2014/main" id="{94F3D8B1-9760-4C55-B786-358303AAE7A0}"/>
              </a:ext>
            </a:extLst>
          </p:cNvPr>
          <p:cNvSpPr txBox="1"/>
          <p:nvPr/>
        </p:nvSpPr>
        <p:spPr>
          <a:xfrm rot="10800000" flipH="1" flipV="1">
            <a:off x="4574785" y="2156470"/>
            <a:ext cx="571832" cy="369332"/>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000080"/>
                </a:solidFill>
                <a:effectLst/>
                <a:uLnTx/>
                <a:uFillTx/>
                <a:latin typeface="Calibri"/>
              </a:rPr>
              <a:t>REP</a:t>
            </a:r>
            <a:endParaRPr kumimoji="0" lang="en-GB" sz="1800" b="1" i="0" u="none" strike="noStrike" kern="0" cap="none" spc="0" normalizeH="0" baseline="0" noProof="0" dirty="0">
              <a:ln>
                <a:noFill/>
              </a:ln>
              <a:solidFill>
                <a:srgbClr val="000080"/>
              </a:solidFill>
              <a:effectLst/>
              <a:uLnTx/>
              <a:uFillTx/>
              <a:latin typeface="Calibri"/>
            </a:endParaRPr>
          </a:p>
        </p:txBody>
      </p:sp>
      <p:sp>
        <p:nvSpPr>
          <p:cNvPr id="284" name="CaixaDeTexto 283">
            <a:extLst>
              <a:ext uri="{FF2B5EF4-FFF2-40B4-BE49-F238E27FC236}">
                <a16:creationId xmlns:a16="http://schemas.microsoft.com/office/drawing/2014/main" id="{D67BC156-24E8-4E24-BF30-599142F9F61D}"/>
              </a:ext>
            </a:extLst>
          </p:cNvPr>
          <p:cNvSpPr txBox="1"/>
          <p:nvPr/>
        </p:nvSpPr>
        <p:spPr>
          <a:xfrm rot="10800000" flipH="1" flipV="1">
            <a:off x="4615855" y="4495158"/>
            <a:ext cx="854871" cy="369332"/>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000080"/>
                </a:solidFill>
                <a:effectLst/>
                <a:uLnTx/>
                <a:uFillTx/>
                <a:latin typeface="Calibri"/>
              </a:rPr>
              <a:t>REP</a:t>
            </a:r>
            <a:endParaRPr kumimoji="0" lang="en-GB" sz="1800" b="1" i="0" u="none" strike="noStrike" kern="0" cap="none" spc="0" normalizeH="0" baseline="0" noProof="0" dirty="0">
              <a:ln>
                <a:noFill/>
              </a:ln>
              <a:solidFill>
                <a:srgbClr val="000080"/>
              </a:solidFill>
              <a:effectLst/>
              <a:uLnTx/>
              <a:uFillTx/>
              <a:latin typeface="Calibri"/>
            </a:endParaRPr>
          </a:p>
        </p:txBody>
      </p:sp>
      <p:sp>
        <p:nvSpPr>
          <p:cNvPr id="285" name="CaixaDeTexto 284">
            <a:extLst>
              <a:ext uri="{FF2B5EF4-FFF2-40B4-BE49-F238E27FC236}">
                <a16:creationId xmlns:a16="http://schemas.microsoft.com/office/drawing/2014/main" id="{CA5E3EC1-3C72-4A92-8FB8-567FC22749B3}"/>
              </a:ext>
            </a:extLst>
          </p:cNvPr>
          <p:cNvSpPr txBox="1"/>
          <p:nvPr/>
        </p:nvSpPr>
        <p:spPr>
          <a:xfrm rot="10800000" flipH="1" flipV="1">
            <a:off x="6338182" y="2868292"/>
            <a:ext cx="219898" cy="307777"/>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400" b="1" i="0" u="none" strike="noStrike" kern="0" cap="none" spc="0" normalizeH="0" baseline="0" noProof="0" dirty="0">
                <a:ln>
                  <a:noFill/>
                </a:ln>
                <a:solidFill>
                  <a:srgbClr val="000080"/>
                </a:solidFill>
                <a:effectLst/>
                <a:uLnTx/>
                <a:uFillTx/>
                <a:latin typeface="Calibri"/>
              </a:rPr>
              <a:t>A</a:t>
            </a:r>
            <a:endParaRPr kumimoji="0" lang="en-GB" sz="1400" b="1" i="0" u="none" strike="noStrike" kern="0" cap="none" spc="0" normalizeH="0" baseline="0" noProof="0" dirty="0">
              <a:ln>
                <a:noFill/>
              </a:ln>
              <a:solidFill>
                <a:srgbClr val="000080"/>
              </a:solidFill>
              <a:effectLst/>
              <a:uLnTx/>
              <a:uFillTx/>
              <a:latin typeface="Calibri"/>
            </a:endParaRPr>
          </a:p>
        </p:txBody>
      </p:sp>
      <p:sp>
        <p:nvSpPr>
          <p:cNvPr id="286" name="CaixaDeTexto 285">
            <a:extLst>
              <a:ext uri="{FF2B5EF4-FFF2-40B4-BE49-F238E27FC236}">
                <a16:creationId xmlns:a16="http://schemas.microsoft.com/office/drawing/2014/main" id="{150388B7-D4CF-40E2-8453-679F1B1DE7FB}"/>
              </a:ext>
            </a:extLst>
          </p:cNvPr>
          <p:cNvSpPr txBox="1"/>
          <p:nvPr/>
        </p:nvSpPr>
        <p:spPr>
          <a:xfrm rot="10800000" flipH="1" flipV="1">
            <a:off x="5674123" y="1635085"/>
            <a:ext cx="251125" cy="307777"/>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400" b="1" i="0" u="none" strike="noStrike" kern="0" cap="none" spc="0" normalizeH="0" baseline="0" noProof="0" dirty="0">
                <a:ln>
                  <a:noFill/>
                </a:ln>
                <a:solidFill>
                  <a:srgbClr val="000080"/>
                </a:solidFill>
                <a:effectLst/>
                <a:uLnTx/>
                <a:uFillTx/>
                <a:latin typeface="Calibri"/>
              </a:rPr>
              <a:t>A</a:t>
            </a:r>
            <a:endParaRPr kumimoji="0" lang="en-GB" sz="1400" b="1" i="0" u="none" strike="noStrike" kern="0" cap="none" spc="0" normalizeH="0" baseline="0" noProof="0" dirty="0">
              <a:ln>
                <a:noFill/>
              </a:ln>
              <a:solidFill>
                <a:srgbClr val="000080"/>
              </a:solidFill>
              <a:effectLst/>
              <a:uLnTx/>
              <a:uFillTx/>
              <a:latin typeface="Calibri"/>
            </a:endParaRPr>
          </a:p>
        </p:txBody>
      </p:sp>
      <p:sp>
        <p:nvSpPr>
          <p:cNvPr id="287" name="CaixaDeTexto 286">
            <a:extLst>
              <a:ext uri="{FF2B5EF4-FFF2-40B4-BE49-F238E27FC236}">
                <a16:creationId xmlns:a16="http://schemas.microsoft.com/office/drawing/2014/main" id="{EA512765-C5C4-497A-A17A-D075F73A64BB}"/>
              </a:ext>
            </a:extLst>
          </p:cNvPr>
          <p:cNvSpPr txBox="1"/>
          <p:nvPr/>
        </p:nvSpPr>
        <p:spPr>
          <a:xfrm rot="10800000" flipH="1" flipV="1">
            <a:off x="5916716" y="2337047"/>
            <a:ext cx="219898" cy="307777"/>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400" b="1" i="0" u="none" strike="noStrike" kern="0" cap="none" spc="0" normalizeH="0" baseline="0" noProof="0" dirty="0">
                <a:ln>
                  <a:noFill/>
                </a:ln>
                <a:solidFill>
                  <a:srgbClr val="000080"/>
                </a:solidFill>
                <a:effectLst/>
                <a:uLnTx/>
                <a:uFillTx/>
                <a:latin typeface="Calibri"/>
              </a:rPr>
              <a:t>A</a:t>
            </a:r>
            <a:endParaRPr kumimoji="0" lang="en-GB" sz="1400" b="1" i="0" u="none" strike="noStrike" kern="0" cap="none" spc="0" normalizeH="0" baseline="0" noProof="0" dirty="0">
              <a:ln>
                <a:noFill/>
              </a:ln>
              <a:solidFill>
                <a:srgbClr val="000080"/>
              </a:solidFill>
              <a:effectLst/>
              <a:uLnTx/>
              <a:uFillTx/>
              <a:latin typeface="Calibri"/>
            </a:endParaRPr>
          </a:p>
        </p:txBody>
      </p:sp>
      <p:sp>
        <p:nvSpPr>
          <p:cNvPr id="288" name="CaixaDeTexto 287">
            <a:extLst>
              <a:ext uri="{FF2B5EF4-FFF2-40B4-BE49-F238E27FC236}">
                <a16:creationId xmlns:a16="http://schemas.microsoft.com/office/drawing/2014/main" id="{7DCBB714-42CF-4CD3-9F8B-F4BB64A7C50E}"/>
              </a:ext>
            </a:extLst>
          </p:cNvPr>
          <p:cNvSpPr txBox="1"/>
          <p:nvPr/>
        </p:nvSpPr>
        <p:spPr>
          <a:xfrm rot="10800000" flipH="1" flipV="1">
            <a:off x="6198358" y="3516051"/>
            <a:ext cx="219898" cy="307777"/>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400" b="1" i="0" u="none" strike="noStrike" kern="0" cap="none" spc="0" normalizeH="0" baseline="0" noProof="0" dirty="0">
                <a:ln>
                  <a:noFill/>
                </a:ln>
                <a:solidFill>
                  <a:srgbClr val="000080"/>
                </a:solidFill>
                <a:effectLst/>
                <a:uLnTx/>
                <a:uFillTx/>
                <a:latin typeface="Calibri"/>
              </a:rPr>
              <a:t>A</a:t>
            </a:r>
            <a:endParaRPr kumimoji="0" lang="en-GB" sz="1400" b="1" i="0" u="none" strike="noStrike" kern="0" cap="none" spc="0" normalizeH="0" baseline="0" noProof="0" dirty="0">
              <a:ln>
                <a:noFill/>
              </a:ln>
              <a:solidFill>
                <a:srgbClr val="000080"/>
              </a:solidFill>
              <a:effectLst/>
              <a:uLnTx/>
              <a:uFillTx/>
              <a:latin typeface="Calibri"/>
            </a:endParaRPr>
          </a:p>
        </p:txBody>
      </p:sp>
      <p:sp>
        <p:nvSpPr>
          <p:cNvPr id="289" name="CaixaDeTexto 288">
            <a:extLst>
              <a:ext uri="{FF2B5EF4-FFF2-40B4-BE49-F238E27FC236}">
                <a16:creationId xmlns:a16="http://schemas.microsoft.com/office/drawing/2014/main" id="{6F1E5826-EC8F-4C34-B125-9FE17511BE47}"/>
              </a:ext>
            </a:extLst>
          </p:cNvPr>
          <p:cNvSpPr txBox="1"/>
          <p:nvPr/>
        </p:nvSpPr>
        <p:spPr>
          <a:xfrm rot="10800000" flipH="1" flipV="1">
            <a:off x="993096" y="3646894"/>
            <a:ext cx="288031" cy="369332"/>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000080"/>
                </a:solidFill>
                <a:effectLst/>
                <a:uLnTx/>
                <a:uFillTx/>
                <a:latin typeface="Calibri"/>
              </a:rPr>
              <a:t>N</a:t>
            </a:r>
            <a:endParaRPr kumimoji="0" lang="en-GB" sz="1800" b="1" i="0" u="none" strike="noStrike" kern="0" cap="none" spc="0" normalizeH="0" baseline="0" noProof="0" dirty="0">
              <a:ln>
                <a:noFill/>
              </a:ln>
              <a:solidFill>
                <a:srgbClr val="000080"/>
              </a:solidFill>
              <a:effectLst/>
              <a:uLnTx/>
              <a:uFillTx/>
              <a:latin typeface="Calibri"/>
            </a:endParaRPr>
          </a:p>
        </p:txBody>
      </p:sp>
      <p:sp>
        <p:nvSpPr>
          <p:cNvPr id="290" name="CaixaDeTexto 289">
            <a:extLst>
              <a:ext uri="{FF2B5EF4-FFF2-40B4-BE49-F238E27FC236}">
                <a16:creationId xmlns:a16="http://schemas.microsoft.com/office/drawing/2014/main" id="{AACCF017-FDA6-43A8-9956-230B19D4637D}"/>
              </a:ext>
            </a:extLst>
          </p:cNvPr>
          <p:cNvSpPr txBox="1"/>
          <p:nvPr/>
        </p:nvSpPr>
        <p:spPr>
          <a:xfrm>
            <a:off x="502884" y="2040741"/>
            <a:ext cx="3283558" cy="307777"/>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400" i="0" u="none" strike="noStrike" kern="0" cap="none" spc="0" normalizeH="0" baseline="0" noProof="0" dirty="0">
                <a:ln>
                  <a:noFill/>
                </a:ln>
                <a:solidFill>
                  <a:prstClr val="black"/>
                </a:solidFill>
                <a:effectLst/>
                <a:uLnTx/>
                <a:uFillTx/>
                <a:latin typeface="Calibri"/>
              </a:rPr>
              <a:t>(</a:t>
            </a:r>
            <a:r>
              <a:rPr kumimoji="0" lang="pt-BR" sz="1400" b="1" i="0" u="none" strike="noStrike" kern="0" cap="none" spc="0" normalizeH="0" baseline="0" noProof="0" dirty="0">
                <a:ln>
                  <a:noFill/>
                </a:ln>
                <a:solidFill>
                  <a:srgbClr val="FF0000"/>
                </a:solidFill>
                <a:effectLst/>
                <a:uLnTx/>
                <a:uFillTx/>
                <a:latin typeface="Calibri"/>
              </a:rPr>
              <a:t>AMI</a:t>
            </a:r>
            <a:r>
              <a:rPr kumimoji="0" lang="pt-BR" sz="1400" b="1" i="0" u="none" strike="noStrike" kern="0" cap="none" spc="0" normalizeH="0" baseline="0" noProof="0" dirty="0">
                <a:ln>
                  <a:noFill/>
                </a:ln>
                <a:solidFill>
                  <a:prstClr val="black"/>
                </a:solidFill>
                <a:effectLst/>
                <a:uLnTx/>
                <a:uFillTx/>
                <a:latin typeface="Calibri"/>
              </a:rPr>
              <a:t>: </a:t>
            </a:r>
            <a:r>
              <a:rPr kumimoji="0" lang="pt-BR" sz="1400" b="1" i="0" u="none" strike="noStrike" kern="0" cap="none" spc="0" normalizeH="0" baseline="0" noProof="0" dirty="0">
                <a:ln>
                  <a:noFill/>
                </a:ln>
                <a:solidFill>
                  <a:srgbClr val="FF0000"/>
                </a:solidFill>
                <a:effectLst/>
                <a:uLnTx/>
                <a:uFillTx/>
                <a:latin typeface="Calibri"/>
              </a:rPr>
              <a:t>A</a:t>
            </a:r>
            <a:r>
              <a:rPr kumimoji="0" lang="pt-BR" sz="1400" b="0" i="0" u="none" strike="noStrike" kern="0" cap="none" spc="0" normalizeH="0" baseline="0" noProof="0" dirty="0">
                <a:ln>
                  <a:noFill/>
                </a:ln>
                <a:solidFill>
                  <a:prstClr val="black"/>
                </a:solidFill>
                <a:effectLst/>
                <a:uLnTx/>
                <a:uFillTx/>
                <a:latin typeface="Calibri"/>
              </a:rPr>
              <a:t>ssociação para </a:t>
            </a:r>
            <a:r>
              <a:rPr kumimoji="0" lang="pt-BR" sz="1400" b="1" i="0" u="none" strike="noStrike" kern="0" cap="none" spc="0" normalizeH="0" baseline="0" noProof="0" dirty="0">
                <a:ln>
                  <a:noFill/>
                </a:ln>
                <a:solidFill>
                  <a:srgbClr val="FF0000"/>
                </a:solidFill>
                <a:effectLst/>
                <a:uLnTx/>
                <a:uFillTx/>
                <a:latin typeface="Calibri"/>
              </a:rPr>
              <a:t>M</a:t>
            </a:r>
            <a:r>
              <a:rPr kumimoji="0" lang="pt-BR" sz="1400" b="0" i="0" u="none" strike="noStrike" kern="0" cap="none" spc="0" normalizeH="0" baseline="0" noProof="0" dirty="0">
                <a:ln>
                  <a:noFill/>
                </a:ln>
                <a:solidFill>
                  <a:prstClr val="black"/>
                </a:solidFill>
                <a:effectLst/>
                <a:uLnTx/>
                <a:uFillTx/>
                <a:latin typeface="Calibri"/>
              </a:rPr>
              <a:t>anutenção de </a:t>
            </a:r>
            <a:r>
              <a:rPr kumimoji="0" lang="pt-BR" sz="1400" b="1" i="0" u="none" strike="noStrike" kern="0" cap="none" spc="0" normalizeH="0" baseline="0" noProof="0" dirty="0">
                <a:ln>
                  <a:noFill/>
                </a:ln>
                <a:solidFill>
                  <a:srgbClr val="FF0000"/>
                </a:solidFill>
                <a:effectLst/>
                <a:uLnTx/>
                <a:uFillTx/>
                <a:latin typeface="Calibri"/>
              </a:rPr>
              <a:t>I</a:t>
            </a:r>
            <a:r>
              <a:rPr kumimoji="0" lang="pt-BR" sz="1400" b="0" i="0" u="none" strike="noStrike" kern="0" cap="none" spc="0" normalizeH="0" baseline="0" noProof="0" dirty="0">
                <a:ln>
                  <a:noFill/>
                </a:ln>
                <a:solidFill>
                  <a:prstClr val="black"/>
                </a:solidFill>
                <a:effectLst/>
                <a:uLnTx/>
                <a:uFillTx/>
                <a:latin typeface="Calibri"/>
              </a:rPr>
              <a:t>BI</a:t>
            </a:r>
            <a:r>
              <a:rPr kumimoji="0" lang="pt-BR" sz="1400" i="0" u="none" strike="noStrike" kern="0" cap="none" spc="0" normalizeH="0" baseline="0" noProof="0" dirty="0">
                <a:ln>
                  <a:noFill/>
                </a:ln>
                <a:solidFill>
                  <a:prstClr val="black"/>
                </a:solidFill>
                <a:effectLst/>
                <a:uLnTx/>
                <a:uFillTx/>
                <a:latin typeface="Calibri"/>
              </a:rPr>
              <a:t>)</a:t>
            </a:r>
          </a:p>
        </p:txBody>
      </p:sp>
      <p:cxnSp>
        <p:nvCxnSpPr>
          <p:cNvPr id="344" name="Conector reto 343">
            <a:extLst>
              <a:ext uri="{FF2B5EF4-FFF2-40B4-BE49-F238E27FC236}">
                <a16:creationId xmlns:a16="http://schemas.microsoft.com/office/drawing/2014/main" id="{6CFCB6C6-54FD-44B6-9A96-1B54CB190DB2}"/>
              </a:ext>
            </a:extLst>
          </p:cNvPr>
          <p:cNvCxnSpPr>
            <a:cxnSpLocks/>
          </p:cNvCxnSpPr>
          <p:nvPr/>
        </p:nvCxnSpPr>
        <p:spPr>
          <a:xfrm>
            <a:off x="3256203" y="3338338"/>
            <a:ext cx="160" cy="219539"/>
          </a:xfrm>
          <a:prstGeom prst="line">
            <a:avLst/>
          </a:prstGeom>
          <a:noFill/>
          <a:ln w="63500" cap="flat" cmpd="sng" algn="ctr">
            <a:solidFill>
              <a:srgbClr val="FFFF00"/>
            </a:solidFill>
            <a:prstDash val="solid"/>
          </a:ln>
          <a:effectLst/>
        </p:spPr>
      </p:cxnSp>
      <p:cxnSp>
        <p:nvCxnSpPr>
          <p:cNvPr id="345" name="Conector reto 344">
            <a:extLst>
              <a:ext uri="{FF2B5EF4-FFF2-40B4-BE49-F238E27FC236}">
                <a16:creationId xmlns:a16="http://schemas.microsoft.com/office/drawing/2014/main" id="{981A8F1E-1FB8-4E84-ABD5-B9ED1E1D32AE}"/>
              </a:ext>
            </a:extLst>
          </p:cNvPr>
          <p:cNvCxnSpPr>
            <a:cxnSpLocks/>
          </p:cNvCxnSpPr>
          <p:nvPr/>
        </p:nvCxnSpPr>
        <p:spPr>
          <a:xfrm flipH="1">
            <a:off x="3903152" y="2640021"/>
            <a:ext cx="399176" cy="12423"/>
          </a:xfrm>
          <a:prstGeom prst="line">
            <a:avLst/>
          </a:prstGeom>
          <a:noFill/>
          <a:ln w="63500" cap="flat" cmpd="sng" algn="ctr">
            <a:solidFill>
              <a:srgbClr val="FFFF00"/>
            </a:solidFill>
            <a:prstDash val="solid"/>
          </a:ln>
          <a:effectLst/>
        </p:spPr>
      </p:cxnSp>
      <p:sp>
        <p:nvSpPr>
          <p:cNvPr id="346" name="CaixaDeTexto 345">
            <a:extLst>
              <a:ext uri="{FF2B5EF4-FFF2-40B4-BE49-F238E27FC236}">
                <a16:creationId xmlns:a16="http://schemas.microsoft.com/office/drawing/2014/main" id="{0BBAF69A-CA34-4B15-AB7D-3419BEA2D1AE}"/>
              </a:ext>
            </a:extLst>
          </p:cNvPr>
          <p:cNvSpPr txBox="1"/>
          <p:nvPr/>
        </p:nvSpPr>
        <p:spPr>
          <a:xfrm>
            <a:off x="5658883" y="1978859"/>
            <a:ext cx="332498" cy="230832"/>
          </a:xfrm>
          <a:prstGeom prst="rect">
            <a:avLst/>
          </a:prstGeom>
          <a:noFill/>
        </p:spPr>
        <p:txBody>
          <a:bodyPr wrap="square" rtlCol="0">
            <a:spAutoFit/>
          </a:bodyPr>
          <a:lstStyle/>
          <a:p>
            <a:pPr algn="l" fontAlgn="auto">
              <a:spcBef>
                <a:spcPts val="0"/>
              </a:spcBef>
              <a:spcAft>
                <a:spcPts val="0"/>
              </a:spcAft>
            </a:pPr>
            <a:r>
              <a:rPr lang="pt-BR" sz="900" i="0" dirty="0">
                <a:solidFill>
                  <a:srgbClr val="000080"/>
                </a:solidFill>
                <a:latin typeface="Calibri"/>
              </a:rPr>
              <a:t>(1)</a:t>
            </a:r>
            <a:endParaRPr lang="en-GB" sz="900" i="0" dirty="0">
              <a:solidFill>
                <a:srgbClr val="000080"/>
              </a:solidFill>
              <a:latin typeface="Calibri"/>
            </a:endParaRPr>
          </a:p>
        </p:txBody>
      </p:sp>
      <p:sp>
        <p:nvSpPr>
          <p:cNvPr id="347" name="CaixaDeTexto 346">
            <a:extLst>
              <a:ext uri="{FF2B5EF4-FFF2-40B4-BE49-F238E27FC236}">
                <a16:creationId xmlns:a16="http://schemas.microsoft.com/office/drawing/2014/main" id="{35EDD570-B50A-417D-8317-339127CC1171}"/>
              </a:ext>
            </a:extLst>
          </p:cNvPr>
          <p:cNvSpPr txBox="1"/>
          <p:nvPr/>
        </p:nvSpPr>
        <p:spPr>
          <a:xfrm>
            <a:off x="5871654" y="2672783"/>
            <a:ext cx="370614" cy="230832"/>
          </a:xfrm>
          <a:prstGeom prst="rect">
            <a:avLst/>
          </a:prstGeom>
          <a:noFill/>
          <a:ln>
            <a:noFill/>
          </a:ln>
        </p:spPr>
        <p:txBody>
          <a:bodyPr wrap="none" rtlCol="0">
            <a:spAutoFit/>
          </a:bodyPr>
          <a:lstStyle/>
          <a:p>
            <a:pPr algn="l" fontAlgn="auto">
              <a:spcBef>
                <a:spcPts val="0"/>
              </a:spcBef>
              <a:spcAft>
                <a:spcPts val="0"/>
              </a:spcAft>
            </a:pPr>
            <a:r>
              <a:rPr lang="pt-BR" sz="900" i="0" dirty="0">
                <a:solidFill>
                  <a:srgbClr val="000080"/>
                </a:solidFill>
                <a:latin typeface="Calibri"/>
              </a:rPr>
              <a:t>(15)</a:t>
            </a:r>
            <a:endParaRPr lang="en-GB" sz="900" i="0" dirty="0">
              <a:solidFill>
                <a:srgbClr val="000080"/>
              </a:solidFill>
              <a:latin typeface="Calibri"/>
            </a:endParaRPr>
          </a:p>
        </p:txBody>
      </p:sp>
      <p:cxnSp>
        <p:nvCxnSpPr>
          <p:cNvPr id="349" name="Conector reto 348">
            <a:extLst>
              <a:ext uri="{FF2B5EF4-FFF2-40B4-BE49-F238E27FC236}">
                <a16:creationId xmlns:a16="http://schemas.microsoft.com/office/drawing/2014/main" id="{57804B0D-F36D-4DC4-AD5F-293C168D4AD6}"/>
              </a:ext>
            </a:extLst>
          </p:cNvPr>
          <p:cNvCxnSpPr>
            <a:cxnSpLocks/>
          </p:cNvCxnSpPr>
          <p:nvPr/>
        </p:nvCxnSpPr>
        <p:spPr>
          <a:xfrm flipH="1">
            <a:off x="6762730" y="3088785"/>
            <a:ext cx="306842" cy="0"/>
          </a:xfrm>
          <a:prstGeom prst="line">
            <a:avLst/>
          </a:prstGeom>
          <a:noFill/>
          <a:ln w="63500" cap="flat" cmpd="sng" algn="ctr">
            <a:solidFill>
              <a:srgbClr val="FFFF00"/>
            </a:solidFill>
            <a:prstDash val="solid"/>
          </a:ln>
          <a:effectLst/>
        </p:spPr>
      </p:cxnSp>
      <p:cxnSp>
        <p:nvCxnSpPr>
          <p:cNvPr id="350" name="Conector reto 349">
            <a:extLst>
              <a:ext uri="{FF2B5EF4-FFF2-40B4-BE49-F238E27FC236}">
                <a16:creationId xmlns:a16="http://schemas.microsoft.com/office/drawing/2014/main" id="{5ED29EF7-3499-4AA7-9393-AEC80ED557E3}"/>
              </a:ext>
            </a:extLst>
          </p:cNvPr>
          <p:cNvCxnSpPr>
            <a:cxnSpLocks/>
          </p:cNvCxnSpPr>
          <p:nvPr/>
        </p:nvCxnSpPr>
        <p:spPr>
          <a:xfrm flipH="1" flipV="1">
            <a:off x="6514943" y="3976926"/>
            <a:ext cx="232504" cy="90826"/>
          </a:xfrm>
          <a:prstGeom prst="line">
            <a:avLst/>
          </a:prstGeom>
          <a:noFill/>
          <a:ln w="63500" cap="flat" cmpd="sng" algn="ctr">
            <a:solidFill>
              <a:srgbClr val="FFFF00"/>
            </a:solidFill>
            <a:prstDash val="solid"/>
          </a:ln>
          <a:effectLst/>
        </p:spPr>
      </p:cxnSp>
      <p:cxnSp>
        <p:nvCxnSpPr>
          <p:cNvPr id="351" name="Conector reto 350">
            <a:extLst>
              <a:ext uri="{FF2B5EF4-FFF2-40B4-BE49-F238E27FC236}">
                <a16:creationId xmlns:a16="http://schemas.microsoft.com/office/drawing/2014/main" id="{3B48E563-3082-4E1D-B015-FC0629BA9C3C}"/>
              </a:ext>
            </a:extLst>
          </p:cNvPr>
          <p:cNvCxnSpPr>
            <a:cxnSpLocks/>
          </p:cNvCxnSpPr>
          <p:nvPr/>
        </p:nvCxnSpPr>
        <p:spPr>
          <a:xfrm flipH="1" flipV="1">
            <a:off x="5571988" y="4197290"/>
            <a:ext cx="474416" cy="521349"/>
          </a:xfrm>
          <a:prstGeom prst="line">
            <a:avLst/>
          </a:prstGeom>
          <a:noFill/>
          <a:ln w="63500" cap="flat" cmpd="sng" algn="ctr">
            <a:solidFill>
              <a:srgbClr val="FFFF00"/>
            </a:solidFill>
            <a:prstDash val="solid"/>
          </a:ln>
          <a:effectLst/>
        </p:spPr>
      </p:cxnSp>
      <p:cxnSp>
        <p:nvCxnSpPr>
          <p:cNvPr id="352" name="Conector reto 351">
            <a:extLst>
              <a:ext uri="{FF2B5EF4-FFF2-40B4-BE49-F238E27FC236}">
                <a16:creationId xmlns:a16="http://schemas.microsoft.com/office/drawing/2014/main" id="{0626C041-6CCE-4D9B-AD36-3CA2B22F585E}"/>
              </a:ext>
            </a:extLst>
          </p:cNvPr>
          <p:cNvCxnSpPr>
            <a:cxnSpLocks/>
          </p:cNvCxnSpPr>
          <p:nvPr/>
        </p:nvCxnSpPr>
        <p:spPr>
          <a:xfrm flipH="1" flipV="1">
            <a:off x="5398327" y="5085106"/>
            <a:ext cx="623089" cy="120445"/>
          </a:xfrm>
          <a:prstGeom prst="line">
            <a:avLst/>
          </a:prstGeom>
          <a:noFill/>
          <a:ln w="63500" cap="flat" cmpd="sng" algn="ctr">
            <a:solidFill>
              <a:srgbClr val="FFFF00"/>
            </a:solidFill>
            <a:prstDash val="solid"/>
          </a:ln>
          <a:effectLst/>
        </p:spPr>
      </p:cxnSp>
      <p:sp>
        <p:nvSpPr>
          <p:cNvPr id="355" name="Triângulo isósceles 354">
            <a:extLst>
              <a:ext uri="{FF2B5EF4-FFF2-40B4-BE49-F238E27FC236}">
                <a16:creationId xmlns:a16="http://schemas.microsoft.com/office/drawing/2014/main" id="{AA7F324F-C7D3-48FF-98C3-9425EA5251BE}"/>
              </a:ext>
            </a:extLst>
          </p:cNvPr>
          <p:cNvSpPr/>
          <p:nvPr/>
        </p:nvSpPr>
        <p:spPr>
          <a:xfrm>
            <a:off x="1050009" y="5389765"/>
            <a:ext cx="257682" cy="246692"/>
          </a:xfrm>
          <a:prstGeom prst="triangle">
            <a:avLst/>
          </a:prstGeom>
          <a:solidFill>
            <a:srgbClr val="CCD5EA"/>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a:ln>
                <a:noFill/>
              </a:ln>
              <a:solidFill>
                <a:prstClr val="white"/>
              </a:solidFill>
              <a:effectLst/>
              <a:uLnTx/>
              <a:uFillTx/>
              <a:latin typeface="Calibri"/>
              <a:ea typeface="+mn-ea"/>
              <a:cs typeface="+mn-cs"/>
            </a:endParaRPr>
          </a:p>
        </p:txBody>
      </p:sp>
      <p:sp>
        <p:nvSpPr>
          <p:cNvPr id="356" name="Triângulo isósceles 355">
            <a:extLst>
              <a:ext uri="{FF2B5EF4-FFF2-40B4-BE49-F238E27FC236}">
                <a16:creationId xmlns:a16="http://schemas.microsoft.com/office/drawing/2014/main" id="{849A1192-EC47-491E-8CFA-A402DCD15440}"/>
              </a:ext>
            </a:extLst>
          </p:cNvPr>
          <p:cNvSpPr/>
          <p:nvPr/>
        </p:nvSpPr>
        <p:spPr>
          <a:xfrm>
            <a:off x="3185050" y="5391209"/>
            <a:ext cx="257682" cy="246692"/>
          </a:xfrm>
          <a:prstGeom prst="triangle">
            <a:avLst/>
          </a:prstGeom>
          <a:solidFill>
            <a:srgbClr val="FFFF99"/>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a:ln>
                <a:noFill/>
              </a:ln>
              <a:solidFill>
                <a:prstClr val="white"/>
              </a:solidFill>
              <a:effectLst/>
              <a:uLnTx/>
              <a:uFillTx/>
              <a:latin typeface="Calibri"/>
              <a:ea typeface="+mn-ea"/>
              <a:cs typeface="+mn-cs"/>
            </a:endParaRPr>
          </a:p>
        </p:txBody>
      </p:sp>
      <p:sp>
        <p:nvSpPr>
          <p:cNvPr id="357" name="Triângulo isósceles 356">
            <a:extLst>
              <a:ext uri="{FF2B5EF4-FFF2-40B4-BE49-F238E27FC236}">
                <a16:creationId xmlns:a16="http://schemas.microsoft.com/office/drawing/2014/main" id="{9AAA804E-F438-46A0-B4DF-AD13D12419B6}"/>
              </a:ext>
            </a:extLst>
          </p:cNvPr>
          <p:cNvSpPr/>
          <p:nvPr/>
        </p:nvSpPr>
        <p:spPr>
          <a:xfrm>
            <a:off x="5553832" y="5381399"/>
            <a:ext cx="257682" cy="246692"/>
          </a:xfrm>
          <a:prstGeom prst="triangle">
            <a:avLst/>
          </a:prstGeom>
          <a:solidFill>
            <a:srgbClr val="E7F6FF"/>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1800" b="0" i="0" u="none" strike="noStrike" kern="0" cap="none" spc="0" normalizeH="0" baseline="0" noProof="0">
              <a:ln>
                <a:noFill/>
              </a:ln>
              <a:solidFill>
                <a:prstClr val="white"/>
              </a:solidFill>
              <a:effectLst/>
              <a:uLnTx/>
              <a:uFillTx/>
              <a:latin typeface="Calibri"/>
              <a:ea typeface="+mn-ea"/>
              <a:cs typeface="+mn-cs"/>
            </a:endParaRPr>
          </a:p>
        </p:txBody>
      </p:sp>
      <p:sp>
        <p:nvSpPr>
          <p:cNvPr id="358" name="CaixaDeTexto 357">
            <a:extLst>
              <a:ext uri="{FF2B5EF4-FFF2-40B4-BE49-F238E27FC236}">
                <a16:creationId xmlns:a16="http://schemas.microsoft.com/office/drawing/2014/main" id="{AC969D12-7A88-4F49-AD4F-3666737C05CA}"/>
              </a:ext>
            </a:extLst>
          </p:cNvPr>
          <p:cNvSpPr txBox="1"/>
          <p:nvPr/>
        </p:nvSpPr>
        <p:spPr>
          <a:xfrm>
            <a:off x="5502645" y="3115201"/>
            <a:ext cx="328975" cy="369332"/>
          </a:xfrm>
          <a:prstGeom prst="rect">
            <a:avLst/>
          </a:prstGeom>
          <a:noFill/>
        </p:spPr>
        <p:txBody>
          <a:bodyPr wrap="square">
            <a:spAutoFit/>
          </a:bodyPr>
          <a:lstStyle/>
          <a:p>
            <a:pPr algn="l" fontAlgn="auto">
              <a:spcBef>
                <a:spcPts val="0"/>
              </a:spcBef>
              <a:spcAft>
                <a:spcPts val="0"/>
              </a:spcAft>
            </a:pPr>
            <a:r>
              <a:rPr lang="pt-BR" sz="1800" b="1" i="0" dirty="0">
                <a:solidFill>
                  <a:srgbClr val="000080"/>
                </a:solidFill>
                <a:latin typeface="Calibri"/>
              </a:rPr>
              <a:t>A</a:t>
            </a:r>
            <a:endParaRPr lang="pt-BR" sz="1800" i="0" dirty="0">
              <a:solidFill>
                <a:prstClr val="black"/>
              </a:solidFill>
              <a:latin typeface="Calibri"/>
            </a:endParaRPr>
          </a:p>
        </p:txBody>
      </p:sp>
      <p:sp>
        <p:nvSpPr>
          <p:cNvPr id="359" name="CaixaDeTexto 358">
            <a:extLst>
              <a:ext uri="{FF2B5EF4-FFF2-40B4-BE49-F238E27FC236}">
                <a16:creationId xmlns:a16="http://schemas.microsoft.com/office/drawing/2014/main" id="{B53E57F1-7C5B-4681-9F63-26BAC4B074DC}"/>
              </a:ext>
            </a:extLst>
          </p:cNvPr>
          <p:cNvSpPr txBox="1"/>
          <p:nvPr/>
        </p:nvSpPr>
        <p:spPr>
          <a:xfrm>
            <a:off x="5314054" y="4477766"/>
            <a:ext cx="328975" cy="369332"/>
          </a:xfrm>
          <a:prstGeom prst="rect">
            <a:avLst/>
          </a:prstGeom>
          <a:noFill/>
        </p:spPr>
        <p:txBody>
          <a:bodyPr wrap="square">
            <a:spAutoFit/>
          </a:bodyPr>
          <a:lstStyle/>
          <a:p>
            <a:pPr algn="l" fontAlgn="auto">
              <a:spcBef>
                <a:spcPts val="0"/>
              </a:spcBef>
              <a:spcAft>
                <a:spcPts val="0"/>
              </a:spcAft>
            </a:pPr>
            <a:r>
              <a:rPr lang="pt-BR" sz="1800" b="1" i="0" dirty="0">
                <a:solidFill>
                  <a:srgbClr val="000080"/>
                </a:solidFill>
                <a:latin typeface="Calibri"/>
              </a:rPr>
              <a:t>A</a:t>
            </a:r>
            <a:endParaRPr lang="pt-BR" sz="1800" i="0" dirty="0">
              <a:solidFill>
                <a:prstClr val="black"/>
              </a:solidFill>
              <a:latin typeface="Calibri"/>
            </a:endParaRPr>
          </a:p>
        </p:txBody>
      </p:sp>
      <p:cxnSp>
        <p:nvCxnSpPr>
          <p:cNvPr id="348" name="Conector reto 347">
            <a:extLst>
              <a:ext uri="{FF2B5EF4-FFF2-40B4-BE49-F238E27FC236}">
                <a16:creationId xmlns:a16="http://schemas.microsoft.com/office/drawing/2014/main" id="{18539CA0-1933-44FD-8E31-91CE7B07C2D3}"/>
              </a:ext>
            </a:extLst>
          </p:cNvPr>
          <p:cNvCxnSpPr>
            <a:cxnSpLocks/>
          </p:cNvCxnSpPr>
          <p:nvPr/>
        </p:nvCxnSpPr>
        <p:spPr>
          <a:xfrm flipH="1">
            <a:off x="6435795" y="1882587"/>
            <a:ext cx="808043" cy="223523"/>
          </a:xfrm>
          <a:prstGeom prst="line">
            <a:avLst/>
          </a:prstGeom>
          <a:noFill/>
          <a:ln w="63500" cap="flat" cmpd="sng" algn="ctr">
            <a:solidFill>
              <a:srgbClr val="FFFF00"/>
            </a:solidFill>
            <a:prstDash val="solid"/>
          </a:ln>
          <a:effectLst/>
        </p:spPr>
      </p:cxnSp>
      <p:sp>
        <p:nvSpPr>
          <p:cNvPr id="275" name="Texto Explicativo: Linha 274">
            <a:extLst>
              <a:ext uri="{FF2B5EF4-FFF2-40B4-BE49-F238E27FC236}">
                <a16:creationId xmlns:a16="http://schemas.microsoft.com/office/drawing/2014/main" id="{4D57EBD1-D745-4F6A-9434-5190BA9A3B85}"/>
              </a:ext>
            </a:extLst>
          </p:cNvPr>
          <p:cNvSpPr/>
          <p:nvPr/>
        </p:nvSpPr>
        <p:spPr bwMode="auto">
          <a:xfrm>
            <a:off x="6875673" y="1824717"/>
            <a:ext cx="1350554" cy="305865"/>
          </a:xfrm>
          <a:prstGeom prst="borderCallout1">
            <a:avLst>
              <a:gd name="adj1" fmla="val 48329"/>
              <a:gd name="adj2" fmla="val 281"/>
              <a:gd name="adj3" fmla="val 78188"/>
              <a:gd name="adj4" fmla="val -19463"/>
            </a:avLst>
          </a:prstGeom>
          <a:solidFill>
            <a:srgbClr val="FFFF00"/>
          </a:solidFill>
          <a:ln w="9525">
            <a:noFill/>
            <a:miter lim="800000"/>
            <a:headEnd/>
            <a:tailEnd/>
          </a:ln>
        </p:spPr>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pt-BR" sz="1800" b="1" i="0" u="none" strike="noStrike" kern="0" cap="none" spc="0" normalizeH="0" baseline="0" noProof="0" dirty="0">
                <a:ln>
                  <a:noFill/>
                </a:ln>
                <a:solidFill>
                  <a:srgbClr val="FF0000"/>
                </a:solidFill>
                <a:effectLst/>
                <a:uLnTx/>
                <a:uFillTx/>
                <a:latin typeface="Calibri"/>
              </a:rPr>
              <a:t> INPE</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prstClr val="black"/>
                </a:solidFill>
                <a:effectLst/>
                <a:uLnTx/>
                <a:uFillTx/>
                <a:latin typeface="Calibri"/>
              </a:rPr>
              <a:t>/</a:t>
            </a:r>
            <a:r>
              <a:rPr kumimoji="0" lang="pt-BR" sz="1800" b="1" i="0" u="none" strike="noStrike" kern="0" cap="none" spc="0" normalizeH="0" baseline="0" noProof="0" dirty="0">
                <a:ln>
                  <a:noFill/>
                </a:ln>
                <a:solidFill>
                  <a:srgbClr val="000080"/>
                </a:solidFill>
                <a:effectLst/>
                <a:uLnTx/>
                <a:uFillTx/>
                <a:latin typeface="Calibri"/>
              </a:rPr>
              <a:t> </a:t>
            </a:r>
            <a:r>
              <a:rPr kumimoji="0" lang="pt-BR" sz="1800" b="1" i="0" u="none" strike="noStrike" kern="0" cap="none" spc="0" normalizeH="0" baseline="0" noProof="0" dirty="0">
                <a:ln>
                  <a:noFill/>
                </a:ln>
                <a:solidFill>
                  <a:srgbClr val="00B050"/>
                </a:solidFill>
                <a:effectLst/>
                <a:uLnTx/>
                <a:uFillTx/>
                <a:latin typeface="Calibri"/>
              </a:rPr>
              <a:t>INPE</a:t>
            </a:r>
            <a:endParaRPr kumimoji="0" lang="en-US" sz="1800" b="1" i="0" u="none" strike="noStrike" kern="0" cap="none" spc="0" normalizeH="0" baseline="0" noProof="0" dirty="0">
              <a:ln>
                <a:noFill/>
              </a:ln>
              <a:solidFill>
                <a:srgbClr val="00B050"/>
              </a:solidFill>
              <a:effectLst/>
              <a:uLnTx/>
              <a:uFillTx/>
              <a:latin typeface="Calibri"/>
            </a:endParaRPr>
          </a:p>
        </p:txBody>
      </p:sp>
    </p:spTree>
    <p:extLst>
      <p:ext uri="{BB962C8B-B14F-4D97-AF65-F5344CB8AC3E}">
        <p14:creationId xmlns:p14="http://schemas.microsoft.com/office/powerpoint/2010/main" val="3302719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D44A6E2B-50FC-498D-8607-B525B77B2BD6}"/>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5" name="Rectangle 9">
            <a:extLst>
              <a:ext uri="{FF2B5EF4-FFF2-40B4-BE49-F238E27FC236}">
                <a16:creationId xmlns:a16="http://schemas.microsoft.com/office/drawing/2014/main" id="{9CEEDACA-9C0F-4088-A4B4-5AA3780B869B}"/>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6" name="Rectangle 2">
            <a:extLst>
              <a:ext uri="{FF2B5EF4-FFF2-40B4-BE49-F238E27FC236}">
                <a16:creationId xmlns:a16="http://schemas.microsoft.com/office/drawing/2014/main" id="{DE36BA3C-E98C-4F9A-9265-0E09B84EAB3A}"/>
              </a:ext>
            </a:extLst>
          </p:cNvPr>
          <p:cNvSpPr txBox="1">
            <a:spLocks noChangeArrowheads="1"/>
          </p:cNvSpPr>
          <p:nvPr/>
        </p:nvSpPr>
        <p:spPr>
          <a:xfrm>
            <a:off x="1790692" y="548680"/>
            <a:ext cx="5562617" cy="954107"/>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i="0" dirty="0">
                <a:solidFill>
                  <a:srgbClr val="002060"/>
                </a:solidFill>
                <a:latin typeface="Arial" panose="020B0604020202020204" pitchFamily="34" charset="0"/>
                <a:cs typeface="Arial" panose="020B0604020202020204" pitchFamily="34" charset="0"/>
              </a:rPr>
              <a:t>Rede IBI piloto</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(3/3)</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Importância e simplicidade</a:t>
            </a:r>
          </a:p>
          <a:p>
            <a:pPr fontAlgn="auto">
              <a:spcAft>
                <a:spcPts val="0"/>
              </a:spcAft>
            </a:pPr>
            <a:endParaRPr lang="pt-BR" sz="1400" i="0" dirty="0">
              <a:solidFill>
                <a:srgbClr val="002060"/>
              </a:solidFill>
              <a:latin typeface="Calibri"/>
            </a:endParaRPr>
          </a:p>
        </p:txBody>
      </p:sp>
      <p:sp>
        <p:nvSpPr>
          <p:cNvPr id="7" name="CaixaDeTexto 6">
            <a:extLst>
              <a:ext uri="{FF2B5EF4-FFF2-40B4-BE49-F238E27FC236}">
                <a16:creationId xmlns:a16="http://schemas.microsoft.com/office/drawing/2014/main" id="{DE862FD5-4B33-4C8C-A91E-DBF66515604C}"/>
              </a:ext>
            </a:extLst>
          </p:cNvPr>
          <p:cNvSpPr txBox="1"/>
          <p:nvPr/>
        </p:nvSpPr>
        <p:spPr>
          <a:xfrm>
            <a:off x="683568" y="1628800"/>
            <a:ext cx="7776864" cy="4524315"/>
          </a:xfrm>
          <a:prstGeom prst="rect">
            <a:avLst/>
          </a:prstGeom>
          <a:noFill/>
        </p:spPr>
        <p:txBody>
          <a:bodyPr wrap="square">
            <a:spAutoFit/>
          </a:bodyPr>
          <a:lstStyle/>
          <a:p>
            <a:pPr marL="342900" indent="-342900" algn="l">
              <a:buFont typeface="Arial" panose="020B0604020202020204" pitchFamily="34" charset="0"/>
              <a:buChar char="‒"/>
            </a:pPr>
            <a:r>
              <a:rPr lang="pt-BR" sz="2400" i="0" dirty="0">
                <a:solidFill>
                  <a:srgbClr val="002060"/>
                </a:solidFill>
              </a:rPr>
              <a:t>Resolve a </a:t>
            </a:r>
            <a:r>
              <a:rPr lang="pt-BR" sz="2400" b="1" i="0" dirty="0">
                <a:solidFill>
                  <a:srgbClr val="002060"/>
                </a:solidFill>
              </a:rPr>
              <a:t>preservação</a:t>
            </a:r>
            <a:r>
              <a:rPr lang="pt-BR" sz="2400" i="0" dirty="0">
                <a:solidFill>
                  <a:srgbClr val="002060"/>
                </a:solidFill>
              </a:rPr>
              <a:t> de longo prazo do acesso aos ITENS DE INFORMAÇÃO;</a:t>
            </a:r>
          </a:p>
          <a:p>
            <a:pPr marL="342900" indent="-342900" algn="l">
              <a:buFont typeface="Arial" panose="020B0604020202020204" pitchFamily="34" charset="0"/>
              <a:buChar char="‒"/>
            </a:pPr>
            <a:endParaRPr lang="pt-BR" sz="2400" i="0" dirty="0">
              <a:solidFill>
                <a:srgbClr val="002060"/>
              </a:solidFill>
            </a:endParaRPr>
          </a:p>
          <a:p>
            <a:pPr marL="342900" indent="-342900" algn="l">
              <a:buFont typeface="Arial" panose="020B0604020202020204" pitchFamily="34" charset="0"/>
              <a:buChar char="‒"/>
            </a:pPr>
            <a:r>
              <a:rPr lang="pt-BR" sz="2400" b="1" i="0" dirty="0">
                <a:solidFill>
                  <a:srgbClr val="002060"/>
                </a:solidFill>
              </a:rPr>
              <a:t>Não há cadastre próprio </a:t>
            </a:r>
            <a:r>
              <a:rPr lang="pt-BR" sz="2400" i="0" dirty="0">
                <a:solidFill>
                  <a:srgbClr val="002060"/>
                </a:solidFill>
              </a:rPr>
              <a:t>de prefixo. Os prefixos são simplesmente herdados da Internet;</a:t>
            </a:r>
          </a:p>
          <a:p>
            <a:pPr marL="342900" indent="-342900" algn="l">
              <a:buFont typeface="Arial" panose="020B0604020202020204" pitchFamily="34" charset="0"/>
              <a:buChar char="‒"/>
            </a:pPr>
            <a:r>
              <a:rPr lang="pt-BR" sz="2400" i="0" dirty="0">
                <a:solidFill>
                  <a:srgbClr val="002060"/>
                </a:solidFill>
              </a:rPr>
              <a:t>A </a:t>
            </a:r>
            <a:r>
              <a:rPr lang="pt-BR" sz="2400" b="1" i="0" dirty="0">
                <a:solidFill>
                  <a:srgbClr val="002060"/>
                </a:solidFill>
              </a:rPr>
              <a:t>reutilização de prefixo </a:t>
            </a:r>
            <a:r>
              <a:rPr lang="pt-BR" sz="2400" i="0" dirty="0">
                <a:solidFill>
                  <a:srgbClr val="002060"/>
                </a:solidFill>
              </a:rPr>
              <a:t>pode ser imediato e sem riscos de colisões;</a:t>
            </a:r>
          </a:p>
          <a:p>
            <a:pPr marL="342900" indent="-342900" algn="l">
              <a:buFont typeface="Arial" panose="020B0604020202020204" pitchFamily="34" charset="0"/>
              <a:buChar char="‒"/>
            </a:pPr>
            <a:endParaRPr lang="pt-BR" sz="2400" i="0" dirty="0">
              <a:solidFill>
                <a:srgbClr val="002060"/>
              </a:solidFill>
            </a:endParaRPr>
          </a:p>
          <a:p>
            <a:pPr marL="342900" indent="-342900" algn="l">
              <a:buFont typeface="Arial" panose="020B0604020202020204" pitchFamily="34" charset="0"/>
              <a:buChar char="‒"/>
            </a:pPr>
            <a:r>
              <a:rPr lang="pt-BR" sz="2400" b="1" i="0" dirty="0">
                <a:solidFill>
                  <a:srgbClr val="002060"/>
                </a:solidFill>
              </a:rPr>
              <a:t>Não há indexação </a:t>
            </a:r>
            <a:r>
              <a:rPr lang="pt-BR" sz="2400" i="0" dirty="0">
                <a:solidFill>
                  <a:srgbClr val="002060"/>
                </a:solidFill>
              </a:rPr>
              <a:t>dos </a:t>
            </a:r>
            <a:r>
              <a:rPr lang="pt-BR" sz="2400" i="0" dirty="0" err="1">
                <a:solidFill>
                  <a:srgbClr val="002060"/>
                </a:solidFill>
              </a:rPr>
              <a:t>URLs</a:t>
            </a:r>
            <a:r>
              <a:rPr lang="pt-BR" sz="2400" i="0" dirty="0">
                <a:solidFill>
                  <a:srgbClr val="002060"/>
                </a:solidFill>
              </a:rPr>
              <a:t> por </a:t>
            </a:r>
            <a:r>
              <a:rPr lang="pt-BR" sz="2400" i="0" dirty="0" err="1">
                <a:solidFill>
                  <a:srgbClr val="002060"/>
                </a:solidFill>
              </a:rPr>
              <a:t>IBIs</a:t>
            </a:r>
            <a:r>
              <a:rPr lang="pt-BR" sz="2400" i="0" dirty="0">
                <a:solidFill>
                  <a:srgbClr val="002060"/>
                </a:solidFill>
              </a:rPr>
              <a:t> nem no RESOLVEDOR, nem nos REPETIDORES;</a:t>
            </a:r>
          </a:p>
          <a:p>
            <a:pPr marL="342900" indent="-342900" algn="l">
              <a:buFont typeface="Arial" panose="020B0604020202020204" pitchFamily="34" charset="0"/>
              <a:buChar char="‒"/>
            </a:pPr>
            <a:r>
              <a:rPr lang="pt-BR" sz="2400" b="1" i="0" dirty="0">
                <a:solidFill>
                  <a:srgbClr val="002060"/>
                </a:solidFill>
              </a:rPr>
              <a:t>Não há latência </a:t>
            </a:r>
            <a:r>
              <a:rPr lang="pt-BR" sz="2400" i="0" dirty="0">
                <a:solidFill>
                  <a:srgbClr val="002060"/>
                </a:solidFill>
              </a:rPr>
              <a:t>em decorrência de uma alteração de URL.</a:t>
            </a:r>
          </a:p>
        </p:txBody>
      </p:sp>
    </p:spTree>
    <p:extLst>
      <p:ext uri="{BB962C8B-B14F-4D97-AF65-F5344CB8AC3E}">
        <p14:creationId xmlns:p14="http://schemas.microsoft.com/office/powerpoint/2010/main" val="23474127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533400" y="2852738"/>
            <a:ext cx="8077200" cy="792162"/>
          </a:xfrm>
          <a:prstGeom prst="rect">
            <a:avLst/>
          </a:prstGeom>
          <a:noFill/>
          <a:ln w="9525">
            <a:noFill/>
            <a:miter lim="800000"/>
            <a:headEnd/>
            <a:tailEnd/>
          </a:ln>
        </p:spPr>
        <p:txBody>
          <a:bodyPr vert="horz" wrap="non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4000" b="1" i="0" u="none" strike="noStrike" kern="0" cap="none" spc="0" normalizeH="0" baseline="0" noProof="0">
                <a:ln>
                  <a:noFill/>
                </a:ln>
                <a:solidFill>
                  <a:srgbClr val="0070C0"/>
                </a:solidFill>
                <a:effectLst/>
                <a:uLnTx/>
                <a:uFillTx/>
                <a:latin typeface="Arial Unicode MS" pitchFamily="34" charset="-128"/>
                <a:ea typeface="+mn-ea"/>
                <a:cs typeface="Times New Roman" pitchFamily="18" charset="0"/>
              </a:rPr>
              <a:t>Obrigado!</a:t>
            </a:r>
            <a:endParaRPr kumimoji="0" lang="en-US" sz="4000" b="1" i="0" u="none" strike="noStrike" kern="0" cap="none" spc="0" normalizeH="0" baseline="0" noProof="0" dirty="0">
              <a:ln>
                <a:noFill/>
              </a:ln>
              <a:solidFill>
                <a:srgbClr val="0070C0"/>
              </a:solidFill>
              <a:effectLst/>
              <a:uLnTx/>
              <a:uFillTx/>
              <a:latin typeface="Arial Unicode MS" pitchFamily="34" charset="-128"/>
              <a:ea typeface="+mn-ea"/>
              <a:cs typeface="Times New Roman" pitchFamily="18" charset="0"/>
            </a:endParaRPr>
          </a:p>
        </p:txBody>
      </p:sp>
    </p:spTree>
    <p:extLst>
      <p:ext uri="{BB962C8B-B14F-4D97-AF65-F5344CB8AC3E}">
        <p14:creationId xmlns:p14="http://schemas.microsoft.com/office/powerpoint/2010/main" val="58578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6">
            <a:extLst>
              <a:ext uri="{FF2B5EF4-FFF2-40B4-BE49-F238E27FC236}">
                <a16:creationId xmlns:a16="http://schemas.microsoft.com/office/drawing/2014/main" id="{617A6DF9-AE9A-44C5-8004-65AC028873CF}"/>
              </a:ext>
            </a:extLst>
          </p:cNvPr>
          <p:cNvGrpSpPr/>
          <p:nvPr/>
        </p:nvGrpSpPr>
        <p:grpSpPr>
          <a:xfrm>
            <a:off x="1143000" y="1628800"/>
            <a:ext cx="6858000" cy="3744416"/>
            <a:chOff x="1219200" y="2060848"/>
            <a:chExt cx="6858000" cy="3096344"/>
          </a:xfrm>
        </p:grpSpPr>
        <p:sp>
          <p:nvSpPr>
            <p:cNvPr id="4098" name="Rectangle 11" descr="25%"/>
            <p:cNvSpPr>
              <a:spLocks noChangeArrowheads="1"/>
            </p:cNvSpPr>
            <p:nvPr/>
          </p:nvSpPr>
          <p:spPr bwMode="auto">
            <a:xfrm>
              <a:off x="1219200" y="2670448"/>
              <a:ext cx="6848475" cy="2486744"/>
            </a:xfrm>
            <a:prstGeom prst="rect">
              <a:avLst/>
            </a:prstGeom>
            <a:pattFill prst="pct25">
              <a:fgClr>
                <a:srgbClr val="3BB1FF"/>
              </a:fgClr>
              <a:bgClr>
                <a:schemeClr val="bg1"/>
              </a:bgClr>
            </a:pattFill>
            <a:ln w="19050">
              <a:solidFill>
                <a:schemeClr val="bg1"/>
              </a:solidFill>
              <a:miter lim="800000"/>
              <a:headEnd/>
              <a:tailEnd/>
            </a:ln>
          </p:spPr>
          <p:txBody>
            <a:bodyPr wrap="none" anchor="ctr"/>
            <a:lstStyle/>
            <a:p>
              <a:pPr marL="711450" lvl="0" indent="-514350" algn="l">
                <a:spcBef>
                  <a:spcPct val="20000"/>
                </a:spcBef>
                <a:buFont typeface="+mj-lt"/>
                <a:buAutoNum type="arabicPeriod"/>
              </a:pPr>
              <a:r>
                <a:rPr lang="pt-BR" sz="3200" b="1" i="0" kern="0" dirty="0">
                  <a:solidFill>
                    <a:srgbClr val="002060"/>
                  </a:solidFill>
                </a:rPr>
                <a:t>Navegação segura</a:t>
              </a:r>
            </a:p>
            <a:p>
              <a:pPr marL="711450" lvl="0" indent="-514350" algn="l">
                <a:spcBef>
                  <a:spcPct val="20000"/>
                </a:spcBef>
                <a:buFont typeface="+mj-lt"/>
                <a:buAutoNum type="arabicPeriod"/>
              </a:pPr>
              <a:r>
                <a:rPr lang="pt-BR" sz="3200" b="1" i="0" kern="0" dirty="0">
                  <a:solidFill>
                    <a:srgbClr val="002060"/>
                  </a:solidFill>
                </a:rPr>
                <a:t>Resolução de IBI</a:t>
              </a:r>
            </a:p>
            <a:p>
              <a:pPr marL="711450" lvl="0" indent="-514350" algn="l">
                <a:spcBef>
                  <a:spcPct val="20000"/>
                </a:spcBef>
                <a:buFont typeface="+mj-lt"/>
                <a:buAutoNum type="arabicPeriod"/>
              </a:pPr>
              <a:r>
                <a:rPr lang="pt-BR" sz="3200" b="1" i="0" kern="0" dirty="0">
                  <a:solidFill>
                    <a:srgbClr val="002060"/>
                  </a:solidFill>
                  <a:cs typeface="Arial" charset="0"/>
                </a:rPr>
                <a:t>Geração de IBI</a:t>
              </a:r>
            </a:p>
            <a:p>
              <a:pPr marL="711450" lvl="0" indent="-514350" algn="l">
                <a:spcBef>
                  <a:spcPct val="20000"/>
                </a:spcBef>
                <a:buFont typeface="+mj-lt"/>
                <a:buAutoNum type="arabicPeriod"/>
              </a:pPr>
              <a:r>
                <a:rPr lang="pt-BR" sz="3200" b="1" i="0" kern="0" dirty="0">
                  <a:solidFill>
                    <a:srgbClr val="002060"/>
                  </a:solidFill>
                  <a:cs typeface="Arial" charset="0"/>
                </a:rPr>
                <a:t>Rede IBI piloto</a:t>
              </a:r>
            </a:p>
          </p:txBody>
        </p:sp>
        <p:grpSp>
          <p:nvGrpSpPr>
            <p:cNvPr id="6" name="Agrupar 5">
              <a:extLst>
                <a:ext uri="{FF2B5EF4-FFF2-40B4-BE49-F238E27FC236}">
                  <a16:creationId xmlns:a16="http://schemas.microsoft.com/office/drawing/2014/main" id="{47E525E7-6766-4BC2-B16D-3FDAFAA0BD6E}"/>
                </a:ext>
              </a:extLst>
            </p:cNvPr>
            <p:cNvGrpSpPr/>
            <p:nvPr/>
          </p:nvGrpSpPr>
          <p:grpSpPr>
            <a:xfrm>
              <a:off x="1219200" y="2060848"/>
              <a:ext cx="6858000" cy="609600"/>
              <a:chOff x="1219200" y="2060848"/>
              <a:chExt cx="6858000" cy="609600"/>
            </a:xfrm>
          </p:grpSpPr>
          <p:sp>
            <p:nvSpPr>
              <p:cNvPr id="4100" name="Rectangle 10"/>
              <p:cNvSpPr>
                <a:spLocks noChangeArrowheads="1"/>
              </p:cNvSpPr>
              <p:nvPr/>
            </p:nvSpPr>
            <p:spPr bwMode="auto">
              <a:xfrm>
                <a:off x="1219200" y="2365648"/>
                <a:ext cx="6858000" cy="304800"/>
              </a:xfrm>
              <a:prstGeom prst="rect">
                <a:avLst/>
              </a:prstGeom>
              <a:solidFill>
                <a:srgbClr val="006FBA"/>
              </a:solidFill>
              <a:ln w="9525">
                <a:noFill/>
                <a:miter lim="800000"/>
                <a:headEnd/>
                <a:tailEnd/>
              </a:ln>
            </p:spPr>
            <p:txBody>
              <a:bodyPr wrap="none" anchor="ctr"/>
              <a:lstStyle/>
              <a:p>
                <a:endParaRPr lang="en-US"/>
              </a:p>
            </p:txBody>
          </p:sp>
          <p:sp>
            <p:nvSpPr>
              <p:cNvPr id="4101" name="AutoShape 6"/>
              <p:cNvSpPr>
                <a:spLocks noChangeArrowheads="1"/>
              </p:cNvSpPr>
              <p:nvPr/>
            </p:nvSpPr>
            <p:spPr bwMode="auto">
              <a:xfrm>
                <a:off x="1219200" y="2060848"/>
                <a:ext cx="6858000" cy="609600"/>
              </a:xfrm>
              <a:prstGeom prst="roundRect">
                <a:avLst>
                  <a:gd name="adj" fmla="val 16667"/>
                </a:avLst>
              </a:prstGeom>
              <a:solidFill>
                <a:srgbClr val="006FBA"/>
              </a:solidFill>
              <a:ln w="9525">
                <a:noFill/>
                <a:miter lim="800000"/>
                <a:headEnd/>
                <a:tailEnd/>
              </a:ln>
            </p:spPr>
            <p:txBody>
              <a:bodyPr wrap="none" anchor="ctr"/>
              <a:lstStyle/>
              <a:p>
                <a:endParaRPr lang="en-US"/>
              </a:p>
            </p:txBody>
          </p:sp>
          <p:sp>
            <p:nvSpPr>
              <p:cNvPr id="4102" name="Rectangle 4"/>
              <p:cNvSpPr>
                <a:spLocks noChangeArrowheads="1"/>
              </p:cNvSpPr>
              <p:nvPr/>
            </p:nvSpPr>
            <p:spPr bwMode="auto">
              <a:xfrm>
                <a:off x="1268413" y="2137048"/>
                <a:ext cx="6428170" cy="381761"/>
              </a:xfrm>
              <a:prstGeom prst="rect">
                <a:avLst/>
              </a:prstGeom>
              <a:noFill/>
              <a:ln w="9525">
                <a:noFill/>
                <a:miter lim="800000"/>
                <a:headEnd/>
                <a:tailEnd/>
              </a:ln>
            </p:spPr>
            <p:txBody>
              <a:bodyPr wrap="none">
                <a:spAutoFit/>
              </a:bodyPr>
              <a:lstStyle/>
              <a:p>
                <a:pPr algn="l">
                  <a:spcBef>
                    <a:spcPct val="20000"/>
                  </a:spcBef>
                </a:pPr>
                <a:r>
                  <a:rPr lang="pt-BR" sz="2400" b="1" i="0" dirty="0">
                    <a:solidFill>
                      <a:srgbClr val="006FBA"/>
                    </a:solidFill>
                  </a:rPr>
                  <a:t>   </a:t>
                </a:r>
                <a:r>
                  <a:rPr lang="pt-BR" sz="2400" b="1" i="0" dirty="0">
                    <a:solidFill>
                      <a:srgbClr val="B0E0FE"/>
                    </a:solidFill>
                  </a:rPr>
                  <a:t>Sequência dos Conteúdos Apresentados</a:t>
                </a:r>
              </a:p>
            </p:txBody>
          </p:sp>
        </p:grpSp>
      </p:grpSp>
      <p:sp>
        <p:nvSpPr>
          <p:cNvPr id="12" name="Rectangle 10">
            <a:extLst>
              <a:ext uri="{FF2B5EF4-FFF2-40B4-BE49-F238E27FC236}">
                <a16:creationId xmlns:a16="http://schemas.microsoft.com/office/drawing/2014/main" id="{04C1BD2C-3215-4432-9236-91E6434B4E2C}"/>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13" name="Rectangle 9">
            <a:extLst>
              <a:ext uri="{FF2B5EF4-FFF2-40B4-BE49-F238E27FC236}">
                <a16:creationId xmlns:a16="http://schemas.microsoft.com/office/drawing/2014/main" id="{DE607BD5-8973-41AE-9997-811DD5C15091}"/>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7" name="CaixaDeTexto 6">
            <a:extLst>
              <a:ext uri="{FF2B5EF4-FFF2-40B4-BE49-F238E27FC236}">
                <a16:creationId xmlns:a16="http://schemas.microsoft.com/office/drawing/2014/main" id="{0E10FCEF-2DC7-41B3-9951-136BCA223C52}"/>
              </a:ext>
            </a:extLst>
          </p:cNvPr>
          <p:cNvSpPr txBox="1"/>
          <p:nvPr/>
        </p:nvSpPr>
        <p:spPr>
          <a:xfrm>
            <a:off x="1827836" y="504808"/>
            <a:ext cx="5488328" cy="621993"/>
          </a:xfrm>
          <a:prstGeom prst="rect">
            <a:avLst/>
          </a:prstGeom>
          <a:noFill/>
        </p:spPr>
        <p:txBody>
          <a:bodyPr wrap="square">
            <a:spAutoFit/>
          </a:bodyPr>
          <a:lstStyle/>
          <a:p>
            <a:pPr marL="197100" marR="0" lvl="0" defTabSz="914400" rtl="0" eaLnBrk="1" fontAlgn="base" latinLnBrk="0" hangingPunct="1">
              <a:lnSpc>
                <a:spcPct val="100000"/>
              </a:lnSpc>
              <a:spcBef>
                <a:spcPct val="20000"/>
              </a:spcBef>
              <a:spcAft>
                <a:spcPct val="0"/>
              </a:spcAft>
              <a:buClrTx/>
              <a:buSzTx/>
              <a:tabLst/>
              <a:defRPr/>
            </a:pPr>
            <a:r>
              <a:rPr kumimoji="0" lang="pt-BR" sz="4000" b="1" i="0" u="none" strike="noStrike" kern="0" cap="none" spc="0" normalizeH="0" baseline="0" noProof="0" dirty="0">
                <a:ln>
                  <a:noFill/>
                </a:ln>
                <a:solidFill>
                  <a:srgbClr val="002060"/>
                </a:solidFill>
                <a:effectLst/>
                <a:uLnTx/>
                <a:uFillTx/>
                <a:latin typeface="Arial" charset="0"/>
                <a:ea typeface="+mn-ea"/>
                <a:cs typeface="+mn-cs"/>
              </a:rPr>
              <a:t>1. Navegação segura</a:t>
            </a:r>
          </a:p>
        </p:txBody>
      </p:sp>
      <p:sp>
        <p:nvSpPr>
          <p:cNvPr id="5" name="Rectangle 4">
            <a:extLst>
              <a:ext uri="{FF2B5EF4-FFF2-40B4-BE49-F238E27FC236}">
                <a16:creationId xmlns:a16="http://schemas.microsoft.com/office/drawing/2014/main" id="{E5755572-57DB-4C70-A45D-C488420EA060}"/>
              </a:ext>
            </a:extLst>
          </p:cNvPr>
          <p:cNvSpPr>
            <a:spLocks noChangeArrowheads="1"/>
          </p:cNvSpPr>
          <p:nvPr/>
        </p:nvSpPr>
        <p:spPr bwMode="auto">
          <a:xfrm>
            <a:off x="629816" y="1278221"/>
            <a:ext cx="7884368" cy="5152016"/>
          </a:xfrm>
          <a:prstGeom prst="rect">
            <a:avLst/>
          </a:prstGeom>
          <a:noFill/>
          <a:ln w="9525">
            <a:noFill/>
            <a:miter lim="800000"/>
            <a:headEnd/>
            <a:tailEnd/>
          </a:ln>
        </p:spPr>
        <p:txBody>
          <a:bodyPr tIns="0" bIns="0"/>
          <a:lstStyle/>
          <a:p>
            <a:pPr marL="0" lvl="1">
              <a:spcBef>
                <a:spcPts val="0"/>
              </a:spcBef>
            </a:pPr>
            <a:r>
              <a:rPr lang="pt-BR" sz="2000" b="1" i="0" dirty="0">
                <a:solidFill>
                  <a:srgbClr val="002060"/>
                </a:solidFill>
              </a:rPr>
              <a:t>Resumo</a:t>
            </a:r>
            <a:endParaRPr lang="pt-BR" sz="2000" i="0" dirty="0">
              <a:solidFill>
                <a:srgbClr val="002060"/>
              </a:solidFill>
            </a:endParaRPr>
          </a:p>
          <a:p>
            <a:pPr marL="0" lvl="1" algn="just">
              <a:spcBef>
                <a:spcPts val="0"/>
              </a:spcBef>
            </a:pPr>
            <a:endParaRPr lang="pt-BR" sz="1100" i="0" dirty="0">
              <a:solidFill>
                <a:srgbClr val="006FBA"/>
              </a:solidFill>
            </a:endParaRPr>
          </a:p>
          <a:p>
            <a:pPr marL="0" lvl="1" algn="just">
              <a:spcBef>
                <a:spcPts val="0"/>
              </a:spcBef>
            </a:pPr>
            <a:r>
              <a:rPr lang="pt-BR" sz="1700" i="0" dirty="0">
                <a:solidFill>
                  <a:srgbClr val="002060"/>
                </a:solidFill>
              </a:rPr>
              <a:t>A </a:t>
            </a:r>
            <a:r>
              <a:rPr lang="pt-BR" sz="1700" b="1" i="0" dirty="0">
                <a:solidFill>
                  <a:srgbClr val="002060"/>
                </a:solidFill>
              </a:rPr>
              <a:t>navegação segura</a:t>
            </a:r>
            <a:r>
              <a:rPr lang="pt-BR" sz="1700" i="0" dirty="0">
                <a:solidFill>
                  <a:srgbClr val="002060"/>
                </a:solidFill>
              </a:rPr>
              <a:t> na Internet deveria ser uma garantia para o USUÁRIO, </a:t>
            </a:r>
            <a:r>
              <a:rPr lang="pt-BR" sz="1700" i="0" dirty="0">
                <a:solidFill>
                  <a:srgbClr val="C00000"/>
                </a:solidFill>
              </a:rPr>
              <a:t>no entanto, a falta de navegação segura ocorre com certa frequência. Este é o caso, por</a:t>
            </a:r>
            <a:r>
              <a:rPr lang="pt-BR" sz="1700" i="0" dirty="0">
                <a:solidFill>
                  <a:srgbClr val="002060"/>
                </a:solidFill>
              </a:rPr>
              <a:t> exemplo de </a:t>
            </a:r>
            <a:r>
              <a:rPr lang="pt-BR" sz="1700" i="0" dirty="0">
                <a:solidFill>
                  <a:srgbClr val="C00000"/>
                </a:solidFill>
              </a:rPr>
              <a:t>um endereço (apontamento)</a:t>
            </a:r>
            <a:r>
              <a:rPr lang="pt-BR" sz="1700" i="0" dirty="0">
                <a:solidFill>
                  <a:srgbClr val="002060"/>
                </a:solidFill>
              </a:rPr>
              <a:t> URL que</a:t>
            </a:r>
            <a:r>
              <a:rPr lang="pt-BR" sz="1700" i="0" dirty="0">
                <a:solidFill>
                  <a:srgbClr val="C00000"/>
                </a:solidFill>
              </a:rPr>
              <a:t>, de forma imprevista,</a:t>
            </a:r>
            <a:r>
              <a:rPr lang="pt-BR" sz="1700" i="0" dirty="0">
                <a:solidFill>
                  <a:srgbClr val="002060"/>
                </a:solidFill>
              </a:rPr>
              <a:t> passa a não mais prover acesso </a:t>
            </a:r>
            <a:r>
              <a:rPr lang="pt-BR" sz="1700" i="0" dirty="0">
                <a:solidFill>
                  <a:srgbClr val="C00000"/>
                </a:solidFill>
              </a:rPr>
              <a:t>à um</a:t>
            </a:r>
            <a:r>
              <a:rPr lang="pt-BR" sz="1700" i="0" dirty="0">
                <a:solidFill>
                  <a:srgbClr val="002060"/>
                </a:solidFill>
              </a:rPr>
              <a:t> ITEM DE INFORMAÇÃO</a:t>
            </a:r>
            <a:r>
              <a:rPr lang="pt-BR" sz="1700" i="0" dirty="0">
                <a:solidFill>
                  <a:srgbClr val="C00000"/>
                </a:solidFill>
              </a:rPr>
              <a:t>, como</a:t>
            </a:r>
            <a:r>
              <a:rPr lang="pt-BR" sz="1700" i="0" dirty="0">
                <a:solidFill>
                  <a:srgbClr val="002060"/>
                </a:solidFill>
              </a:rPr>
              <a:t> esperado. </a:t>
            </a:r>
            <a:r>
              <a:rPr lang="pt-BR" sz="1700" i="0" dirty="0">
                <a:solidFill>
                  <a:srgbClr val="C00000"/>
                </a:solidFill>
              </a:rPr>
              <a:t>O que, por exemplo, pode implicar em perda do acesso permanente ao item em questão, por parte de seus usuários. No entanto, para servir de ilustração, os slides seguintes mostram como, uma vez detectado o imprevisto acesso a um item de informação por meio de um URL que deveria ser o correto, como se poderia fazer para mitigar um imprevisto desta natureza, embora de forma paliativa, o que pode viabilizar tal deficiência mas, não necessariamente, de forma cômoda e ou eficiente. São problemas desta natureza que clamam pelo uso de identificadores persistentes e globalmente únicos em associação a qualquer ITEM DE INFORMAÇÃO, para que se possa superar estes tipos de problema. Uma solução de identificador persistente e globalmente único que permite a navegação segura e outros aspectos importantes associados a um identificador desta natureza, é apresentado e ilustrado logo em seguida ao exemplo de navegação não segura, acima comentado. </a:t>
            </a:r>
            <a:endParaRPr lang="pt-BR" sz="1700" i="0" dirty="0">
              <a:solidFill>
                <a:srgbClr val="002060"/>
              </a:solidFill>
            </a:endParaRPr>
          </a:p>
        </p:txBody>
      </p:sp>
    </p:spTree>
    <p:extLst>
      <p:ext uri="{BB962C8B-B14F-4D97-AF65-F5344CB8AC3E}">
        <p14:creationId xmlns:p14="http://schemas.microsoft.com/office/powerpoint/2010/main" val="522470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o explicativo retangular com cantos arredondados 11">
            <a:extLst>
              <a:ext uri="{FF2B5EF4-FFF2-40B4-BE49-F238E27FC236}">
                <a16:creationId xmlns:a16="http://schemas.microsoft.com/office/drawing/2014/main" id="{B35FC296-273F-4E2F-B9E9-CF4DC6C1B48E}"/>
              </a:ext>
            </a:extLst>
          </p:cNvPr>
          <p:cNvSpPr/>
          <p:nvPr/>
        </p:nvSpPr>
        <p:spPr bwMode="auto">
          <a:xfrm>
            <a:off x="323528" y="1982659"/>
            <a:ext cx="2225376" cy="684000"/>
          </a:xfrm>
          <a:prstGeom prst="wedgeRoundRectCallout">
            <a:avLst>
              <a:gd name="adj1" fmla="val -3320"/>
              <a:gd name="adj2" fmla="val 167798"/>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Trecho de uma página do IBICT...</a:t>
            </a:r>
          </a:p>
        </p:txBody>
      </p:sp>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21148" y="645003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1365926" y="548680"/>
            <a:ext cx="6412148" cy="136815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(1/10)</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Exemplo de URL que não dá mais acesso ao ITEM DE INFORMAÇÃO esperado</a:t>
            </a:r>
            <a:endParaRPr lang="pt-BR" sz="2400" i="0" dirty="0">
              <a:solidFill>
                <a:srgbClr val="002060"/>
              </a:solidFill>
              <a:latin typeface="Arial" panose="020B0604020202020204" pitchFamily="34" charset="0"/>
              <a:cs typeface="Arial" panose="020B0604020202020204" pitchFamily="34" charset="0"/>
            </a:endParaRPr>
          </a:p>
        </p:txBody>
      </p:sp>
      <p:sp>
        <p:nvSpPr>
          <p:cNvPr id="7" name="CaixaDeTexto 6">
            <a:extLst>
              <a:ext uri="{FF2B5EF4-FFF2-40B4-BE49-F238E27FC236}">
                <a16:creationId xmlns:a16="http://schemas.microsoft.com/office/drawing/2014/main" id="{B8FD0105-421F-4185-B2FA-6FE80291A6DD}"/>
              </a:ext>
            </a:extLst>
          </p:cNvPr>
          <p:cNvSpPr txBox="1"/>
          <p:nvPr/>
        </p:nvSpPr>
        <p:spPr>
          <a:xfrm>
            <a:off x="1017802" y="2716386"/>
            <a:ext cx="7108396" cy="707886"/>
          </a:xfrm>
          <a:prstGeom prst="rect">
            <a:avLst/>
          </a:prstGeom>
          <a:noFill/>
        </p:spPr>
        <p:txBody>
          <a:bodyPr wrap="square">
            <a:spAutoFit/>
          </a:bodyPr>
          <a:lstStyle/>
          <a:p>
            <a:r>
              <a:rPr lang="pt-BR" sz="2000" i="0" dirty="0">
                <a:solidFill>
                  <a:srgbClr val="002060"/>
                </a:solidFill>
                <a:hlinkClick r:id="rId2">
                  <a:extLst>
                    <a:ext uri="{A12FA001-AC4F-418D-AE19-62706E023703}">
                      <ahyp:hlinkClr xmlns:ahyp="http://schemas.microsoft.com/office/drawing/2018/hyperlinkcolor" val="tx"/>
                    </a:ext>
                  </a:extLst>
                </a:hlinkClick>
              </a:rPr>
              <a:t>https://</a:t>
            </a:r>
            <a:r>
              <a:rPr lang="pt-BR" sz="2000" i="0"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ibict.br</a:t>
            </a:r>
            <a:r>
              <a:rPr lang="pt-BR" sz="2000" i="0" dirty="0">
                <a:solidFill>
                  <a:srgbClr val="002060"/>
                </a:solidFill>
                <a:hlinkClick r:id="rId2">
                  <a:extLst>
                    <a:ext uri="{A12FA001-AC4F-418D-AE19-62706E023703}">
                      <ahyp:hlinkClr xmlns:ahyp="http://schemas.microsoft.com/office/drawing/2018/hyperlinkcolor" val="tx"/>
                    </a:ext>
                  </a:extLst>
                </a:hlinkClick>
              </a:rPr>
              <a:t>/</a:t>
            </a:r>
            <a:r>
              <a:rPr lang="pt-BR" sz="2000" i="0" dirty="0">
                <a:solidFill>
                  <a:srgbClr val="FF0000"/>
                </a:solidFill>
                <a:hlinkClick r:id="rId2">
                  <a:extLst>
                    <a:ext uri="{A12FA001-AC4F-418D-AE19-62706E023703}">
                      <ahyp:hlinkClr xmlns:ahyp="http://schemas.microsoft.com/office/drawing/2018/hyperlinkcolor" val="tx"/>
                    </a:ext>
                  </a:extLst>
                </a:hlinkClick>
              </a:rPr>
              <a:t>sala-de-imprensa</a:t>
            </a:r>
            <a:r>
              <a:rPr lang="pt-BR" sz="2000" i="0" dirty="0">
                <a:solidFill>
                  <a:srgbClr val="002060"/>
                </a:solidFill>
                <a:hlinkClick r:id="rId2">
                  <a:extLst>
                    <a:ext uri="{A12FA001-AC4F-418D-AE19-62706E023703}">
                      <ahyp:hlinkClr xmlns:ahyp="http://schemas.microsoft.com/office/drawing/2018/hyperlinkcolor" val="tx"/>
                    </a:ext>
                  </a:extLst>
                </a:hlinkClick>
              </a:rPr>
              <a:t>/clipping-de-c-t/item/729-</a:t>
            </a:r>
            <a:r>
              <a:rPr lang="pt-BR" sz="2000" i="0" dirty="0">
                <a:solidFill>
                  <a:srgbClr val="FF0000"/>
                </a:solidFill>
                <a:hlinkClick r:id="rId2">
                  <a:extLst>
                    <a:ext uri="{A12FA001-AC4F-418D-AE19-62706E023703}">
                      <ahyp:hlinkClr xmlns:ahyp="http://schemas.microsoft.com/office/drawing/2018/hyperlinkcolor" val="tx"/>
                    </a:ext>
                  </a:extLst>
                </a:hlinkClick>
              </a:rPr>
              <a:t>clipping-ibict</a:t>
            </a:r>
            <a:r>
              <a:rPr lang="pt-BR" sz="2000" i="0" dirty="0">
                <a:solidFill>
                  <a:srgbClr val="002060"/>
                </a:solidFill>
                <a:hlinkClick r:id="rId2">
                  <a:extLst>
                    <a:ext uri="{A12FA001-AC4F-418D-AE19-62706E023703}">
                      <ahyp:hlinkClr xmlns:ahyp="http://schemas.microsoft.com/office/drawing/2018/hyperlinkcolor" val="tx"/>
                    </a:ext>
                  </a:extLst>
                </a:hlinkClick>
              </a:rPr>
              <a:t>-quarta-feira-13-11-2019</a:t>
            </a:r>
            <a:endParaRPr lang="pt-BR" sz="2000" i="0" dirty="0">
              <a:solidFill>
                <a:srgbClr val="002060"/>
              </a:solidFill>
            </a:endParaRPr>
          </a:p>
        </p:txBody>
      </p:sp>
      <p:sp>
        <p:nvSpPr>
          <p:cNvPr id="13" name="CaixaDeTexto 12">
            <a:extLst>
              <a:ext uri="{FF2B5EF4-FFF2-40B4-BE49-F238E27FC236}">
                <a16:creationId xmlns:a16="http://schemas.microsoft.com/office/drawing/2014/main" id="{353D64F5-9C4C-4F61-BB1F-593EB110833D}"/>
              </a:ext>
            </a:extLst>
          </p:cNvPr>
          <p:cNvSpPr txBox="1"/>
          <p:nvPr/>
        </p:nvSpPr>
        <p:spPr>
          <a:xfrm>
            <a:off x="691626" y="3547592"/>
            <a:ext cx="7760748" cy="2431435"/>
          </a:xfrm>
          <a:prstGeom prst="rect">
            <a:avLst/>
          </a:prstGeom>
          <a:solidFill>
            <a:schemeClr val="bg1"/>
          </a:solidFill>
        </p:spPr>
        <p:txBody>
          <a:bodyPr wrap="square">
            <a:spAutoFit/>
          </a:bodyPr>
          <a:lstStyle/>
          <a:p>
            <a:pPr algn="just"/>
            <a:r>
              <a:rPr lang="pt-BR" sz="1200" b="0" i="0" u="none" strike="noStrike" cap="all" dirty="0">
                <a:solidFill>
                  <a:srgbClr val="0088CC"/>
                </a:solidFill>
                <a:effectLst/>
                <a:latin typeface="Helvetica" panose="020B0604020202020204" pitchFamily="34" charset="0"/>
                <a:hlinkClick r:id="rId3"/>
              </a:rPr>
              <a:t>PÁGINA INICIAL</a:t>
            </a:r>
            <a:r>
              <a:rPr lang="pt-BR" sz="1200" b="0" i="0" cap="all" dirty="0">
                <a:solidFill>
                  <a:srgbClr val="2C66CE"/>
                </a:solidFill>
                <a:effectLst/>
                <a:latin typeface="Helvetica" panose="020B0604020202020204" pitchFamily="34" charset="0"/>
              </a:rPr>
              <a:t> &gt; </a:t>
            </a:r>
            <a:r>
              <a:rPr lang="pt-BR" sz="1200" b="0" i="0" u="none" strike="noStrike" cap="all" dirty="0">
                <a:solidFill>
                  <a:srgbClr val="FF0000"/>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SALA DE IMPRENSA</a:t>
            </a:r>
            <a:r>
              <a:rPr lang="pt-BR" sz="1200" b="0" i="0" cap="all" dirty="0">
                <a:solidFill>
                  <a:srgbClr val="FF0000"/>
                </a:solidFill>
                <a:effectLst/>
                <a:latin typeface="Helvetica" panose="020B0604020202020204" pitchFamily="34" charset="0"/>
              </a:rPr>
              <a:t> </a:t>
            </a:r>
            <a:r>
              <a:rPr lang="pt-BR" sz="1200" b="0" i="0" cap="all" dirty="0">
                <a:solidFill>
                  <a:srgbClr val="2C66CE"/>
                </a:solidFill>
                <a:effectLst/>
                <a:latin typeface="Helvetica" panose="020B0604020202020204" pitchFamily="34" charset="0"/>
              </a:rPr>
              <a:t>&gt; </a:t>
            </a:r>
            <a:r>
              <a:rPr lang="pt-BR" sz="1200" b="0" i="0" u="none" strike="noStrike" cap="all" dirty="0">
                <a:solidFill>
                  <a:srgbClr val="0088CC"/>
                </a:solidFill>
                <a:effectLst/>
                <a:latin typeface="Helvetica" panose="020B0604020202020204" pitchFamily="34" charset="0"/>
                <a:hlinkClick r:id="rId5"/>
              </a:rPr>
              <a:t>CLIPPING DE C&amp;T</a:t>
            </a:r>
            <a:r>
              <a:rPr lang="pt-BR" sz="1200" b="0" i="0" cap="all" dirty="0">
                <a:solidFill>
                  <a:srgbClr val="2C66CE"/>
                </a:solidFill>
                <a:effectLst/>
                <a:latin typeface="Helvetica" panose="020B0604020202020204" pitchFamily="34" charset="0"/>
              </a:rPr>
              <a:t> &gt; CLIPPING IBICT: QUINTA-FEIRA 17/12/2020</a:t>
            </a:r>
          </a:p>
          <a:p>
            <a:pPr algn="just"/>
            <a:endParaRPr lang="pt-BR" sz="1200" b="1" i="0" dirty="0">
              <a:solidFill>
                <a:srgbClr val="000000"/>
              </a:solidFill>
              <a:effectLst/>
              <a:latin typeface="Helvetica" panose="020B0604020202020204" pitchFamily="34" charset="0"/>
            </a:endParaRPr>
          </a:p>
          <a:p>
            <a:pPr algn="just"/>
            <a:r>
              <a:rPr lang="pt-BR" b="1" i="0" dirty="0">
                <a:solidFill>
                  <a:srgbClr val="FF0000"/>
                </a:solidFill>
                <a:effectLst/>
                <a:latin typeface="Helvetica" panose="020B0604020202020204" pitchFamily="34" charset="0"/>
              </a:rPr>
              <a:t>Clipping </a:t>
            </a:r>
            <a:r>
              <a:rPr lang="pt-BR" b="1" i="0" dirty="0" err="1">
                <a:solidFill>
                  <a:srgbClr val="FF0000"/>
                </a:solidFill>
                <a:effectLst/>
                <a:latin typeface="Helvetica" panose="020B0604020202020204" pitchFamily="34" charset="0"/>
              </a:rPr>
              <a:t>Ibict</a:t>
            </a:r>
            <a:r>
              <a:rPr lang="pt-BR" b="1" i="0" dirty="0">
                <a:solidFill>
                  <a:srgbClr val="000000"/>
                </a:solidFill>
                <a:effectLst/>
                <a:latin typeface="Helvetica" panose="020B0604020202020204" pitchFamily="34" charset="0"/>
              </a:rPr>
              <a:t>: quarta-feira 13/11/2019</a:t>
            </a:r>
            <a:endParaRPr lang="pt-BR" dirty="0"/>
          </a:p>
          <a:p>
            <a:pPr algn="just" fontAlgn="base"/>
            <a:endParaRPr lang="pt-BR" b="1" i="0" dirty="0">
              <a:solidFill>
                <a:srgbClr val="000000"/>
              </a:solidFill>
              <a:effectLst/>
              <a:latin typeface="Helvetica" panose="020B0604020202020204" pitchFamily="34" charset="0"/>
            </a:endParaRPr>
          </a:p>
          <a:p>
            <a:pPr algn="just" fontAlgn="base"/>
            <a:r>
              <a:rPr lang="pt-BR" b="1" i="0" dirty="0">
                <a:solidFill>
                  <a:srgbClr val="000000"/>
                </a:solidFill>
                <a:effectLst/>
                <a:latin typeface="Helvetica" panose="020B0604020202020204" pitchFamily="34" charset="0"/>
              </a:rPr>
              <a:t>Seminário avalia projetos desenvolvidos em biomas brasileiros - </a:t>
            </a:r>
            <a:r>
              <a:rPr lang="pt-BR" dirty="0">
                <a:solidFill>
                  <a:srgbClr val="000000"/>
                </a:solidFill>
                <a:latin typeface="Helvetica" panose="020B0604020202020204" pitchFamily="34" charset="0"/>
              </a:rPr>
              <a:t>Ev</a:t>
            </a:r>
            <a:r>
              <a:rPr lang="pt-BR" b="0" i="1" dirty="0">
                <a:solidFill>
                  <a:srgbClr val="000000"/>
                </a:solidFill>
                <a:effectLst/>
                <a:latin typeface="Helvetica" panose="020B0604020202020204" pitchFamily="34" charset="0"/>
              </a:rPr>
              <a:t>ento em Brasília apresenta andamento de 30 projetos que propõem soluções para uso sustentável da Caatinga, Cerrado, Mata Atlântica, Pampa e Pantanal</a:t>
            </a:r>
            <a:endParaRPr lang="pt-BR" b="0" i="0" dirty="0">
              <a:solidFill>
                <a:srgbClr val="000000"/>
              </a:solidFill>
              <a:effectLst/>
              <a:latin typeface="Helvetica" panose="020B0604020202020204" pitchFamily="34" charset="0"/>
            </a:endParaRPr>
          </a:p>
          <a:p>
            <a:pPr algn="just" fontAlgn="base"/>
            <a:r>
              <a:rPr lang="pt-BR" b="0" i="0" u="none" strike="noStrike" dirty="0">
                <a:solidFill>
                  <a:srgbClr val="002060"/>
                </a:solidFill>
                <a:effectLst/>
                <a:latin typeface="Helvetica" panose="020B0604020202020204" pitchFamily="34" charset="0"/>
                <a:hlinkClick r:id="rId6">
                  <a:extLst>
                    <a:ext uri="{A12FA001-AC4F-418D-AE19-62706E023703}">
                      <ahyp:hlinkClr xmlns:ahyp="http://schemas.microsoft.com/office/drawing/2018/hyperlinkcolor" val="tx"/>
                    </a:ext>
                  </a:extLst>
                </a:hlinkClick>
              </a:rPr>
              <a:t>http://</a:t>
            </a:r>
            <a:r>
              <a:rPr lang="pt-BR" i="0" dirty="0">
                <a:solidFill>
                  <a:srgbClr val="0000FF"/>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www.mctic.gov.br</a:t>
            </a:r>
            <a:r>
              <a:rPr lang="pt-BR" b="0" i="0" u="none" strike="noStrike" dirty="0">
                <a:solidFill>
                  <a:srgbClr val="002060"/>
                </a:solidFill>
                <a:effectLst/>
                <a:latin typeface="Helvetica" panose="020B0604020202020204" pitchFamily="34" charset="0"/>
                <a:hlinkClick r:id="rId6">
                  <a:extLst>
                    <a:ext uri="{A12FA001-AC4F-418D-AE19-62706E023703}">
                      <ahyp:hlinkClr xmlns:ahyp="http://schemas.microsoft.com/office/drawing/2018/hyperlinkcolor" val="tx"/>
                    </a:ext>
                  </a:extLst>
                </a:hlinkClick>
              </a:rPr>
              <a:t>/mctic/opencms/salaImprensa/</a:t>
            </a:r>
            <a:r>
              <a:rPr lang="pt-BR" b="0" i="0" u="none" strike="noStrike" dirty="0">
                <a:solidFill>
                  <a:srgbClr val="FF0000"/>
                </a:solidFill>
                <a:effectLst/>
                <a:latin typeface="Helvetica" panose="020B0604020202020204" pitchFamily="34" charset="0"/>
                <a:hlinkClick r:id="rId6">
                  <a:extLst>
                    <a:ext uri="{A12FA001-AC4F-418D-AE19-62706E023703}">
                      <ahyp:hlinkClr xmlns:ahyp="http://schemas.microsoft.com/office/drawing/2018/hyperlinkcolor" val="tx"/>
                    </a:ext>
                  </a:extLst>
                </a:hlinkClick>
              </a:rPr>
              <a:t>noticias</a:t>
            </a:r>
            <a:r>
              <a:rPr lang="pt-BR" b="0" i="0" u="none" strike="noStrike" dirty="0">
                <a:solidFill>
                  <a:srgbClr val="002060"/>
                </a:solidFill>
                <a:effectLst/>
                <a:latin typeface="Helvetica" panose="020B0604020202020204" pitchFamily="34" charset="0"/>
                <a:hlinkClick r:id="rId6">
                  <a:extLst>
                    <a:ext uri="{A12FA001-AC4F-418D-AE19-62706E023703}">
                      <ahyp:hlinkClr xmlns:ahyp="http://schemas.microsoft.com/office/drawing/2018/hyperlinkcolor" val="tx"/>
                    </a:ext>
                  </a:extLst>
                </a:hlinkClick>
              </a:rPr>
              <a:t>/arquivos/2019/11/Seminario_avalia_projetos_desenvolvidos_em_biomas_brasileiros.html</a:t>
            </a:r>
            <a:endParaRPr lang="pt-BR" b="0" i="0" u="none" strike="noStrike" dirty="0">
              <a:solidFill>
                <a:srgbClr val="002060"/>
              </a:solidFill>
              <a:effectLst/>
              <a:latin typeface="Helvetica" panose="020B0604020202020204" pitchFamily="34" charset="0"/>
            </a:endParaRPr>
          </a:p>
          <a:p>
            <a:pPr algn="just" fontAlgn="base"/>
            <a:endParaRPr lang="pt-BR" b="0" i="0" dirty="0">
              <a:solidFill>
                <a:srgbClr val="002060"/>
              </a:solidFill>
              <a:effectLst/>
              <a:latin typeface="Helvetica" panose="020B0604020202020204" pitchFamily="34" charset="0"/>
            </a:endParaRPr>
          </a:p>
        </p:txBody>
      </p:sp>
      <p:sp>
        <p:nvSpPr>
          <p:cNvPr id="11" name="Arco 10">
            <a:extLst>
              <a:ext uri="{FF2B5EF4-FFF2-40B4-BE49-F238E27FC236}">
                <a16:creationId xmlns:a16="http://schemas.microsoft.com/office/drawing/2014/main" id="{36DC5429-0AEA-4F8C-9A1E-588755F36E77}"/>
              </a:ext>
            </a:extLst>
          </p:cNvPr>
          <p:cNvSpPr>
            <a:spLocks noChangeAspect="1"/>
          </p:cNvSpPr>
          <p:nvPr/>
        </p:nvSpPr>
        <p:spPr bwMode="auto">
          <a:xfrm>
            <a:off x="7812360" y="3028328"/>
            <a:ext cx="900000" cy="900000"/>
          </a:xfrm>
          <a:prstGeom prst="arc">
            <a:avLst>
              <a:gd name="adj1" fmla="val 16200000"/>
              <a:gd name="adj2" fmla="val 5498718"/>
            </a:avLst>
          </a:prstGeom>
          <a:noFill/>
          <a:ln w="25400" cap="flat" cmpd="sng" algn="ctr">
            <a:solidFill>
              <a:schemeClr val="tx1">
                <a:lumMod val="50000"/>
                <a:lumOff val="50000"/>
              </a:schemeClr>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
        <p:nvSpPr>
          <p:cNvPr id="16" name="Texto explicativo retangular com cantos arredondados 11">
            <a:extLst>
              <a:ext uri="{FF2B5EF4-FFF2-40B4-BE49-F238E27FC236}">
                <a16:creationId xmlns:a16="http://schemas.microsoft.com/office/drawing/2014/main" id="{7BD236B5-C70D-432F-BCCE-C604267D39D1}"/>
              </a:ext>
            </a:extLst>
          </p:cNvPr>
          <p:cNvSpPr/>
          <p:nvPr/>
        </p:nvSpPr>
        <p:spPr bwMode="auto">
          <a:xfrm>
            <a:off x="2159732" y="5801958"/>
            <a:ext cx="4824536" cy="651378"/>
          </a:xfrm>
          <a:prstGeom prst="wedgeRoundRectCallout">
            <a:avLst>
              <a:gd name="adj1" fmla="val -54671"/>
              <a:gd name="adj2" fmla="val -53403"/>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 com um URL que não dá mais acesso ao ITEM DE INFORMAÇÃO esperado</a:t>
            </a:r>
          </a:p>
        </p:txBody>
      </p:sp>
      <p:sp>
        <p:nvSpPr>
          <p:cNvPr id="19" name="Texto explicativo retangular com cantos arredondados 11">
            <a:extLst>
              <a:ext uri="{FF2B5EF4-FFF2-40B4-BE49-F238E27FC236}">
                <a16:creationId xmlns:a16="http://schemas.microsoft.com/office/drawing/2014/main" id="{560025DA-7530-4AFE-B8D7-40F591C75C67}"/>
              </a:ext>
            </a:extLst>
          </p:cNvPr>
          <p:cNvSpPr/>
          <p:nvPr/>
        </p:nvSpPr>
        <p:spPr bwMode="auto">
          <a:xfrm>
            <a:off x="6444208" y="1982659"/>
            <a:ext cx="2304256" cy="684000"/>
          </a:xfrm>
          <a:prstGeom prst="wedgeRoundRectCallout">
            <a:avLst>
              <a:gd name="adj1" fmla="val -61193"/>
              <a:gd name="adj2" fmla="val 51685"/>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URL de acesso à página do IBICT</a:t>
            </a:r>
          </a:p>
        </p:txBody>
      </p:sp>
      <p:pic>
        <p:nvPicPr>
          <p:cNvPr id="5" name="Imagem 4">
            <a:extLst>
              <a:ext uri="{FF2B5EF4-FFF2-40B4-BE49-F238E27FC236}">
                <a16:creationId xmlns:a16="http://schemas.microsoft.com/office/drawing/2014/main" id="{14CAA5D3-E894-45FA-95C6-F6F738823C2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75090" y="3118109"/>
            <a:ext cx="114300" cy="114300"/>
          </a:xfrm>
          <a:prstGeom prst="rect">
            <a:avLst/>
          </a:prstGeom>
        </p:spPr>
      </p:pic>
    </p:spTree>
    <p:extLst>
      <p:ext uri="{BB962C8B-B14F-4D97-AF65-F5344CB8AC3E}">
        <p14:creationId xmlns:p14="http://schemas.microsoft.com/office/powerpoint/2010/main" val="3781907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21148" y="645003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273778" y="548680"/>
            <a:ext cx="8596444" cy="939671"/>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(2/10)</a:t>
            </a:r>
          </a:p>
          <a:p>
            <a:pPr fontAlgn="auto">
              <a:spcBef>
                <a:spcPct val="20000"/>
              </a:spcBef>
              <a:spcAft>
                <a:spcPts val="0"/>
              </a:spcAft>
              <a:defRPr/>
            </a:pPr>
            <a:r>
              <a:rPr lang="pt-BR" sz="2000" b="1" i="0" dirty="0">
                <a:solidFill>
                  <a:srgbClr val="002060"/>
                </a:solidFill>
                <a:latin typeface="Arial" panose="020B0604020202020204" pitchFamily="34" charset="0"/>
                <a:cs typeface="Arial" panose="020B0604020202020204" pitchFamily="34" charset="0"/>
              </a:rPr>
              <a:t>Exemplo de URL que dá acesso a um ITEM DE INFORMAÇÃO diferente do esperado</a:t>
            </a:r>
            <a:endParaRPr lang="pt-BR" sz="2000" i="0" dirty="0">
              <a:solidFill>
                <a:srgbClr val="002060"/>
              </a:solidFill>
              <a:latin typeface="Arial" panose="020B0604020202020204" pitchFamily="34" charset="0"/>
              <a:cs typeface="Arial" panose="020B0604020202020204" pitchFamily="34" charset="0"/>
            </a:endParaRPr>
          </a:p>
        </p:txBody>
      </p:sp>
      <p:pic>
        <p:nvPicPr>
          <p:cNvPr id="5" name="Imagem 4" descr="Interface gráfica do usuário, Texto, Aplicativo, Site&#10;&#10;Descrição gerada automaticamente">
            <a:extLst>
              <a:ext uri="{FF2B5EF4-FFF2-40B4-BE49-F238E27FC236}">
                <a16:creationId xmlns:a16="http://schemas.microsoft.com/office/drawing/2014/main" id="{B3C5D993-6226-407F-9693-B1AEFD22AD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3590" y="2564904"/>
            <a:ext cx="4916820" cy="3888432"/>
          </a:xfrm>
          <a:prstGeom prst="rect">
            <a:avLst/>
          </a:prstGeom>
        </p:spPr>
      </p:pic>
      <p:sp>
        <p:nvSpPr>
          <p:cNvPr id="19" name="CaixaDeTexto 18">
            <a:extLst>
              <a:ext uri="{FF2B5EF4-FFF2-40B4-BE49-F238E27FC236}">
                <a16:creationId xmlns:a16="http://schemas.microsoft.com/office/drawing/2014/main" id="{7B799E5E-FA0E-4047-90D4-4C1A9BF7102F}"/>
              </a:ext>
            </a:extLst>
          </p:cNvPr>
          <p:cNvSpPr txBox="1"/>
          <p:nvPr/>
        </p:nvSpPr>
        <p:spPr>
          <a:xfrm>
            <a:off x="767409" y="1772815"/>
            <a:ext cx="7609182" cy="584775"/>
          </a:xfrm>
          <a:prstGeom prst="rect">
            <a:avLst/>
          </a:prstGeom>
          <a:solidFill>
            <a:schemeClr val="bg1"/>
          </a:solidFill>
        </p:spPr>
        <p:txBody>
          <a:bodyPr wrap="square">
            <a:spAutoFit/>
          </a:bodyPr>
          <a:lstStyle/>
          <a:p>
            <a:pPr algn="just" fontAlgn="base"/>
            <a:r>
              <a:rPr lang="pt-BR" b="0" i="0" u="none" strike="noStrike" dirty="0">
                <a:solidFill>
                  <a:srgbClr val="00206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http://</a:t>
            </a:r>
            <a:r>
              <a:rPr lang="pt-BR" i="0"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www.mctic.gov.br</a:t>
            </a:r>
            <a:r>
              <a:rPr lang="pt-BR" b="0" i="0" u="none" strike="noStrike" dirty="0">
                <a:solidFill>
                  <a:srgbClr val="00206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/mctic/opencms/salaImprensa/</a:t>
            </a:r>
            <a:r>
              <a:rPr lang="pt-BR" b="0" i="0" u="none" strike="noStrike" dirty="0">
                <a:solidFill>
                  <a:srgbClr val="FF000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noticias</a:t>
            </a:r>
            <a:r>
              <a:rPr lang="pt-BR" b="0" i="0" u="none" strike="noStrike" dirty="0">
                <a:solidFill>
                  <a:srgbClr val="002060"/>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/arquivos/2019/11/Seminario_avalia_projetos_desenvolvidos_em_biomas_brasileiros.html</a:t>
            </a:r>
            <a:endParaRPr lang="pt-BR" b="0" i="0" u="none" strike="noStrike" dirty="0">
              <a:solidFill>
                <a:srgbClr val="002060"/>
              </a:solidFill>
              <a:effectLst/>
              <a:latin typeface="Helvetica" panose="020B0604020202020204" pitchFamily="34" charset="0"/>
            </a:endParaRPr>
          </a:p>
        </p:txBody>
      </p:sp>
      <p:sp>
        <p:nvSpPr>
          <p:cNvPr id="12" name="Texto explicativo retangular com cantos arredondados 11">
            <a:extLst>
              <a:ext uri="{FF2B5EF4-FFF2-40B4-BE49-F238E27FC236}">
                <a16:creationId xmlns:a16="http://schemas.microsoft.com/office/drawing/2014/main" id="{D21BDAC2-E0A5-45D5-A6F7-9418C23091E1}"/>
              </a:ext>
            </a:extLst>
          </p:cNvPr>
          <p:cNvSpPr/>
          <p:nvPr/>
        </p:nvSpPr>
        <p:spPr bwMode="auto">
          <a:xfrm>
            <a:off x="251520" y="3425431"/>
            <a:ext cx="1927911" cy="939671"/>
          </a:xfrm>
          <a:prstGeom prst="wedgeRoundRectCallout">
            <a:avLst>
              <a:gd name="adj1" fmla="val -5237"/>
              <a:gd name="adj2" fmla="val -156322"/>
              <a:gd name="adj3" fmla="val 16667"/>
            </a:avLst>
          </a:prstGeom>
          <a:solidFill>
            <a:srgbClr val="FFFFCC"/>
          </a:solidFill>
          <a:ln w="9525">
            <a:solidFill>
              <a:srgbClr val="F2B800"/>
            </a:solidFill>
            <a:miter lim="800000"/>
            <a:headEnd/>
            <a:tailEnd/>
          </a:ln>
        </p:spPr>
        <p:txBody>
          <a:bodyPr rtlCol="0" anchor="ctr"/>
          <a:lstStyle/>
          <a:p>
            <a:pPr algn="ctr"/>
            <a:r>
              <a:rPr lang="pt-BR" b="1" i="0" dirty="0">
                <a:solidFill>
                  <a:srgbClr val="002060"/>
                </a:solidFill>
              </a:rPr>
              <a:t>O URL não dá acesso à </a:t>
            </a:r>
            <a:r>
              <a:rPr lang="pt-BR" b="1" i="0" dirty="0">
                <a:solidFill>
                  <a:srgbClr val="FF0000"/>
                </a:solidFill>
              </a:rPr>
              <a:t>notícia</a:t>
            </a:r>
            <a:r>
              <a:rPr lang="pt-BR" b="1" i="0" dirty="0">
                <a:solidFill>
                  <a:srgbClr val="002060"/>
                </a:solidFill>
              </a:rPr>
              <a:t> esperada...</a:t>
            </a:r>
            <a:endParaRPr lang="pt-BR" i="0" dirty="0">
              <a:solidFill>
                <a:srgbClr val="002060"/>
              </a:solidFill>
            </a:endParaRPr>
          </a:p>
        </p:txBody>
      </p:sp>
      <p:sp>
        <p:nvSpPr>
          <p:cNvPr id="21" name="Texto explicativo retangular com cantos arredondados 11">
            <a:extLst>
              <a:ext uri="{FF2B5EF4-FFF2-40B4-BE49-F238E27FC236}">
                <a16:creationId xmlns:a16="http://schemas.microsoft.com/office/drawing/2014/main" id="{E5A4DC26-7F8D-42A1-BF9B-2A512DE7294E}"/>
              </a:ext>
            </a:extLst>
          </p:cNvPr>
          <p:cNvSpPr/>
          <p:nvPr/>
        </p:nvSpPr>
        <p:spPr bwMode="auto">
          <a:xfrm>
            <a:off x="6804148" y="4221088"/>
            <a:ext cx="1944216" cy="667199"/>
          </a:xfrm>
          <a:prstGeom prst="wedgeRoundRectCallout">
            <a:avLst>
              <a:gd name="adj1" fmla="val -63143"/>
              <a:gd name="adj2" fmla="val 34992"/>
              <a:gd name="adj3" fmla="val 16667"/>
            </a:avLst>
          </a:prstGeom>
          <a:solidFill>
            <a:srgbClr val="FFFFCC"/>
          </a:solidFill>
          <a:ln w="15875">
            <a:solidFill>
              <a:srgbClr val="F2B800"/>
            </a:solidFill>
            <a:miter lim="800000"/>
            <a:headEnd/>
            <a:tailEnd/>
          </a:ln>
        </p:spPr>
        <p:txBody>
          <a:bodyPr rtlCol="0" anchor="ctr"/>
          <a:lstStyle/>
          <a:p>
            <a:pPr algn="ctr"/>
            <a:r>
              <a:rPr lang="pt-BR" sz="1800" b="1" i="0" dirty="0">
                <a:solidFill>
                  <a:srgbClr val="002060"/>
                </a:solidFill>
                <a:latin typeface="Arial" panose="020B0604020202020204" pitchFamily="34" charset="0"/>
                <a:ea typeface="+mj-ea"/>
                <a:cs typeface="Arial" panose="020B0604020202020204" pitchFamily="34" charset="0"/>
              </a:rPr>
              <a:t>... dá acesso ao </a:t>
            </a:r>
            <a:r>
              <a:rPr lang="pt-BR" sz="1800" b="1" i="0" dirty="0">
                <a:solidFill>
                  <a:srgbClr val="FF0000"/>
                </a:solidFill>
                <a:latin typeface="Arial" panose="020B0604020202020204" pitchFamily="34" charset="0"/>
                <a:ea typeface="+mj-ea"/>
                <a:cs typeface="Arial" panose="020B0604020202020204" pitchFamily="34" charset="0"/>
              </a:rPr>
              <a:t>Portal</a:t>
            </a:r>
            <a:r>
              <a:rPr lang="pt-BR" sz="1800" b="1" i="0" dirty="0">
                <a:solidFill>
                  <a:srgbClr val="002060"/>
                </a:solidFill>
                <a:latin typeface="Arial" panose="020B0604020202020204" pitchFamily="34" charset="0"/>
                <a:ea typeface="+mj-ea"/>
                <a:cs typeface="Arial" panose="020B0604020202020204" pitchFamily="34" charset="0"/>
              </a:rPr>
              <a:t> do MCTI</a:t>
            </a:r>
          </a:p>
        </p:txBody>
      </p:sp>
      <p:pic>
        <p:nvPicPr>
          <p:cNvPr id="8" name="Imagem 7">
            <a:extLst>
              <a:ext uri="{FF2B5EF4-FFF2-40B4-BE49-F238E27FC236}">
                <a16:creationId xmlns:a16="http://schemas.microsoft.com/office/drawing/2014/main" id="{38492FDC-56F1-4826-90BE-A3DFC04F3D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01639" y="2089731"/>
            <a:ext cx="114300" cy="114300"/>
          </a:xfrm>
          <a:prstGeom prst="rect">
            <a:avLst/>
          </a:prstGeom>
        </p:spPr>
      </p:pic>
      <p:sp>
        <p:nvSpPr>
          <p:cNvPr id="11" name="Arco 10">
            <a:extLst>
              <a:ext uri="{FF2B5EF4-FFF2-40B4-BE49-F238E27FC236}">
                <a16:creationId xmlns:a16="http://schemas.microsoft.com/office/drawing/2014/main" id="{49A04C6D-A53F-4C5A-A643-02D8DEA94F5F}"/>
              </a:ext>
            </a:extLst>
          </p:cNvPr>
          <p:cNvSpPr>
            <a:spLocks noChangeAspect="1"/>
          </p:cNvSpPr>
          <p:nvPr/>
        </p:nvSpPr>
        <p:spPr bwMode="auto">
          <a:xfrm>
            <a:off x="6876256" y="2197239"/>
            <a:ext cx="900000" cy="900000"/>
          </a:xfrm>
          <a:prstGeom prst="arc">
            <a:avLst>
              <a:gd name="adj1" fmla="val 16200000"/>
              <a:gd name="adj2" fmla="val 5498718"/>
            </a:avLst>
          </a:prstGeom>
          <a:noFill/>
          <a:ln w="38100"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BR" sz="1600" b="0" i="1" u="none" strike="noStrike" cap="none" normalizeH="0" baseline="0">
              <a:ln>
                <a:noFill/>
              </a:ln>
              <a:solidFill>
                <a:srgbClr val="00497A"/>
              </a:solidFill>
              <a:effectLst/>
              <a:latin typeface="Arial" charset="0"/>
            </a:endParaRPr>
          </a:p>
        </p:txBody>
      </p:sp>
    </p:spTree>
    <p:extLst>
      <p:ext uri="{BB962C8B-B14F-4D97-AF65-F5344CB8AC3E}">
        <p14:creationId xmlns:p14="http://schemas.microsoft.com/office/powerpoint/2010/main" val="1451153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21148" y="645003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1090741" y="668211"/>
            <a:ext cx="6962518" cy="136283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(3/10)</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Acesso inesperado decorrente de um redirecionamento de URL</a:t>
            </a:r>
            <a:endParaRPr lang="pt-BR" sz="2400" i="0" dirty="0">
              <a:solidFill>
                <a:srgbClr val="002060"/>
              </a:solidFill>
              <a:latin typeface="Arial" panose="020B0604020202020204" pitchFamily="34" charset="0"/>
              <a:cs typeface="Arial" panose="020B0604020202020204" pitchFamily="34" charset="0"/>
            </a:endParaRPr>
          </a:p>
        </p:txBody>
      </p:sp>
      <p:sp>
        <p:nvSpPr>
          <p:cNvPr id="19" name="CaixaDeTexto 18">
            <a:extLst>
              <a:ext uri="{FF2B5EF4-FFF2-40B4-BE49-F238E27FC236}">
                <a16:creationId xmlns:a16="http://schemas.microsoft.com/office/drawing/2014/main" id="{7B799E5E-FA0E-4047-90D4-4C1A9BF7102F}"/>
              </a:ext>
            </a:extLst>
          </p:cNvPr>
          <p:cNvSpPr txBox="1"/>
          <p:nvPr/>
        </p:nvSpPr>
        <p:spPr>
          <a:xfrm>
            <a:off x="771281" y="3166507"/>
            <a:ext cx="7609182" cy="624341"/>
          </a:xfrm>
          <a:prstGeom prst="rect">
            <a:avLst/>
          </a:prstGeom>
          <a:solidFill>
            <a:schemeClr val="bg1"/>
          </a:solidFill>
        </p:spPr>
        <p:txBody>
          <a:bodyPr wrap="square">
            <a:spAutoFit/>
          </a:bodyPr>
          <a:lstStyle/>
          <a:p>
            <a:pPr algn="just" fontAlgn="base"/>
            <a:r>
              <a:rPr lang="pt-BR" b="0"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http://</a:t>
            </a:r>
            <a:r>
              <a:rPr lang="pt-BR" i="0"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www.mctic.gov.br</a:t>
            </a:r>
            <a:r>
              <a:rPr lang="pt-BR" b="0"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/mctic/opencms/salaImprensa/</a:t>
            </a:r>
            <a:r>
              <a:rPr lang="pt-BR" b="0" i="0" u="none" strike="noStrike" dirty="0">
                <a:solidFill>
                  <a:srgbClr val="FF000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noticias</a:t>
            </a:r>
            <a:r>
              <a:rPr lang="pt-BR" b="0" i="0" u="none" strike="noStrike" dirty="0">
                <a:solidFill>
                  <a:srgbClr val="002060"/>
                </a:solidFill>
                <a:effectLst/>
                <a:latin typeface="Helvetica" panose="020B0604020202020204" pitchFamily="34" charset="0"/>
                <a:hlinkClick r:id="rId2">
                  <a:extLst>
                    <a:ext uri="{A12FA001-AC4F-418D-AE19-62706E023703}">
                      <ahyp:hlinkClr xmlns:ahyp="http://schemas.microsoft.com/office/drawing/2018/hyperlinkcolor" val="tx"/>
                    </a:ext>
                  </a:extLst>
                </a:hlinkClick>
              </a:rPr>
              <a:t>/arquivos/2019/11/Seminario_avalia_projetos_desenvolvidos_em_biomas_brasileiros.html</a:t>
            </a:r>
            <a:endParaRPr lang="pt-BR" b="0" i="0" u="none" strike="noStrike" dirty="0">
              <a:solidFill>
                <a:srgbClr val="002060"/>
              </a:solidFill>
              <a:effectLst/>
              <a:latin typeface="Helvetica" panose="020B0604020202020204" pitchFamily="34" charset="0"/>
            </a:endParaRPr>
          </a:p>
          <a:p>
            <a:pPr algn="just" fontAlgn="base"/>
            <a:endParaRPr lang="pt-BR" b="0" i="0" u="none" strike="noStrike" dirty="0">
              <a:solidFill>
                <a:srgbClr val="002060"/>
              </a:solidFill>
              <a:effectLst/>
              <a:latin typeface="Helvetica" panose="020B0604020202020204" pitchFamily="34" charset="0"/>
            </a:endParaRPr>
          </a:p>
        </p:txBody>
      </p:sp>
      <p:sp>
        <p:nvSpPr>
          <p:cNvPr id="9" name="Texto explicativo retangular com cantos arredondados 11">
            <a:extLst>
              <a:ext uri="{FF2B5EF4-FFF2-40B4-BE49-F238E27FC236}">
                <a16:creationId xmlns:a16="http://schemas.microsoft.com/office/drawing/2014/main" id="{EE86CA4B-FC59-40C4-BC9C-34F99B290661}"/>
              </a:ext>
            </a:extLst>
          </p:cNvPr>
          <p:cNvSpPr/>
          <p:nvPr/>
        </p:nvSpPr>
        <p:spPr bwMode="auto">
          <a:xfrm>
            <a:off x="5191936" y="4026213"/>
            <a:ext cx="3600400" cy="521802"/>
          </a:xfrm>
          <a:prstGeom prst="wedgeRoundRectCallout">
            <a:avLst>
              <a:gd name="adj1" fmla="val -63692"/>
              <a:gd name="adj2" fmla="val 23277"/>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latin typeface="Arial" panose="020B0604020202020204" pitchFamily="34" charset="0"/>
                <a:ea typeface="+mj-ea"/>
                <a:cs typeface="Arial" panose="020B0604020202020204" pitchFamily="34" charset="0"/>
              </a:rPr>
              <a:t>Redirecionamento de URL</a:t>
            </a:r>
          </a:p>
        </p:txBody>
      </p:sp>
      <p:sp>
        <p:nvSpPr>
          <p:cNvPr id="11" name="CaixaDeTexto 10">
            <a:extLst>
              <a:ext uri="{FF2B5EF4-FFF2-40B4-BE49-F238E27FC236}">
                <a16:creationId xmlns:a16="http://schemas.microsoft.com/office/drawing/2014/main" id="{E022F3E5-509D-43ED-A872-9AFB4189F0FE}"/>
              </a:ext>
            </a:extLst>
          </p:cNvPr>
          <p:cNvSpPr txBox="1"/>
          <p:nvPr/>
        </p:nvSpPr>
        <p:spPr>
          <a:xfrm>
            <a:off x="2350903" y="4869160"/>
            <a:ext cx="3784427" cy="400110"/>
          </a:xfrm>
          <a:prstGeom prst="rect">
            <a:avLst/>
          </a:prstGeom>
          <a:noFill/>
        </p:spPr>
        <p:txBody>
          <a:bodyPr wrap="square">
            <a:spAutoFit/>
          </a:bodyPr>
          <a:lstStyle/>
          <a:p>
            <a:r>
              <a:rPr lang="pt-BR" sz="2000" b="1" i="0" dirty="0">
                <a:solidFill>
                  <a:srgbClr val="002060"/>
                </a:solidFill>
                <a:hlinkClick r:id="rId3">
                  <a:extLst>
                    <a:ext uri="{A12FA001-AC4F-418D-AE19-62706E023703}">
                      <ahyp:hlinkClr xmlns:ahyp="http://schemas.microsoft.com/office/drawing/2018/hyperlinkcolor" val="tx"/>
                    </a:ext>
                  </a:extLst>
                </a:hlinkClick>
              </a:rPr>
              <a:t>https://</a:t>
            </a:r>
            <a:r>
              <a:rPr lang="pt-BR" sz="2000" b="1" i="0"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www.gov.br</a:t>
            </a:r>
            <a:r>
              <a:rPr lang="pt-BR" sz="2000" b="1" i="0" dirty="0">
                <a:solidFill>
                  <a:srgbClr val="002060"/>
                </a:solidFill>
                <a:hlinkClick r:id="rId3">
                  <a:extLst>
                    <a:ext uri="{A12FA001-AC4F-418D-AE19-62706E023703}">
                      <ahyp:hlinkClr xmlns:ahyp="http://schemas.microsoft.com/office/drawing/2018/hyperlinkcolor" val="tx"/>
                    </a:ext>
                  </a:extLst>
                </a:hlinkClick>
              </a:rPr>
              <a:t>/mcti/pt-br</a:t>
            </a:r>
            <a:endParaRPr lang="pt-BR" sz="2000" b="1" i="0" dirty="0">
              <a:solidFill>
                <a:srgbClr val="002060"/>
              </a:solidFill>
            </a:endParaRPr>
          </a:p>
        </p:txBody>
      </p:sp>
      <p:sp>
        <p:nvSpPr>
          <p:cNvPr id="13" name="Seta: para Baixo 12">
            <a:extLst>
              <a:ext uri="{FF2B5EF4-FFF2-40B4-BE49-F238E27FC236}">
                <a16:creationId xmlns:a16="http://schemas.microsoft.com/office/drawing/2014/main" id="{C1E27E03-C5E2-4541-B028-12B510F664C3}"/>
              </a:ext>
            </a:extLst>
          </p:cNvPr>
          <p:cNvSpPr/>
          <p:nvPr/>
        </p:nvSpPr>
        <p:spPr bwMode="auto">
          <a:xfrm>
            <a:off x="4050934" y="4126677"/>
            <a:ext cx="545821" cy="548387"/>
          </a:xfrm>
          <a:prstGeom prst="downArrow">
            <a:avLst/>
          </a:prstGeom>
          <a:solidFill>
            <a:srgbClr val="002060"/>
          </a:solidFill>
          <a:ln w="19050">
            <a:solidFill>
              <a:srgbClr val="0070C0"/>
            </a:solidFill>
            <a:miter lim="800000"/>
            <a:headEnd/>
            <a:tailEnd/>
          </a:ln>
        </p:spPr>
        <p:txBody>
          <a:bodyPr rtlCol="0" anchor="ctr"/>
          <a:lstStyle/>
          <a:p>
            <a:pPr algn="ctr"/>
            <a:endParaRPr lang="pt-BR" i="0" dirty="0">
              <a:solidFill>
                <a:srgbClr val="003050"/>
              </a:solidFill>
            </a:endParaRPr>
          </a:p>
        </p:txBody>
      </p:sp>
      <p:sp>
        <p:nvSpPr>
          <p:cNvPr id="20" name="Texto explicativo retangular com cantos arredondados 11">
            <a:extLst>
              <a:ext uri="{FF2B5EF4-FFF2-40B4-BE49-F238E27FC236}">
                <a16:creationId xmlns:a16="http://schemas.microsoft.com/office/drawing/2014/main" id="{20ABC56E-9CB9-42ED-9381-C992A39108B9}"/>
              </a:ext>
            </a:extLst>
          </p:cNvPr>
          <p:cNvSpPr/>
          <p:nvPr/>
        </p:nvSpPr>
        <p:spPr bwMode="auto">
          <a:xfrm>
            <a:off x="377231" y="2319076"/>
            <a:ext cx="3888432" cy="717130"/>
          </a:xfrm>
          <a:prstGeom prst="wedgeRoundRectCallout">
            <a:avLst>
              <a:gd name="adj1" fmla="val 55023"/>
              <a:gd name="adj2" fmla="val 54825"/>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latin typeface="Arial" panose="020B0604020202020204" pitchFamily="34" charset="0"/>
                <a:ea typeface="+mj-ea"/>
                <a:cs typeface="Arial" panose="020B0604020202020204" pitchFamily="34" charset="0"/>
              </a:rPr>
              <a:t>Na página do IBICT, ao ativar o URL de acesso à </a:t>
            </a:r>
            <a:r>
              <a:rPr lang="pt-BR" sz="2000" b="1" i="0" dirty="0">
                <a:solidFill>
                  <a:srgbClr val="FF0000"/>
                </a:solidFill>
                <a:latin typeface="Arial" panose="020B0604020202020204" pitchFamily="34" charset="0"/>
                <a:ea typeface="+mj-ea"/>
                <a:cs typeface="Arial" panose="020B0604020202020204" pitchFamily="34" charset="0"/>
              </a:rPr>
              <a:t>notícia</a:t>
            </a:r>
            <a:r>
              <a:rPr lang="pt-BR" sz="2000" b="1" i="0" dirty="0">
                <a:solidFill>
                  <a:srgbClr val="002060"/>
                </a:solidFill>
                <a:latin typeface="Arial" panose="020B0604020202020204" pitchFamily="34" charset="0"/>
                <a:ea typeface="+mj-ea"/>
                <a:cs typeface="Arial" panose="020B0604020202020204" pitchFamily="34" charset="0"/>
              </a:rPr>
              <a:t>...</a:t>
            </a:r>
          </a:p>
        </p:txBody>
      </p:sp>
      <p:sp>
        <p:nvSpPr>
          <p:cNvPr id="21" name="Texto explicativo retangular com cantos arredondados 11">
            <a:extLst>
              <a:ext uri="{FF2B5EF4-FFF2-40B4-BE49-F238E27FC236}">
                <a16:creationId xmlns:a16="http://schemas.microsoft.com/office/drawing/2014/main" id="{189ED2C5-D31B-4541-8203-C7D2F2237A36}"/>
              </a:ext>
            </a:extLst>
          </p:cNvPr>
          <p:cNvSpPr/>
          <p:nvPr/>
        </p:nvSpPr>
        <p:spPr bwMode="auto">
          <a:xfrm>
            <a:off x="4431348" y="5434106"/>
            <a:ext cx="4392488" cy="717130"/>
          </a:xfrm>
          <a:prstGeom prst="wedgeRoundRectCallout">
            <a:avLst>
              <a:gd name="adj1" fmla="val -57522"/>
              <a:gd name="adj2" fmla="val -54279"/>
              <a:gd name="adj3" fmla="val 16667"/>
            </a:avLst>
          </a:prstGeom>
          <a:solidFill>
            <a:srgbClr val="FFFFCC"/>
          </a:solidFill>
          <a:ln w="15875">
            <a:solidFill>
              <a:srgbClr val="F2B800"/>
            </a:solidFill>
            <a:miter lim="800000"/>
            <a:headEnd/>
            <a:tailEnd/>
          </a:ln>
        </p:spPr>
        <p:txBody>
          <a:bodyPr rtlCol="0" anchor="ctr"/>
          <a:lstStyle/>
          <a:p>
            <a:pPr algn="ctr"/>
            <a:r>
              <a:rPr lang="pt-BR" sz="2000" b="1" i="0" dirty="0">
                <a:solidFill>
                  <a:srgbClr val="002060"/>
                </a:solidFill>
                <a:latin typeface="Arial" panose="020B0604020202020204" pitchFamily="34" charset="0"/>
                <a:ea typeface="+mj-ea"/>
                <a:cs typeface="Arial" panose="020B0604020202020204" pitchFamily="34" charset="0"/>
              </a:rPr>
              <a:t>... há um redirecionamento para o URL de acesso ao </a:t>
            </a:r>
            <a:r>
              <a:rPr lang="pt-BR" sz="2000" b="1" i="0" dirty="0">
                <a:solidFill>
                  <a:srgbClr val="FF0000"/>
                </a:solidFill>
                <a:latin typeface="Arial" panose="020B0604020202020204" pitchFamily="34" charset="0"/>
                <a:ea typeface="+mj-ea"/>
                <a:cs typeface="Arial" panose="020B0604020202020204" pitchFamily="34" charset="0"/>
              </a:rPr>
              <a:t>Portal</a:t>
            </a:r>
            <a:r>
              <a:rPr lang="pt-BR" sz="2000" b="1" i="0" dirty="0">
                <a:solidFill>
                  <a:srgbClr val="002060"/>
                </a:solidFill>
                <a:latin typeface="Arial" panose="020B0604020202020204" pitchFamily="34" charset="0"/>
                <a:ea typeface="+mj-ea"/>
                <a:cs typeface="Arial" panose="020B0604020202020204" pitchFamily="34" charset="0"/>
              </a:rPr>
              <a:t> do MTCI</a:t>
            </a:r>
          </a:p>
        </p:txBody>
      </p:sp>
    </p:spTree>
    <p:extLst>
      <p:ext uri="{BB962C8B-B14F-4D97-AF65-F5344CB8AC3E}">
        <p14:creationId xmlns:p14="http://schemas.microsoft.com/office/powerpoint/2010/main" val="3683650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F7BE27F-08BD-4834-AEB7-937B8C4748EB}"/>
              </a:ext>
            </a:extLst>
          </p:cNvPr>
          <p:cNvSpPr>
            <a:spLocks noChangeArrowheads="1"/>
          </p:cNvSpPr>
          <p:nvPr/>
        </p:nvSpPr>
        <p:spPr bwMode="auto">
          <a:xfrm>
            <a:off x="0" y="152400"/>
            <a:ext cx="9144000" cy="336550"/>
          </a:xfrm>
          <a:prstGeom prst="rect">
            <a:avLst/>
          </a:prstGeom>
          <a:noFill/>
          <a:ln w="9525">
            <a:noFill/>
            <a:miter lim="800000"/>
            <a:headEnd/>
            <a:tailEnd/>
          </a:ln>
        </p:spPr>
        <p:txBody>
          <a:bodyPr>
            <a:spAutoFit/>
          </a:bodyPr>
          <a:lstStyle/>
          <a:p>
            <a:r>
              <a:rPr lang="pt-BR" i="0" dirty="0">
                <a:solidFill>
                  <a:srgbClr val="006FBA"/>
                </a:solidFill>
                <a:cs typeface="Times New Roman" pitchFamily="18" charset="0"/>
              </a:rPr>
              <a:t>Roteiro de demonstração da Rede IBI</a:t>
            </a:r>
          </a:p>
        </p:txBody>
      </p:sp>
      <p:sp>
        <p:nvSpPr>
          <p:cNvPr id="3" name="Rectangle 9">
            <a:extLst>
              <a:ext uri="{FF2B5EF4-FFF2-40B4-BE49-F238E27FC236}">
                <a16:creationId xmlns:a16="http://schemas.microsoft.com/office/drawing/2014/main" id="{AF5BE00B-0EDF-49FF-B1CE-E55D4AF048E2}"/>
              </a:ext>
            </a:extLst>
          </p:cNvPr>
          <p:cNvSpPr>
            <a:spLocks noChangeArrowheads="1"/>
          </p:cNvSpPr>
          <p:nvPr/>
        </p:nvSpPr>
        <p:spPr bwMode="auto">
          <a:xfrm>
            <a:off x="0" y="6400800"/>
            <a:ext cx="9144000" cy="381000"/>
          </a:xfrm>
          <a:prstGeom prst="rect">
            <a:avLst/>
          </a:prstGeom>
          <a:noFill/>
          <a:ln w="9525">
            <a:noFill/>
            <a:miter lim="800000"/>
            <a:headEnd/>
            <a:tailEnd/>
          </a:ln>
        </p:spPr>
        <p:txBody>
          <a:bodyPr anchor="ctr"/>
          <a:lstStyle/>
          <a:p>
            <a:r>
              <a:rPr lang="pt-BR" i="0" dirty="0">
                <a:solidFill>
                  <a:srgbClr val="0070C0"/>
                </a:solidFill>
              </a:rPr>
              <a:t>Videoconferência                                                                                                   Banon, 2021</a:t>
            </a:r>
          </a:p>
        </p:txBody>
      </p:sp>
      <p:sp>
        <p:nvSpPr>
          <p:cNvPr id="10" name="Rectangle 2">
            <a:extLst>
              <a:ext uri="{FF2B5EF4-FFF2-40B4-BE49-F238E27FC236}">
                <a16:creationId xmlns:a16="http://schemas.microsoft.com/office/drawing/2014/main" id="{D506EAEC-EEC5-405C-9AB2-D30E113520F0}"/>
              </a:ext>
            </a:extLst>
          </p:cNvPr>
          <p:cNvSpPr txBox="1">
            <a:spLocks noChangeArrowheads="1"/>
          </p:cNvSpPr>
          <p:nvPr/>
        </p:nvSpPr>
        <p:spPr>
          <a:xfrm>
            <a:off x="669823" y="612480"/>
            <a:ext cx="7804355" cy="101632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1400" b="1" dirty="0">
                <a:solidFill>
                  <a:srgbClr val="002060"/>
                </a:solidFill>
                <a:latin typeface="Arial" panose="020B0604020202020204" pitchFamily="34" charset="0"/>
                <a:cs typeface="Arial" panose="020B0604020202020204" pitchFamily="34" charset="0"/>
              </a:rPr>
              <a:t>Navegação segura</a:t>
            </a:r>
            <a:br>
              <a:rPr lang="pt-BR" sz="1400" b="1" i="0" dirty="0">
                <a:solidFill>
                  <a:srgbClr val="002060"/>
                </a:solidFill>
                <a:latin typeface="Arial" panose="020B0604020202020204" pitchFamily="34" charset="0"/>
                <a:cs typeface="Arial" panose="020B0604020202020204" pitchFamily="34" charset="0"/>
              </a:rPr>
            </a:br>
            <a:r>
              <a:rPr lang="pt-BR" sz="1400" i="0" dirty="0">
                <a:solidFill>
                  <a:srgbClr val="002060"/>
                </a:solidFill>
                <a:latin typeface="Arial" panose="020B0604020202020204" pitchFamily="34" charset="0"/>
                <a:cs typeface="Arial" panose="020B0604020202020204" pitchFamily="34" charset="0"/>
              </a:rPr>
              <a:t>(4/10)</a:t>
            </a:r>
          </a:p>
          <a:p>
            <a:pPr fontAlgn="auto">
              <a:spcBef>
                <a:spcPct val="20000"/>
              </a:spcBef>
              <a:spcAft>
                <a:spcPts val="0"/>
              </a:spcAft>
              <a:defRPr/>
            </a:pPr>
            <a:r>
              <a:rPr lang="pt-BR" sz="2400" b="1" i="0" dirty="0">
                <a:solidFill>
                  <a:srgbClr val="002060"/>
                </a:solidFill>
                <a:latin typeface="Arial" panose="020B0604020202020204" pitchFamily="34" charset="0"/>
                <a:cs typeface="Arial" panose="020B0604020202020204" pitchFamily="34" charset="0"/>
              </a:rPr>
              <a:t>Motivo por traz do redirecionamento de URL</a:t>
            </a:r>
            <a:endParaRPr lang="pt-BR" sz="2400" i="0" dirty="0">
              <a:solidFill>
                <a:srgbClr val="002060"/>
              </a:solidFill>
              <a:latin typeface="Calibri"/>
            </a:endParaRPr>
          </a:p>
        </p:txBody>
      </p:sp>
      <p:sp>
        <p:nvSpPr>
          <p:cNvPr id="11" name="CaixaDeTexto 10">
            <a:extLst>
              <a:ext uri="{FF2B5EF4-FFF2-40B4-BE49-F238E27FC236}">
                <a16:creationId xmlns:a16="http://schemas.microsoft.com/office/drawing/2014/main" id="{4E57B887-C2BE-44D8-BB20-5FCAB82265A3}"/>
              </a:ext>
            </a:extLst>
          </p:cNvPr>
          <p:cNvSpPr txBox="1"/>
          <p:nvPr/>
        </p:nvSpPr>
        <p:spPr>
          <a:xfrm>
            <a:off x="526006" y="1746683"/>
            <a:ext cx="8035716" cy="1631216"/>
          </a:xfrm>
          <a:prstGeom prst="rect">
            <a:avLst/>
          </a:prstGeom>
          <a:noFill/>
        </p:spPr>
        <p:txBody>
          <a:bodyPr wrap="square">
            <a:spAutoFit/>
          </a:bodyPr>
          <a:lstStyle/>
          <a:p>
            <a:pPr algn="just"/>
            <a:r>
              <a:rPr lang="pt-BR" sz="2000" b="1" i="0" dirty="0">
                <a:solidFill>
                  <a:srgbClr val="0070C0"/>
                </a:solidFill>
              </a:rPr>
              <a:t>Pelo fato do portal Web do MCTI estar passando por um processo de migração implementado pelo MCTI, se fez necessária a implementação no novo portal de REDIRECIONAMENTO da URL original para uma nova URL, tal como ilustra a informação seguinte ...</a:t>
            </a:r>
          </a:p>
        </p:txBody>
      </p:sp>
      <p:graphicFrame>
        <p:nvGraphicFramePr>
          <p:cNvPr id="12" name="Tabela 6">
            <a:extLst>
              <a:ext uri="{FF2B5EF4-FFF2-40B4-BE49-F238E27FC236}">
                <a16:creationId xmlns:a16="http://schemas.microsoft.com/office/drawing/2014/main" id="{0229F996-101C-4539-85CA-366CF67291AD}"/>
              </a:ext>
            </a:extLst>
          </p:cNvPr>
          <p:cNvGraphicFramePr>
            <a:graphicFrameLocks noGrp="1"/>
          </p:cNvGraphicFramePr>
          <p:nvPr>
            <p:extLst>
              <p:ext uri="{D42A27DB-BD31-4B8C-83A1-F6EECF244321}">
                <p14:modId xmlns:p14="http://schemas.microsoft.com/office/powerpoint/2010/main" val="1473429240"/>
              </p:ext>
            </p:extLst>
          </p:nvPr>
        </p:nvGraphicFramePr>
        <p:xfrm>
          <a:off x="623104" y="3647884"/>
          <a:ext cx="7877380" cy="900104"/>
        </p:xfrm>
        <a:graphic>
          <a:graphicData uri="http://schemas.openxmlformats.org/drawingml/2006/table">
            <a:tbl>
              <a:tblPr>
                <a:tableStyleId>{5C22544A-7EE6-4342-B048-85BDC9FD1C3A}</a:tableStyleId>
              </a:tblPr>
              <a:tblGrid>
                <a:gridCol w="3650494">
                  <a:extLst>
                    <a:ext uri="{9D8B030D-6E8A-4147-A177-3AD203B41FA5}">
                      <a16:colId xmlns:a16="http://schemas.microsoft.com/office/drawing/2014/main" val="36223016"/>
                    </a:ext>
                  </a:extLst>
                </a:gridCol>
                <a:gridCol w="537968">
                  <a:extLst>
                    <a:ext uri="{9D8B030D-6E8A-4147-A177-3AD203B41FA5}">
                      <a16:colId xmlns:a16="http://schemas.microsoft.com/office/drawing/2014/main" val="2942741435"/>
                    </a:ext>
                  </a:extLst>
                </a:gridCol>
                <a:gridCol w="3688918">
                  <a:extLst>
                    <a:ext uri="{9D8B030D-6E8A-4147-A177-3AD203B41FA5}">
                      <a16:colId xmlns:a16="http://schemas.microsoft.com/office/drawing/2014/main" val="2028391567"/>
                    </a:ext>
                  </a:extLst>
                </a:gridCol>
              </a:tblGrid>
              <a:tr h="450052">
                <a:tc gridSpan="3">
                  <a:txBody>
                    <a:bodyPr/>
                    <a:lstStyle/>
                    <a:p>
                      <a:pPr algn="ctr"/>
                      <a:r>
                        <a:rPr lang="pt-BR" sz="2000" b="1" i="0" kern="1200" dirty="0">
                          <a:solidFill>
                            <a:srgbClr val="002060"/>
                          </a:solidFill>
                          <a:highlight>
                            <a:srgbClr val="FFFF00"/>
                          </a:highlight>
                          <a:latin typeface="Arial" charset="0"/>
                          <a:ea typeface="+mn-ea"/>
                          <a:cs typeface="+mn-cs"/>
                        </a:rPr>
                        <a:t>Redirecionamento de URL</a:t>
                      </a:r>
                    </a:p>
                  </a:txBody>
                  <a:tcPr marL="92354" marR="9235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ctr"/>
                      <a:endParaRPr lang="pt-BR"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C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sz="2000" dirty="0">
                        <a:solidFill>
                          <a:srgbClr val="002060"/>
                        </a:solidFill>
                      </a:endParaRPr>
                    </a:p>
                  </a:txBody>
                  <a:tcP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CFF"/>
                    </a:solidFill>
                  </a:tcPr>
                </a:tc>
                <a:extLst>
                  <a:ext uri="{0D108BD9-81ED-4DB2-BD59-A6C34878D82A}">
                    <a16:rowId xmlns:a16="http://schemas.microsoft.com/office/drawing/2014/main" val="625068001"/>
                  </a:ext>
                </a:extLst>
              </a:tr>
              <a:tr h="450052">
                <a:tc>
                  <a:txBody>
                    <a:bodyPr/>
                    <a:lstStyle/>
                    <a:p>
                      <a:pPr algn="r"/>
                      <a:r>
                        <a:rPr kumimoji="0" lang="pt-BR" sz="2000" b="1" i="0" u="none" strike="noStrike" kern="1200" cap="none" spc="0" normalizeH="0" baseline="0" noProof="0" dirty="0">
                          <a:ln>
                            <a:noFill/>
                          </a:ln>
                          <a:solidFill>
                            <a:srgbClr val="002060"/>
                          </a:solidFill>
                          <a:effectLst/>
                          <a:uLnTx/>
                          <a:uFillTx/>
                          <a:latin typeface="Arial" charset="0"/>
                          <a:ea typeface="+mn-ea"/>
                          <a:cs typeface="+mn-cs"/>
                          <a:hlinkClick r:id="rId2">
                            <a:extLst>
                              <a:ext uri="{A12FA001-AC4F-418D-AE19-62706E023703}">
                                <ahyp:hlinkClr xmlns:ahyp="http://schemas.microsoft.com/office/drawing/2018/hyperlinkcolor" val="tx"/>
                              </a:ext>
                            </a:extLst>
                          </a:hlinkClick>
                        </a:rPr>
                        <a:t>http://</a:t>
                      </a:r>
                      <a:r>
                        <a:rPr lang="pt-BR" sz="2000" b="1" i="0" kern="1200" noProof="0" dirty="0">
                          <a:solidFill>
                            <a:srgbClr val="0000FF"/>
                          </a:solidFill>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www.mctic.gov.br</a:t>
                      </a:r>
                      <a:endParaRPr lang="pt-BR" sz="2000" b="1" i="0" kern="1200" dirty="0">
                        <a:solidFill>
                          <a:srgbClr val="0000FF"/>
                        </a:solidFill>
                        <a:latin typeface="Arial" panose="020B0604020202020204" pitchFamily="34" charset="0"/>
                        <a:ea typeface="+mn-ea"/>
                        <a:cs typeface="Arial" panose="020B0604020202020204" pitchFamily="34" charset="0"/>
                      </a:endParaRPr>
                    </a:p>
                  </a:txBody>
                  <a:tcPr marL="98037" marR="98037">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pt-BR" sz="2000" b="0" dirty="0">
                          <a:solidFill>
                            <a:schemeClr val="tx1"/>
                          </a:solidFill>
                        </a:rPr>
                        <a:t>→</a:t>
                      </a:r>
                      <a:endParaRPr lang="pt-BR" b="0" dirty="0">
                        <a:solidFill>
                          <a:schemeClr val="tx1"/>
                        </a:solidFill>
                      </a:endParaRPr>
                    </a:p>
                  </a:txBody>
                  <a:tcPr marL="98037" marR="98037">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000" b="1" i="0" u="none" strike="noStrike" kern="1200" cap="none" spc="0" normalizeH="0" baseline="0" noProof="0" dirty="0">
                          <a:ln>
                            <a:noFill/>
                          </a:ln>
                          <a:solidFill>
                            <a:srgbClr val="002060"/>
                          </a:solidFill>
                          <a:effectLst/>
                          <a:highlight>
                            <a:srgbClr val="FFFF00"/>
                          </a:highlight>
                          <a:uLnTx/>
                          <a:uFillTx/>
                          <a:latin typeface="Arial" charset="0"/>
                          <a:ea typeface="+mn-ea"/>
                          <a:cs typeface="+mn-cs"/>
                          <a:hlinkClick r:id="rId3">
                            <a:extLst>
                              <a:ext uri="{A12FA001-AC4F-418D-AE19-62706E023703}">
                                <ahyp:hlinkClr xmlns:ahyp="http://schemas.microsoft.com/office/drawing/2018/hyperlinkcolor" val="tx"/>
                              </a:ext>
                            </a:extLst>
                          </a:hlinkClick>
                        </a:rPr>
                        <a:t>https://</a:t>
                      </a:r>
                      <a:r>
                        <a:rPr lang="pt-BR" sz="2000" b="1" i="0" kern="1200" noProof="0" dirty="0">
                          <a:solidFill>
                            <a:srgbClr val="0000FF"/>
                          </a:solidFill>
                          <a:highlight>
                            <a:srgbClr val="FFFF00"/>
                          </a:highligh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www.gov.br</a:t>
                      </a:r>
                      <a:r>
                        <a:rPr kumimoji="0" lang="pt-BR" sz="2000" b="1" i="0" u="none" strike="noStrike" kern="1200" cap="none" spc="0" normalizeH="0" baseline="0" noProof="0" dirty="0">
                          <a:ln>
                            <a:noFill/>
                          </a:ln>
                          <a:solidFill>
                            <a:srgbClr val="002060"/>
                          </a:solidFill>
                          <a:effectLst/>
                          <a:highlight>
                            <a:srgbClr val="FFFF00"/>
                          </a:highlight>
                          <a:uLnTx/>
                          <a:uFillTx/>
                          <a:latin typeface="Arial" charset="0"/>
                          <a:ea typeface="+mn-ea"/>
                          <a:cs typeface="+mn-cs"/>
                          <a:hlinkClick r:id="rId3">
                            <a:extLst>
                              <a:ext uri="{A12FA001-AC4F-418D-AE19-62706E023703}">
                                <ahyp:hlinkClr xmlns:ahyp="http://schemas.microsoft.com/office/drawing/2018/hyperlinkcolor" val="tx"/>
                              </a:ext>
                            </a:extLst>
                          </a:hlinkClick>
                        </a:rPr>
                        <a:t>/mcti/pt-br</a:t>
                      </a:r>
                      <a:endParaRPr lang="pt-BR" sz="2000" b="1" dirty="0">
                        <a:solidFill>
                          <a:srgbClr val="002060"/>
                        </a:solidFill>
                        <a:highlight>
                          <a:srgbClr val="FFFF00"/>
                        </a:highlight>
                      </a:endParaRPr>
                    </a:p>
                  </a:txBody>
                  <a:tcPr marL="98037" marR="98037">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228231662"/>
                  </a:ext>
                </a:extLst>
              </a:tr>
            </a:tbl>
          </a:graphicData>
        </a:graphic>
      </p:graphicFrame>
      <p:sp>
        <p:nvSpPr>
          <p:cNvPr id="13" name="CaixaDeTexto 12">
            <a:extLst>
              <a:ext uri="{FF2B5EF4-FFF2-40B4-BE49-F238E27FC236}">
                <a16:creationId xmlns:a16="http://schemas.microsoft.com/office/drawing/2014/main" id="{A714DFE1-B4E7-42AE-BA9E-EB8CBDC006E4}"/>
              </a:ext>
            </a:extLst>
          </p:cNvPr>
          <p:cNvSpPr txBox="1"/>
          <p:nvPr/>
        </p:nvSpPr>
        <p:spPr>
          <a:xfrm>
            <a:off x="630962" y="4933617"/>
            <a:ext cx="7877380" cy="1015663"/>
          </a:xfrm>
          <a:prstGeom prst="rect">
            <a:avLst/>
          </a:prstGeom>
          <a:noFill/>
        </p:spPr>
        <p:txBody>
          <a:bodyPr wrap="square">
            <a:spAutoFit/>
          </a:bodyPr>
          <a:lstStyle/>
          <a:p>
            <a:pPr algn="just"/>
            <a:r>
              <a:rPr lang="pt-BR" sz="2000" b="1" i="0" dirty="0">
                <a:solidFill>
                  <a:srgbClr val="0070C0"/>
                </a:solidFill>
              </a:rPr>
              <a:t>No caso acima, deve ser também notado que houve também troca de nome de servidor, o que implicou no acesso inesperado a um ITEM DE INFORMAÇÂO não desejado</a:t>
            </a:r>
            <a:r>
              <a:rPr lang="pt-BR" sz="2000" i="0" dirty="0">
                <a:solidFill>
                  <a:srgbClr val="0070C0"/>
                </a:solidFill>
              </a:rPr>
              <a:t>. </a:t>
            </a:r>
          </a:p>
        </p:txBody>
      </p:sp>
    </p:spTree>
    <p:extLst>
      <p:ext uri="{BB962C8B-B14F-4D97-AF65-F5344CB8AC3E}">
        <p14:creationId xmlns:p14="http://schemas.microsoft.com/office/powerpoint/2010/main" val="1307398413"/>
      </p:ext>
    </p:extLst>
  </p:cSld>
  <p:clrMapOvr>
    <a:masterClrMapping/>
  </p:clrMapOvr>
</p:sld>
</file>

<file path=ppt/theme/theme1.xml><?xml version="1.0" encoding="utf-8"?>
<a:theme xmlns:a="http://schemas.openxmlformats.org/drawingml/2006/main" name="Estrutura padrão">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noFill/>
          <a:miter lim="800000"/>
          <a:headEnd/>
          <a:tailEnd/>
        </a:ln>
      </a:spPr>
      <a:bodyPr anchor="ctr"/>
      <a:lstStyle>
        <a:defPPr>
          <a:defRPr i="0" dirty="0">
            <a:solidFill>
              <a:srgbClr val="003050"/>
            </a:solidFill>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1600" b="0" i="1" u="none" strike="noStrike" cap="none" normalizeH="0" baseline="0" smtClean="0">
            <a:ln>
              <a:noFill/>
            </a:ln>
            <a:solidFill>
              <a:srgbClr val="00497A"/>
            </a:solidFill>
            <a:effectLst/>
            <a:latin typeface="Arial" charset="0"/>
          </a:defRPr>
        </a:defPPr>
      </a:lstStyle>
    </a:lnDef>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Office\Templates\Estruturas de apresentação\Plano grafico.pot</Template>
  <TotalTime>79234</TotalTime>
  <Words>3857</Words>
  <Application>Microsoft Office PowerPoint</Application>
  <PresentationFormat>Apresentação na tela (4:3)</PresentationFormat>
  <Paragraphs>531</Paragraphs>
  <Slides>37</Slides>
  <Notes>11</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37</vt:i4>
      </vt:variant>
    </vt:vector>
  </HeadingPairs>
  <TitlesOfParts>
    <vt:vector size="46" baseType="lpstr">
      <vt:lpstr>Arial</vt:lpstr>
      <vt:lpstr>Arial</vt:lpstr>
      <vt:lpstr>Arial Unicode MS</vt:lpstr>
      <vt:lpstr>Calibri</vt:lpstr>
      <vt:lpstr>Courier New</vt:lpstr>
      <vt:lpstr>Helvetica</vt:lpstr>
      <vt:lpstr>Merriweather</vt:lpstr>
      <vt:lpstr>Times New Roman</vt:lpstr>
      <vt:lpstr>Estrutura padrão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DPI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Preservação Digital da Memória Técnico-Científica do INPE</dc:title>
  <dc:creator>lise</dc:creator>
  <cp:lastModifiedBy>Eduardo Whitaker Bergamini</cp:lastModifiedBy>
  <cp:revision>2009</cp:revision>
  <dcterms:created xsi:type="dcterms:W3CDTF">2004-05-13T13:32:28Z</dcterms:created>
  <dcterms:modified xsi:type="dcterms:W3CDTF">2021-04-21T22:11:35Z</dcterms:modified>
</cp:coreProperties>
</file>