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549" r:id="rId3"/>
    <p:sldId id="597" r:id="rId4"/>
    <p:sldId id="271" r:id="rId5"/>
    <p:sldId id="590" r:id="rId6"/>
    <p:sldId id="619" r:id="rId7"/>
    <p:sldId id="636" r:id="rId8"/>
    <p:sldId id="637" r:id="rId9"/>
    <p:sldId id="620" r:id="rId10"/>
    <p:sldId id="622" r:id="rId11"/>
    <p:sldId id="639" r:id="rId12"/>
    <p:sldId id="586" r:id="rId13"/>
    <p:sldId id="623" r:id="rId14"/>
    <p:sldId id="624" r:id="rId15"/>
    <p:sldId id="625" r:id="rId16"/>
    <p:sldId id="617" r:id="rId17"/>
    <p:sldId id="626" r:id="rId18"/>
    <p:sldId id="628" r:id="rId19"/>
    <p:sldId id="638" r:id="rId20"/>
    <p:sldId id="629" r:id="rId21"/>
    <p:sldId id="599" r:id="rId22"/>
    <p:sldId id="630" r:id="rId23"/>
    <p:sldId id="627" r:id="rId24"/>
    <p:sldId id="591" r:id="rId25"/>
    <p:sldId id="305" r:id="rId26"/>
    <p:sldId id="635" r:id="rId27"/>
    <p:sldId id="640" r:id="rId28"/>
    <p:sldId id="603" r:id="rId29"/>
    <p:sldId id="587" r:id="rId30"/>
    <p:sldId id="589" r:id="rId31"/>
    <p:sldId id="631" r:id="rId32"/>
    <p:sldId id="592" r:id="rId33"/>
    <p:sldId id="634" r:id="rId34"/>
    <p:sldId id="613" r:id="rId35"/>
    <p:sldId id="633" r:id="rId36"/>
    <p:sldId id="546" r:id="rId37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00CC"/>
    <a:srgbClr val="CCECFF"/>
    <a:srgbClr val="FFFFCC"/>
    <a:srgbClr val="F2B800"/>
    <a:srgbClr val="FFCC99"/>
    <a:srgbClr val="FF99FF"/>
    <a:srgbClr val="0070C0"/>
    <a:srgbClr val="CCCCFF"/>
    <a:srgbClr val="CBE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63" autoAdjust="0"/>
    <p:restoredTop sz="94724" autoAdjust="0"/>
  </p:normalViewPr>
  <p:slideViewPr>
    <p:cSldViewPr>
      <p:cViewPr varScale="1">
        <p:scale>
          <a:sx n="81" d="100"/>
          <a:sy n="81" d="100"/>
        </p:scale>
        <p:origin x="64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18/04/2021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99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6500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482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612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62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urlib.net/8JMKD3MGP7W/38N29FH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urlib.net/8JMKD3MGP7W/38N29FH" TargetMode="Externa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8N29FH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/2010/12.03.13.37/doc/publicacao.pd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mtc-m16d.sid.inpe.br/sid.inpe.br/mtc-m19@80/2009/08.21.17.02?servicesubject=urlRequest&amp;parsedibiurl.ibi=8JMKD3MGP7W/38N29FH" TargetMode="Externa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8N29FH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d-m09b.sid.inpe.br/test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sid.inpe.br/mtc-m19/2010/12.03.13.37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urlib.net/8JMKD3MGP7W/38N29FH" TargetMode="Externa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rgbClr val="002060"/>
                </a:solidFill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http://urlib.net/rep/QABCDSTQQW/44A469B</a:t>
            </a:r>
            <a:endParaRPr lang="en-US" sz="1800" i="0" u="sng" kern="0" dirty="0">
              <a:solidFill>
                <a:srgbClr val="002060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206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206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31672" y="548679"/>
            <a:ext cx="6480656" cy="14085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paliativa para consertar o URL corrompido na página do IBICT 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663679" y="1945868"/>
            <a:ext cx="78166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também implementada pelo MCTI uma: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512831"/>
              </p:ext>
            </p:extLst>
          </p:nvPr>
        </p:nvGraphicFramePr>
        <p:xfrm>
          <a:off x="1378696" y="2417594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395600" y="3244914"/>
            <a:ext cx="83528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Para consertar o vínculo</a:t>
            </a:r>
            <a:r>
              <a:rPr lang="pt-BR" sz="2000" i="0" dirty="0">
                <a:solidFill>
                  <a:srgbClr val="002060"/>
                </a:solidFill>
              </a:rPr>
              <a:t>, teria que trocar, </a:t>
            </a:r>
            <a:r>
              <a:rPr lang="pt-BR" sz="2000" b="1" i="0" dirty="0">
                <a:solidFill>
                  <a:srgbClr val="002060"/>
                </a:solidFill>
              </a:rPr>
              <a:t>na página do IBICT</a:t>
            </a:r>
            <a:r>
              <a:rPr lang="pt-BR" sz="2000" i="0" dirty="0">
                <a:solidFill>
                  <a:srgbClr val="002060"/>
                </a:solidFill>
              </a:rPr>
              <a:t>, o URL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767409" y="3866852"/>
            <a:ext cx="7609182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5304110"/>
            <a:ext cx="7825206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0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90400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221876C7-BBB3-446B-8E86-9C5B37D90AB9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4584030"/>
            <a:ext cx="972008" cy="972008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845744D5-A50B-40A0-AD4B-F57794B40893}"/>
              </a:ext>
            </a:extLst>
          </p:cNvPr>
          <p:cNvSpPr/>
          <p:nvPr/>
        </p:nvSpPr>
        <p:spPr bwMode="auto">
          <a:xfrm>
            <a:off x="5796136" y="4925957"/>
            <a:ext cx="2376264" cy="400110"/>
          </a:xfrm>
          <a:prstGeom prst="wedgeRoundRectCallout">
            <a:avLst>
              <a:gd name="adj1" fmla="val 69825"/>
              <a:gd name="adj2" fmla="val -691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Atualização de URL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DCC8D243-1F99-467E-B308-077817A68785}"/>
              </a:ext>
            </a:extLst>
          </p:cNvPr>
          <p:cNvSpPr/>
          <p:nvPr/>
        </p:nvSpPr>
        <p:spPr bwMode="auto">
          <a:xfrm>
            <a:off x="251520" y="3713934"/>
            <a:ext cx="2088232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corrompido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251520" y="5131020"/>
            <a:ext cx="2088232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atualizado</a:t>
            </a: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395600" y="548680"/>
            <a:ext cx="8352801" cy="10081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de um possível conserto do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corrompido 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1556792"/>
            <a:ext cx="782520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0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166509" y="2564904"/>
            <a:ext cx="2088232" cy="720080"/>
          </a:xfrm>
          <a:prstGeom prst="wedgeRoundRectCallout">
            <a:avLst>
              <a:gd name="adj1" fmla="val 39138"/>
              <a:gd name="adj2" fmla="val -1053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URL atualizado...</a:t>
            </a:r>
          </a:p>
        </p:txBody>
      </p:sp>
      <p:pic>
        <p:nvPicPr>
          <p:cNvPr id="5" name="Imagem 4" descr="Interface gráfica do usuário, Site&#10;&#10;Descrição gerada automaticamente">
            <a:extLst>
              <a:ext uri="{FF2B5EF4-FFF2-40B4-BE49-F238E27FC236}">
                <a16:creationId xmlns:a16="http://schemas.microsoft.com/office/drawing/2014/main" id="{76FC8861-0159-4A5C-9244-951E3D09A6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50" y="2276872"/>
            <a:ext cx="4238982" cy="4431955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6D39777F-B69C-44EF-8474-B9C46506D2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933728"/>
            <a:ext cx="114300" cy="114300"/>
          </a:xfrm>
          <a:prstGeom prst="rect">
            <a:avLst/>
          </a:prstGeom>
        </p:spPr>
      </p:pic>
      <p:sp>
        <p:nvSpPr>
          <p:cNvPr id="21" name="Arco 20">
            <a:extLst>
              <a:ext uri="{FF2B5EF4-FFF2-40B4-BE49-F238E27FC236}">
                <a16:creationId xmlns:a16="http://schemas.microsoft.com/office/drawing/2014/main" id="{35948F9F-FE7B-40B1-850A-F6A0703DF46A}"/>
              </a:ext>
            </a:extLst>
          </p:cNvPr>
          <p:cNvSpPr>
            <a:spLocks noChangeAspect="1"/>
          </p:cNvSpPr>
          <p:nvPr/>
        </p:nvSpPr>
        <p:spPr bwMode="auto">
          <a:xfrm>
            <a:off x="6876256" y="1981216"/>
            <a:ext cx="900000" cy="900000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Texto explicativo retangular com cantos arredondados 11">
            <a:extLst>
              <a:ext uri="{FF2B5EF4-FFF2-40B4-BE49-F238E27FC236}">
                <a16:creationId xmlns:a16="http://schemas.microsoft.com/office/drawing/2014/main" id="{393A141B-D09D-4D1F-9209-27BC23CB5BFF}"/>
              </a:ext>
            </a:extLst>
          </p:cNvPr>
          <p:cNvSpPr/>
          <p:nvPr/>
        </p:nvSpPr>
        <p:spPr bwMode="auto">
          <a:xfrm>
            <a:off x="6806149" y="4484234"/>
            <a:ext cx="2088232" cy="720000"/>
          </a:xfrm>
          <a:prstGeom prst="wedgeRoundRectCallout">
            <a:avLst>
              <a:gd name="adj1" fmla="val -65593"/>
              <a:gd name="adj2" fmla="val -4776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à notícia esperada</a:t>
            </a:r>
          </a:p>
        </p:txBody>
      </p:sp>
    </p:spTree>
    <p:extLst>
      <p:ext uri="{BB962C8B-B14F-4D97-AF65-F5344CB8AC3E}">
        <p14:creationId xmlns:p14="http://schemas.microsoft.com/office/powerpoint/2010/main" val="2749664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3030051"/>
            <a:ext cx="8064896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i="0" dirty="0">
              <a:solidFill>
                <a:srgbClr val="00206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F</a:t>
            </a:r>
            <a:r>
              <a:rPr lang="en-US" sz="2400" dirty="0">
                <a:solidFill>
                  <a:srgbClr val="002060"/>
                </a:solidFill>
              </a:rPr>
              <a:t>indability, </a:t>
            </a:r>
            <a:r>
              <a:rPr lang="en-US" sz="2400" b="1" dirty="0">
                <a:solidFill>
                  <a:srgbClr val="002060"/>
                </a:solidFill>
              </a:rPr>
              <a:t>A</a:t>
            </a:r>
            <a:r>
              <a:rPr lang="en-US" sz="2400" dirty="0">
                <a:solidFill>
                  <a:srgbClr val="002060"/>
                </a:solidFill>
              </a:rPr>
              <a:t>ccessibility, </a:t>
            </a:r>
            <a:r>
              <a:rPr lang="en-US" sz="2400" b="1" dirty="0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nteroperability, and </a:t>
            </a:r>
            <a:r>
              <a:rPr lang="en-US" sz="2400" b="1" dirty="0">
                <a:solidFill>
                  <a:srgbClr val="00206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euse</a:t>
            </a:r>
            <a:endParaRPr lang="en-US" sz="2400" i="0" dirty="0">
              <a:solidFill>
                <a:srgbClr val="00206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i="0" dirty="0">
                <a:solidFill>
                  <a:srgbClr val="CC00CC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Acessibilidade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Interoperabilidade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Reutilizabilidade</a:t>
            </a:r>
            <a:endParaRPr lang="en-US" sz="2000" i="0" dirty="0">
              <a:solidFill>
                <a:srgbClr val="00206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1486785" y="548680"/>
            <a:ext cx="6170430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2021939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1412776" y="5190291"/>
            <a:ext cx="63184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0" dirty="0">
                <a:solidFill>
                  <a:srgbClr val="CC00CC"/>
                </a:solidFill>
              </a:rPr>
              <a:t>F1. </a:t>
            </a:r>
            <a:r>
              <a:rPr lang="en-US" sz="2400" i="0" dirty="0" err="1">
                <a:solidFill>
                  <a:srgbClr val="CC00CC"/>
                </a:solidFill>
              </a:rPr>
              <a:t>Aos</a:t>
            </a:r>
            <a:r>
              <a:rPr lang="en-US" sz="2400" i="0" dirty="0">
                <a:solidFill>
                  <a:srgbClr val="CC00CC"/>
                </a:solidFill>
              </a:rPr>
              <a:t> dados </a:t>
            </a:r>
            <a:r>
              <a:rPr lang="en-US" sz="2400" i="0" dirty="0" err="1">
                <a:solidFill>
                  <a:srgbClr val="CC00CC"/>
                </a:solidFill>
              </a:rPr>
              <a:t>são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atribuidos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identificadores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persistentes</a:t>
            </a:r>
            <a:r>
              <a:rPr lang="en-US" sz="2400" i="0" dirty="0">
                <a:solidFill>
                  <a:srgbClr val="CC00CC"/>
                </a:solidFill>
              </a:rPr>
              <a:t> e </a:t>
            </a:r>
            <a:r>
              <a:rPr lang="en-US" sz="2400" b="1" i="0" dirty="0" err="1">
                <a:solidFill>
                  <a:srgbClr val="CC00CC"/>
                </a:solidFill>
              </a:rPr>
              <a:t>globalmente</a:t>
            </a:r>
            <a:r>
              <a:rPr lang="en-US" sz="2400" b="1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únicos</a:t>
            </a:r>
            <a:endParaRPr lang="en-US" sz="2400" b="1" i="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para evitar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corrompidos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538532" y="2190343"/>
            <a:ext cx="806693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Prover os </a:t>
            </a:r>
            <a:r>
              <a:rPr lang="pt-BR" sz="2000" i="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2060"/>
                </a:solidFill>
              </a:rPr>
              <a:t> de Sistemas de:</a:t>
            </a: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Indexação</a:t>
            </a:r>
            <a:r>
              <a:rPr lang="pt-BR" sz="2000" i="0" dirty="0">
                <a:solidFill>
                  <a:srgbClr val="002060"/>
                </a:solidFill>
              </a:rPr>
              <a:t> de todos os Identificadores atribuindo a cada um deles o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206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Recorrer a um </a:t>
            </a:r>
            <a:r>
              <a:rPr lang="pt-BR" sz="2000" i="0" u="sng" dirty="0">
                <a:solidFill>
                  <a:srgbClr val="002060"/>
                </a:solidFill>
              </a:rPr>
              <a:t>RESOLVEDOR</a:t>
            </a:r>
            <a:r>
              <a:rPr lang="pt-BR" sz="2000" i="0" dirty="0">
                <a:solidFill>
                  <a:srgbClr val="002060"/>
                </a:solidFill>
              </a:rPr>
              <a:t> de identificador que retorna ao USUÁRIO os </a:t>
            </a:r>
            <a:r>
              <a:rPr lang="pt-BR" sz="2000" b="1" i="0" dirty="0" err="1">
                <a:solidFill>
                  <a:srgbClr val="002060"/>
                </a:solidFill>
              </a:rPr>
              <a:t>URLs</a:t>
            </a:r>
            <a:r>
              <a:rPr lang="pt-BR" sz="2000" i="0" dirty="0">
                <a:solidFill>
                  <a:srgbClr val="002060"/>
                </a:solidFill>
              </a:rPr>
              <a:t> dos ITENS DE INFORMAÇÃO.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843624" y="5229200"/>
            <a:ext cx="545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</a:rPr>
              <a:t>A Rede IBI implementa esta solução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14497" y="548680"/>
            <a:ext cx="8715007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1A83AFE3-CE81-4FDE-8319-F3A3FC93D52D}"/>
              </a:ext>
            </a:extLst>
          </p:cNvPr>
          <p:cNvGrpSpPr/>
          <p:nvPr/>
        </p:nvGrpSpPr>
        <p:grpSpPr>
          <a:xfrm>
            <a:off x="830594" y="2420888"/>
            <a:ext cx="7482812" cy="3672408"/>
            <a:chOff x="830594" y="2204864"/>
            <a:chExt cx="7482812" cy="3672408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334411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623348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315705" y="5123993"/>
              <a:ext cx="2172762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b="1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65597" y="5105066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0080"/>
                  </a:solidFill>
                </a:rPr>
                <a:t>Conjunto de RÓTULOS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455405" y="333842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103381" y="4058505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322965" y="3287903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83956" y="4058505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500874" y="2204864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05235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845386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635045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67701" y="3281660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95693" y="4073894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6021127" y="5092005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</a:t>
              </a:r>
              <a:r>
                <a:rPr lang="pt-BR" b="1" dirty="0" err="1">
                  <a:solidFill>
                    <a:srgbClr val="002060"/>
                  </a:solidFill>
                </a:rPr>
                <a:t>URLs</a:t>
              </a:r>
              <a:endParaRPr lang="pt-BR" sz="1800" b="1" i="0" dirty="0">
                <a:solidFill>
                  <a:srgbClr val="00206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49507" y="2205965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8EDBE339-40DF-4BA8-A974-32CA3F1B4AA5}"/>
              </a:ext>
            </a:extLst>
          </p:cNvPr>
          <p:cNvSpPr txBox="1"/>
          <p:nvPr/>
        </p:nvSpPr>
        <p:spPr>
          <a:xfrm>
            <a:off x="1993064" y="1700808"/>
            <a:ext cx="5157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Os dois sistemas são encadeados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628800"/>
            <a:ext cx="74548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 sistema de resolução de identificador promove um redirecionamento de 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264196" y="4865855"/>
            <a:ext cx="66156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</a:t>
            </a:r>
            <a:r>
              <a:rPr lang="pt-BR" altLang="pt-BR" sz="2400" b="1" i="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item_de_informação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297445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1907704" y="2539888"/>
            <a:ext cx="1728192" cy="427614"/>
          </a:xfrm>
          <a:prstGeom prst="wedgeRoundRectCallout">
            <a:avLst>
              <a:gd name="adj1" fmla="val 61095"/>
              <a:gd name="adj2" fmla="val 5436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i="0" dirty="0">
                <a:solidFill>
                  <a:srgbClr val="000080"/>
                </a:solidFill>
              </a:rPr>
              <a:t>URL persistente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352361" y="4285035"/>
            <a:ext cx="3672408" cy="461665"/>
          </a:xfrm>
          <a:prstGeom prst="wedgeRoundRectCallout">
            <a:avLst>
              <a:gd name="adj1" fmla="val 55355"/>
              <a:gd name="adj2" fmla="val 5490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i="0" dirty="0">
                <a:solidFill>
                  <a:srgbClr val="000080"/>
                </a:solidFill>
              </a:rPr>
              <a:t>URL variável mas sempre atualizado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4001759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815569"/>
              </p:ext>
            </p:extLst>
          </p:nvPr>
        </p:nvGraphicFramePr>
        <p:xfrm>
          <a:off x="6228184" y="3641719"/>
          <a:ext cx="1800200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158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>
            <a:spLocks/>
          </p:cNvSpPr>
          <p:nvPr/>
        </p:nvSpPr>
        <p:spPr bwMode="auto">
          <a:xfrm>
            <a:off x="5807067" y="3600092"/>
            <a:ext cx="631439" cy="612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5040000" y="4212308"/>
            <a:ext cx="3514428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824000" y="2569854"/>
            <a:ext cx="343924" cy="554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520020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4CDC70EC-581F-4111-B0E8-7F2750FB0025}"/>
              </a:ext>
            </a:extLst>
          </p:cNvPr>
          <p:cNvSpPr/>
          <p:nvPr/>
        </p:nvSpPr>
        <p:spPr bwMode="auto">
          <a:xfrm>
            <a:off x="352361" y="3640462"/>
            <a:ext cx="3496160" cy="427614"/>
          </a:xfrm>
          <a:prstGeom prst="wedgeRoundRectCallout">
            <a:avLst>
              <a:gd name="adj1" fmla="val 61148"/>
              <a:gd name="adj2" fmla="val 559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8" name="Texto explicativo retangular com cantos arredondados 11">
            <a:extLst>
              <a:ext uri="{FF2B5EF4-FFF2-40B4-BE49-F238E27FC236}">
                <a16:creationId xmlns:a16="http://schemas.microsoft.com/office/drawing/2014/main" id="{330906B9-943E-483D-B727-695B4F8C42AA}"/>
              </a:ext>
            </a:extLst>
          </p:cNvPr>
          <p:cNvSpPr/>
          <p:nvPr/>
        </p:nvSpPr>
        <p:spPr bwMode="auto">
          <a:xfrm>
            <a:off x="5462336" y="2541149"/>
            <a:ext cx="2791328" cy="427614"/>
          </a:xfrm>
          <a:prstGeom prst="wedgeRoundRectCallout">
            <a:avLst>
              <a:gd name="adj1" fmla="val -56715"/>
              <a:gd name="adj2" fmla="val 49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identificador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C3DCB197-63A7-430C-AF4A-02044933C745}"/>
              </a:ext>
            </a:extLst>
          </p:cNvPr>
          <p:cNvSpPr/>
          <p:nvPr/>
        </p:nvSpPr>
        <p:spPr bwMode="auto">
          <a:xfrm>
            <a:off x="934557" y="5521666"/>
            <a:ext cx="2331768" cy="715646"/>
          </a:xfrm>
          <a:prstGeom prst="wedgeRoundRectCallout">
            <a:avLst>
              <a:gd name="adj1" fmla="val 57434"/>
              <a:gd name="adj2" fmla="val -4989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ITEM DE INFORMAÇÃO</a:t>
            </a: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1916832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2. Resolução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91B801-248C-4C3C-8BA6-B729D29C9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2826669"/>
            <a:ext cx="7884368" cy="261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garante uma </a:t>
            </a:r>
            <a:r>
              <a:rPr lang="pt-BR" sz="2000" b="1" i="0" dirty="0">
                <a:solidFill>
                  <a:srgbClr val="002060"/>
                </a:solidFill>
              </a:rPr>
              <a:t>navegação segura</a:t>
            </a:r>
            <a:r>
              <a:rPr lang="pt-BR" sz="2000" i="0" dirty="0">
                <a:solidFill>
                  <a:srgbClr val="002060"/>
                </a:solidFill>
              </a:rPr>
              <a:t>. Para atingir esta meta, dispõe de um Sistema de Resolução </a:t>
            </a:r>
            <a:r>
              <a:rPr lang="pt-BR" sz="2000" b="1" i="0" dirty="0">
                <a:solidFill>
                  <a:srgbClr val="002060"/>
                </a:solidFill>
              </a:rPr>
              <a:t>simples,</a:t>
            </a:r>
            <a:r>
              <a:rPr lang="pt-BR" sz="2000" i="0" dirty="0">
                <a:solidFill>
                  <a:srgbClr val="002060"/>
                </a:solidFill>
              </a:rPr>
              <a:t> cuja eficiência decorre da troca de mensagens curtas entre servidores da Rede. A REDE IBI é formado pelas seguintes entidades funcionais básicas: RESOLVEDOR(es), REPETIDORES e ARQUIVOS, como será ilustrado a seguir.</a:t>
            </a:r>
          </a:p>
        </p:txBody>
      </p:sp>
    </p:spTree>
    <p:extLst>
      <p:ext uri="{BB962C8B-B14F-4D97-AF65-F5344CB8AC3E}">
        <p14:creationId xmlns:p14="http://schemas.microsoft.com/office/powerpoint/2010/main" val="2827257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79"/>
            <a:ext cx="7780943" cy="96135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700069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558760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A2B9301C-6072-4353-8B1D-69B4FC0A334F}"/>
              </a:ext>
            </a:extLst>
          </p:cNvPr>
          <p:cNvGrpSpPr/>
          <p:nvPr/>
        </p:nvGrpSpPr>
        <p:grpSpPr>
          <a:xfrm>
            <a:off x="658118" y="2533308"/>
            <a:ext cx="7915952" cy="2663222"/>
            <a:chOff x="658118" y="2533308"/>
            <a:chExt cx="7915952" cy="2663222"/>
          </a:xfrm>
        </p:grpSpPr>
        <p:sp>
          <p:nvSpPr>
            <p:cNvPr id="97" name="Elipse 96">
              <a:extLst>
                <a:ext uri="{FF2B5EF4-FFF2-40B4-BE49-F238E27FC236}">
                  <a16:creationId xmlns:a16="http://schemas.microsoft.com/office/drawing/2014/main" id="{6C7024C9-23B3-4248-AA7A-58E3AD2BF4A1}"/>
                </a:ext>
              </a:extLst>
            </p:cNvPr>
            <p:cNvSpPr/>
            <p:nvPr/>
          </p:nvSpPr>
          <p:spPr bwMode="auto">
            <a:xfrm rot="20400000">
              <a:off x="7212489" y="2533308"/>
              <a:ext cx="1361581" cy="2663222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278188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030539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551659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2759382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2723078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534112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3818736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635146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291962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231906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590979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4804125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36275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492858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 dirty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362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357423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328223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65" name="Texto explicativo retangular com cantos arredondados 11">
            <a:extLst>
              <a:ext uri="{FF2B5EF4-FFF2-40B4-BE49-F238E27FC236}">
                <a16:creationId xmlns:a16="http://schemas.microsoft.com/office/drawing/2014/main" id="{41F4DA49-FCEE-49E5-B08C-4F5521624F46}"/>
              </a:ext>
            </a:extLst>
          </p:cNvPr>
          <p:cNvSpPr/>
          <p:nvPr/>
        </p:nvSpPr>
        <p:spPr bwMode="auto">
          <a:xfrm>
            <a:off x="467544" y="1628800"/>
            <a:ext cx="3526038" cy="1067784"/>
          </a:xfrm>
          <a:prstGeom prst="wedgeRoundRectCallout">
            <a:avLst>
              <a:gd name="adj1" fmla="val 65794"/>
              <a:gd name="adj2" fmla="val 930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função dos REPETIDORES é simplesmente reenviar as mensagens recebidas</a:t>
            </a:r>
            <a:endParaRPr lang="pt-BR" sz="1800" b="1" i="0" dirty="0">
              <a:solidFill>
                <a:srgbClr val="006FBA"/>
              </a:solidFill>
            </a:endParaRPr>
          </a:p>
        </p:txBody>
      </p:sp>
      <p:sp>
        <p:nvSpPr>
          <p:cNvPr id="5" name="Forma Livre: Forma 4">
            <a:extLst>
              <a:ext uri="{FF2B5EF4-FFF2-40B4-BE49-F238E27FC236}">
                <a16:creationId xmlns:a16="http://schemas.microsoft.com/office/drawing/2014/main" id="{AB9B7DCA-0E10-41A0-AC79-8D26DFC51D4F}"/>
              </a:ext>
            </a:extLst>
          </p:cNvPr>
          <p:cNvSpPr/>
          <p:nvPr/>
        </p:nvSpPr>
        <p:spPr bwMode="auto">
          <a:xfrm>
            <a:off x="1046375" y="4194930"/>
            <a:ext cx="7192668" cy="1293954"/>
          </a:xfrm>
          <a:custGeom>
            <a:avLst/>
            <a:gdLst>
              <a:gd name="connsiteX0" fmla="*/ 0 w 7202079"/>
              <a:gd name="connsiteY0" fmla="*/ 0 h 904973"/>
              <a:gd name="connsiteX1" fmla="*/ 7202079 w 7202079"/>
              <a:gd name="connsiteY1" fmla="*/ 904973 h 904973"/>
              <a:gd name="connsiteX0" fmla="*/ 0 w 7202079"/>
              <a:gd name="connsiteY0" fmla="*/ 0 h 905080"/>
              <a:gd name="connsiteX1" fmla="*/ 7202079 w 7202079"/>
              <a:gd name="connsiteY1" fmla="*/ 904973 h 905080"/>
              <a:gd name="connsiteX0" fmla="*/ 0 w 7202103"/>
              <a:gd name="connsiteY0" fmla="*/ 0 h 1126354"/>
              <a:gd name="connsiteX1" fmla="*/ 7202079 w 7202103"/>
              <a:gd name="connsiteY1" fmla="*/ 904973 h 1126354"/>
              <a:gd name="connsiteX0" fmla="*/ 0 w 7202095"/>
              <a:gd name="connsiteY0" fmla="*/ 0 h 1280127"/>
              <a:gd name="connsiteX1" fmla="*/ 7202079 w 7202095"/>
              <a:gd name="connsiteY1" fmla="*/ 904973 h 1280127"/>
              <a:gd name="connsiteX0" fmla="*/ 0 w 7202095"/>
              <a:gd name="connsiteY0" fmla="*/ 0 h 1364568"/>
              <a:gd name="connsiteX1" fmla="*/ 7202079 w 7202095"/>
              <a:gd name="connsiteY1" fmla="*/ 1018095 h 1364568"/>
              <a:gd name="connsiteX0" fmla="*/ 0 w 7192668"/>
              <a:gd name="connsiteY0" fmla="*/ 0 h 1293954"/>
              <a:gd name="connsiteX1" fmla="*/ 7192652 w 7192668"/>
              <a:gd name="connsiteY1" fmla="*/ 923827 h 1293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192668" h="1293954">
                <a:moveTo>
                  <a:pt x="0" y="0"/>
                </a:moveTo>
                <a:cubicBezTo>
                  <a:pt x="34566" y="1253765"/>
                  <a:pt x="7205221" y="1668544"/>
                  <a:pt x="7192652" y="923827"/>
                </a:cubicBez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triangle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68" name="Seta para a direita 26">
            <a:extLst>
              <a:ext uri="{FF2B5EF4-FFF2-40B4-BE49-F238E27FC236}">
                <a16:creationId xmlns:a16="http://schemas.microsoft.com/office/drawing/2014/main" id="{BD80A578-FC25-411E-9593-AC543DF5183D}"/>
              </a:ext>
            </a:extLst>
          </p:cNvPr>
          <p:cNvSpPr>
            <a:spLocks noChangeArrowheads="1"/>
          </p:cNvSpPr>
          <p:nvPr/>
        </p:nvSpPr>
        <p:spPr bwMode="auto">
          <a:xfrm rot="480000">
            <a:off x="4482613" y="4998417"/>
            <a:ext cx="518718" cy="324419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URL</a:t>
            </a:r>
          </a:p>
        </p:txBody>
      </p:sp>
      <p:sp>
        <p:nvSpPr>
          <p:cNvPr id="69" name="Seta para a direita 26">
            <a:extLst>
              <a:ext uri="{FF2B5EF4-FFF2-40B4-BE49-F238E27FC236}">
                <a16:creationId xmlns:a16="http://schemas.microsoft.com/office/drawing/2014/main" id="{25A4561C-8A51-4DA4-BA55-2E69EAE28A56}"/>
              </a:ext>
            </a:extLst>
          </p:cNvPr>
          <p:cNvSpPr>
            <a:spLocks noChangeArrowheads="1"/>
          </p:cNvSpPr>
          <p:nvPr/>
        </p:nvSpPr>
        <p:spPr bwMode="auto">
          <a:xfrm rot="120000" flipH="1">
            <a:off x="5099004" y="5076000"/>
            <a:ext cx="1551613" cy="324000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ITEM DE INFORMAÇÃO</a:t>
            </a:r>
          </a:p>
        </p:txBody>
      </p:sp>
      <p:sp>
        <p:nvSpPr>
          <p:cNvPr id="70" name="Texto explicativo retangular com cantos arredondados 11">
            <a:extLst>
              <a:ext uri="{FF2B5EF4-FFF2-40B4-BE49-F238E27FC236}">
                <a16:creationId xmlns:a16="http://schemas.microsoft.com/office/drawing/2014/main" id="{17ABA4A9-FC63-4E65-9636-0F636490174A}"/>
              </a:ext>
            </a:extLst>
          </p:cNvPr>
          <p:cNvSpPr/>
          <p:nvPr/>
        </p:nvSpPr>
        <p:spPr bwMode="auto">
          <a:xfrm>
            <a:off x="142354" y="4945319"/>
            <a:ext cx="1814242" cy="526255"/>
          </a:xfrm>
          <a:prstGeom prst="wedgeRoundRectCallout">
            <a:avLst>
              <a:gd name="adj1" fmla="val 58468"/>
              <a:gd name="adj2" fmla="val -39106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</p:spTree>
    <p:extLst>
      <p:ext uri="{BB962C8B-B14F-4D97-AF65-F5344CB8AC3E}">
        <p14:creationId xmlns:p14="http://schemas.microsoft.com/office/powerpoint/2010/main" val="1279006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763688" y="4864126"/>
            <a:ext cx="56166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20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i="0" dirty="0">
              <a:solidFill>
                <a:srgbClr val="CC00CC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907704" y="2799719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12901" y="1970088"/>
            <a:ext cx="2142288" cy="666824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323528" y="5380517"/>
            <a:ext cx="1296144" cy="432000"/>
          </a:xfrm>
          <a:prstGeom prst="wedgeRoundRectCallout">
            <a:avLst>
              <a:gd name="adj1" fmla="val -1186"/>
              <a:gd name="adj2" fmla="val -2069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860032" y="2016503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74264" y="1181177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4000" y="2980464"/>
            <a:ext cx="216000" cy="536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971600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376842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3040166"/>
            <a:ext cx="900000" cy="900000"/>
          </a:xfrm>
          <a:prstGeom prst="arc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996487"/>
            <a:ext cx="900000" cy="900000"/>
          </a:xfrm>
          <a:prstGeom prst="arc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4403449"/>
            <a:ext cx="900000" cy="900000"/>
          </a:xfrm>
          <a:prstGeom prst="arc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367743" y="4367345"/>
            <a:ext cx="900000" cy="900000"/>
          </a:xfrm>
          <a:prstGeom prst="arc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419872" y="5949328"/>
            <a:ext cx="2232248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 do relatório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2088074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547664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287200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272102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573418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732240" y="5965906"/>
            <a:ext cx="1152128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7961"/>
              <a:gd name="adj2" fmla="val 10842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1451363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548680"/>
            <a:ext cx="8352928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do redirecionamento de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95536" y="2422210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relatório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40" name="Arco 39">
            <a:extLst>
              <a:ext uri="{FF2B5EF4-FFF2-40B4-BE49-F238E27FC236}">
                <a16:creationId xmlns:a16="http://schemas.microsoft.com/office/drawing/2014/main" id="{8F6607E2-8C17-4375-9179-B22536EE8753}"/>
              </a:ext>
            </a:extLst>
          </p:cNvPr>
          <p:cNvSpPr>
            <a:spLocks noChangeAspect="1"/>
          </p:cNvSpPr>
          <p:nvPr/>
        </p:nvSpPr>
        <p:spPr bwMode="auto">
          <a:xfrm>
            <a:off x="6804248" y="1749810"/>
            <a:ext cx="864096" cy="864096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CDF8E88-49B7-45A8-95D9-11941B79A94C}"/>
              </a:ext>
            </a:extLst>
          </p:cNvPr>
          <p:cNvSpPr/>
          <p:nvPr/>
        </p:nvSpPr>
        <p:spPr bwMode="auto">
          <a:xfrm>
            <a:off x="3925288" y="1965834"/>
            <a:ext cx="3166992" cy="381000"/>
          </a:xfrm>
          <a:prstGeom prst="wedgeRoundRectCallout">
            <a:avLst>
              <a:gd name="adj1" fmla="val 61586"/>
              <a:gd name="adj2" fmla="val 746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877A6D62-6D0A-4B62-97FF-877C127E10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980" y="1548677"/>
            <a:ext cx="114300" cy="114300"/>
          </a:xfrm>
          <a:prstGeom prst="rect">
            <a:avLst/>
          </a:prstGeom>
        </p:spPr>
      </p:pic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403B9DC6-D370-4AB8-8472-38DB1E6E7693}"/>
              </a:ext>
            </a:extLst>
          </p:cNvPr>
          <p:cNvSpPr/>
          <p:nvPr/>
        </p:nvSpPr>
        <p:spPr bwMode="auto">
          <a:xfrm>
            <a:off x="395536" y="1557514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IBI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pic>
        <p:nvPicPr>
          <p:cNvPr id="3" name="Imagem 2" descr="Interface gráfica do usuário, Texto, Site&#10;&#10;Descrição gerada automaticamente">
            <a:extLst>
              <a:ext uri="{FF2B5EF4-FFF2-40B4-BE49-F238E27FC236}">
                <a16:creationId xmlns:a16="http://schemas.microsoft.com/office/drawing/2014/main" id="{A94F0A66-96D3-48E2-B978-CACC742BA3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80" y="2448000"/>
            <a:ext cx="5120640" cy="3886200"/>
          </a:xfrm>
          <a:prstGeom prst="rect">
            <a:avLst/>
          </a:prstGeom>
        </p:spPr>
      </p:pic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483258" y="4597381"/>
            <a:ext cx="1185086" cy="381000"/>
          </a:xfrm>
          <a:prstGeom prst="wedgeRoundRectCallout">
            <a:avLst>
              <a:gd name="adj1" fmla="val -69686"/>
              <a:gd name="adj2" fmla="val 4179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62A88BFC-C5D4-476D-B065-341850EE6A49}"/>
              </a:ext>
            </a:extLst>
          </p:cNvPr>
          <p:cNvSpPr txBox="1"/>
          <p:nvPr/>
        </p:nvSpPr>
        <p:spPr>
          <a:xfrm>
            <a:off x="1907704" y="1516722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79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7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Resumo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2060"/>
                </a:solidFill>
              </a:rPr>
              <a:t>resolução</a:t>
            </a:r>
            <a:r>
              <a:rPr lang="pt-BR" sz="2000" i="0" dirty="0">
                <a:solidFill>
                  <a:srgbClr val="002060"/>
                </a:solidFill>
              </a:rPr>
              <a:t> dos Identificadores IBI que tenham sido a eles atribuídos.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2060"/>
                </a:solidFill>
              </a:rPr>
              <a:t>importância</a:t>
            </a:r>
            <a:r>
              <a:rPr lang="pt-BR" sz="2000" i="0" dirty="0">
                <a:solidFill>
                  <a:srgbClr val="002060"/>
                </a:solidFill>
              </a:rPr>
              <a:t> dos vínculos persistentes na navegação entre ITENS DE INFORMAÇÃO e, sendo o caso, também destacando o uso do IDENTIFICADOR IBI e, muito importante, a simplicidade de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907704" y="2132856"/>
            <a:ext cx="53285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23728" y="3544267"/>
            <a:ext cx="482551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sid.inpe.br/mtc-m19/2010/12.03.13.37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8JMKD3MGP7W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38N29FH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2019-09-24T14:20:29Z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900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CC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1616120366369-5548225308641975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618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4F4763D7-78BC-4E35-B3D8-E7507AC32B6B}"/>
              </a:ext>
            </a:extLst>
          </p:cNvPr>
          <p:cNvGrpSpPr/>
          <p:nvPr/>
        </p:nvGrpSpPr>
        <p:grpSpPr>
          <a:xfrm>
            <a:off x="215516" y="1988840"/>
            <a:ext cx="8712968" cy="4031873"/>
            <a:chOff x="215516" y="2035870"/>
            <a:chExt cx="8712968" cy="4031873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2035870"/>
              <a:ext cx="8712968" cy="403187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sid.inpe.br/mtc-m19/2010/12.03.13.37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38N29FH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2020-09-05T23:09:01Z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16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/col/sid.inpe.br/mtc-m19/2010/12.03.13.37/doc/</a:t>
              </a:r>
              <a:r>
                <a:rPr lang="pt-BR" sz="1600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444208" y="4340126"/>
              <a:ext cx="2096641" cy="1080120"/>
            </a:xfrm>
            <a:prstGeom prst="wedgeRoundRectCallout">
              <a:avLst>
                <a:gd name="adj1" fmla="val -92815"/>
                <a:gd name="adj2" fmla="val 31981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O ARQUIVO retorna o URL do relatório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5796136" y="3776130"/>
              <a:ext cx="595189" cy="527994"/>
            </a:xfrm>
            <a:prstGeom prst="wedgeRoundRectCallout">
              <a:avLst>
                <a:gd name="adj1" fmla="val -157194"/>
                <a:gd name="adj2" fmla="val -54973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IBI</a:t>
              </a:r>
            </a:p>
          </p:txBody>
        </p:sp>
        <p:sp>
          <p:nvSpPr>
            <p:cNvPr id="11" name="Chave Esquerda 10">
              <a:extLst>
                <a:ext uri="{FF2B5EF4-FFF2-40B4-BE49-F238E27FC236}">
                  <a16:creationId xmlns:a16="http://schemas.microsoft.com/office/drawing/2014/main" id="{9EEB380C-70A9-4628-B989-412CECA0C74F}"/>
                </a:ext>
              </a:extLst>
            </p:cNvPr>
            <p:cNvSpPr/>
            <p:nvPr/>
          </p:nvSpPr>
          <p:spPr bwMode="auto">
            <a:xfrm rot="16200000" flipV="1">
              <a:off x="4968184" y="2421032"/>
              <a:ext cx="216000" cy="2376000"/>
            </a:xfrm>
            <a:prstGeom prst="leftBrace">
              <a:avLst>
                <a:gd name="adj1" fmla="val 41225"/>
                <a:gd name="adj2" fmla="val 49235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EFD9E6A-071B-4C19-9D6E-17F8FA941A6F}"/>
              </a:ext>
            </a:extLst>
          </p:cNvPr>
          <p:cNvSpPr/>
          <p:nvPr/>
        </p:nvSpPr>
        <p:spPr bwMode="auto">
          <a:xfrm>
            <a:off x="1076433" y="5746762"/>
            <a:ext cx="6991135" cy="634566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2060"/>
                </a:solidFill>
              </a:rPr>
              <a:t>Nota: </a:t>
            </a:r>
            <a:r>
              <a:rPr lang="pt-BR" sz="1800" b="1" i="0" dirty="0">
                <a:solidFill>
                  <a:srgbClr val="002060"/>
                </a:solidFill>
              </a:rPr>
              <a:t>Não há indexação de URL por </a:t>
            </a:r>
            <a:r>
              <a:rPr lang="pt-BR" sz="1800" b="1" i="0" dirty="0" err="1">
                <a:solidFill>
                  <a:srgbClr val="002060"/>
                </a:solidFill>
              </a:rPr>
              <a:t>IBIs</a:t>
            </a:r>
            <a:r>
              <a:rPr lang="pt-BR" sz="1800" b="1" i="0" dirty="0">
                <a:solidFill>
                  <a:srgbClr val="002060"/>
                </a:solidFill>
              </a:rPr>
              <a:t> no RESOLVEDOR</a:t>
            </a:r>
            <a:r>
              <a:rPr lang="pt-BR" sz="1800" i="0" dirty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A indexação é mantida apenas pelos ARQUIVOS.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849" y="1710164"/>
            <a:ext cx="114300" cy="114300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75B606ED-6244-402C-BD98-C1C013505271}"/>
              </a:ext>
            </a:extLst>
          </p:cNvPr>
          <p:cNvSpPr txBox="1"/>
          <p:nvPr/>
        </p:nvSpPr>
        <p:spPr>
          <a:xfrm>
            <a:off x="503548" y="1412776"/>
            <a:ext cx="81369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i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sz="1400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14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40303" y="2132856"/>
            <a:ext cx="44633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</a:t>
            </a:r>
            <a:r>
              <a:rPr lang="fr-FR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fr-F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fr-F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 explicativo retangular com cantos arredondados 11">
            <a:extLst>
              <a:ext uri="{FF2B5EF4-FFF2-40B4-BE49-F238E27FC236}">
                <a16:creationId xmlns:a16="http://schemas.microsoft.com/office/drawing/2014/main" id="{931C6E2B-72EC-4378-B09D-5C6C8FB45CA8}"/>
              </a:ext>
            </a:extLst>
          </p:cNvPr>
          <p:cNvSpPr/>
          <p:nvPr/>
        </p:nvSpPr>
        <p:spPr bwMode="auto">
          <a:xfrm>
            <a:off x="5687049" y="5103927"/>
            <a:ext cx="2620312" cy="840572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Na inexistência do ITEM DE INFORMAÇÃO a resposta é vazia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3" name="Texto explicativo retangular com cantos arredondados 11">
            <a:extLst>
              <a:ext uri="{FF2B5EF4-FFF2-40B4-BE49-F238E27FC236}">
                <a16:creationId xmlns:a16="http://schemas.microsoft.com/office/drawing/2014/main" id="{B2CC1907-4615-45BC-A40B-78D244B83C53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04C754E8-A67C-4BB9-ACAC-4368CC81DB23}"/>
              </a:ext>
            </a:extLst>
          </p:cNvPr>
          <p:cNvSpPr/>
          <p:nvPr/>
        </p:nvSpPr>
        <p:spPr bwMode="auto">
          <a:xfrm>
            <a:off x="6840352" y="1547058"/>
            <a:ext cx="2034176" cy="657806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0D30770F-2E60-47DF-A7BC-B1630DFD161A}"/>
              </a:ext>
            </a:extLst>
          </p:cNvPr>
          <p:cNvSpPr/>
          <p:nvPr/>
        </p:nvSpPr>
        <p:spPr bwMode="auto">
          <a:xfrm>
            <a:off x="251520" y="1612270"/>
            <a:ext cx="4007060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4818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418285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126010" y="1916832"/>
            <a:ext cx="4891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3. Geração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609502-C307-40E4-BEEA-4FE67084C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2826668"/>
            <a:ext cx="7884368" cy="270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Os </a:t>
            </a:r>
            <a:r>
              <a:rPr lang="pt-BR" sz="2000" i="0" dirty="0" err="1">
                <a:solidFill>
                  <a:srgbClr val="002060"/>
                </a:solidFill>
              </a:rPr>
              <a:t>IBIs</a:t>
            </a:r>
            <a:r>
              <a:rPr lang="pt-BR" sz="2000" i="0" dirty="0">
                <a:solidFill>
                  <a:srgbClr val="002060"/>
                </a:solidFill>
              </a:rPr>
              <a:t> são compostos de um prefixo e de um sufixo. Na REDE IBI os </a:t>
            </a:r>
            <a:r>
              <a:rPr lang="pt-BR" sz="2000" i="0" dirty="0" err="1">
                <a:solidFill>
                  <a:srgbClr val="002060"/>
                </a:solidFill>
              </a:rPr>
              <a:t>IBIs</a:t>
            </a:r>
            <a:r>
              <a:rPr lang="pt-BR" sz="2000" i="0" dirty="0">
                <a:solidFill>
                  <a:srgbClr val="002060"/>
                </a:solidFill>
              </a:rPr>
              <a:t> são criados de forma </a:t>
            </a:r>
            <a:r>
              <a:rPr lang="pt-BR" sz="2000" b="1" i="0" dirty="0">
                <a:solidFill>
                  <a:srgbClr val="002060"/>
                </a:solidFill>
              </a:rPr>
              <a:t>simples</a:t>
            </a:r>
            <a:r>
              <a:rPr lang="pt-BR" sz="2000" i="0" dirty="0">
                <a:solidFill>
                  <a:srgbClr val="002060"/>
                </a:solidFill>
              </a:rPr>
              <a:t> pelos ARQUIVOS. O prefixo é herdado do endereço Internet do ARQUIVO gerador, o sufixo é a data de criação do IBI. Existem duas famílias de IBI, assim cada ITEM DE INFORMAÇÃO recebe duas identificações que podem ser usadas de forma intercambiável de acordo com a aplicação.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35287" y="1556792"/>
            <a:ext cx="8042844" cy="132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en-US" sz="100" i="0" dirty="0">
              <a:solidFill>
                <a:srgbClr val="000080"/>
              </a:solidFill>
            </a:endParaRPr>
          </a:p>
          <a:p>
            <a:pPr marL="0" lvl="1" algn="just"/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i="0" dirty="0" err="1">
                <a:solidFill>
                  <a:srgbClr val="002060"/>
                </a:solidFill>
              </a:rPr>
              <a:t>identificador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>
                <a:solidFill>
                  <a:srgbClr val="002060"/>
                </a:solidFill>
              </a:rPr>
              <a:t>IBI</a:t>
            </a:r>
            <a:r>
              <a:rPr lang="en-US" sz="2000" i="0" dirty="0">
                <a:solidFill>
                  <a:srgbClr val="002060"/>
                </a:solidFill>
              </a:rPr>
              <a:t> de um ITEM DE INFORMAÇÃO </a:t>
            </a:r>
            <a:r>
              <a:rPr lang="en-US" sz="2000" b="1" dirty="0">
                <a:solidFill>
                  <a:srgbClr val="002060"/>
                </a:solidFill>
              </a:rPr>
              <a:t>I</a:t>
            </a:r>
            <a:r>
              <a:rPr lang="en-US" sz="2000" i="0" dirty="0">
                <a:solidFill>
                  <a:srgbClr val="002060"/>
                </a:solidFill>
              </a:rPr>
              <a:t> é o </a:t>
            </a:r>
            <a:r>
              <a:rPr lang="en-US" sz="2000" i="0" dirty="0" err="1">
                <a:solidFill>
                  <a:srgbClr val="002060"/>
                </a:solidFill>
              </a:rPr>
              <a:t>rótulo</a:t>
            </a:r>
            <a:r>
              <a:rPr lang="en-US" sz="2000" b="1" i="1" dirty="0">
                <a:solidFill>
                  <a:srgbClr val="C00000"/>
                </a:solidFill>
              </a:rPr>
              <a:t> E </a:t>
            </a:r>
            <a:r>
              <a:rPr lang="en-US" sz="2000" b="1" dirty="0">
                <a:solidFill>
                  <a:srgbClr val="002060"/>
                </a:solidFill>
              </a:rPr>
              <a:t>/ </a:t>
            </a:r>
            <a:r>
              <a:rPr lang="en-US" sz="2000" b="1" i="1" dirty="0">
                <a:solidFill>
                  <a:srgbClr val="00B050"/>
                </a:solidFill>
              </a:rPr>
              <a:t>T</a:t>
            </a:r>
            <a:r>
              <a:rPr lang="en-US" sz="2000" i="0" dirty="0">
                <a:solidFill>
                  <a:srgbClr val="00008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onde</a:t>
            </a:r>
            <a:r>
              <a:rPr lang="en-US" sz="2000" dirty="0">
                <a:solidFill>
                  <a:srgbClr val="000080"/>
                </a:solidFill>
              </a:rPr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E</a:t>
            </a:r>
            <a:r>
              <a:rPr lang="en-US" sz="2000" i="0" dirty="0">
                <a:solidFill>
                  <a:srgbClr val="002060"/>
                </a:solidFill>
              </a:rPr>
              <a:t>,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b="1" i="0" dirty="0">
                <a:solidFill>
                  <a:srgbClr val="C00000"/>
                </a:solidFill>
              </a:rPr>
              <a:t>Prefix</a:t>
            </a:r>
            <a:r>
              <a:rPr lang="en-US" sz="2000" i="0" dirty="0">
                <a:solidFill>
                  <a:srgbClr val="002060"/>
                </a:solidFill>
              </a:rPr>
              <a:t>, é o </a:t>
            </a:r>
            <a:r>
              <a:rPr lang="en-US" sz="2000" i="0" dirty="0" err="1">
                <a:solidFill>
                  <a:srgbClr val="002060"/>
                </a:solidFill>
              </a:rPr>
              <a:t>endereço</a:t>
            </a:r>
            <a:r>
              <a:rPr lang="en-US" sz="2000" i="0" dirty="0">
                <a:solidFill>
                  <a:srgbClr val="000080"/>
                </a:solidFill>
              </a:rPr>
              <a:t> Internet do ARQUIVO </a:t>
            </a:r>
            <a:r>
              <a:rPr lang="en-US" sz="2000" i="0" dirty="0" err="1">
                <a:solidFill>
                  <a:srgbClr val="000080"/>
                </a:solidFill>
              </a:rPr>
              <a:t>na</a:t>
            </a:r>
            <a:r>
              <a:rPr lang="en-US" sz="2000" i="0" dirty="0">
                <a:solidFill>
                  <a:srgbClr val="000080"/>
                </a:solidFill>
              </a:rPr>
              <a:t> hora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en-US" sz="2000" i="0" dirty="0">
                <a:solidFill>
                  <a:srgbClr val="000080"/>
                </a:solidFill>
              </a:rPr>
              <a:t>, e </a:t>
            </a:r>
            <a:r>
              <a:rPr lang="en-US" sz="2000" i="0" dirty="0" err="1">
                <a:solidFill>
                  <a:srgbClr val="000080"/>
                </a:solidFill>
              </a:rPr>
              <a:t>onde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b="1" i="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Sufixo</a:t>
            </a:r>
            <a:r>
              <a:rPr lang="en-US" sz="2000" i="0" dirty="0">
                <a:solidFill>
                  <a:srgbClr val="00B050"/>
                </a:solidFill>
              </a:rPr>
              <a:t>,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representa</a:t>
            </a:r>
            <a:r>
              <a:rPr lang="en-US" sz="2000" i="0" dirty="0">
                <a:solidFill>
                  <a:srgbClr val="000080"/>
                </a:solidFill>
              </a:rPr>
              <a:t> o </a:t>
            </a:r>
            <a:r>
              <a:rPr lang="en-US" sz="2000" i="0" dirty="0" err="1">
                <a:solidFill>
                  <a:srgbClr val="000080"/>
                </a:solidFill>
              </a:rPr>
              <a:t>instante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i="0" dirty="0" err="1">
                <a:solidFill>
                  <a:srgbClr val="000080"/>
                </a:solidFill>
              </a:rPr>
              <a:t>ocorrência</a:t>
            </a:r>
            <a:r>
              <a:rPr lang="en-US" sz="2000" i="0" dirty="0">
                <a:solidFill>
                  <a:srgbClr val="000080"/>
                </a:solidFill>
              </a:rPr>
              <a:t>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no ARQUIVO.</a:t>
            </a:r>
          </a:p>
          <a:p>
            <a:pPr marL="0" lvl="1" algn="just"/>
            <a:endParaRPr lang="en-US" sz="200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</p:txBody>
      </p:sp>
      <p:grpSp>
        <p:nvGrpSpPr>
          <p:cNvPr id="19" name="Agrupar 18"/>
          <p:cNvGrpSpPr>
            <a:grpSpLocks noChangeAspect="1"/>
          </p:cNvGrpSpPr>
          <p:nvPr/>
        </p:nvGrpSpPr>
        <p:grpSpPr>
          <a:xfrm>
            <a:off x="5177339" y="3717032"/>
            <a:ext cx="2418997" cy="1860767"/>
            <a:chOff x="3650908" y="3284984"/>
            <a:chExt cx="2808000" cy="2160000"/>
          </a:xfrm>
        </p:grpSpPr>
        <p:grpSp>
          <p:nvGrpSpPr>
            <p:cNvPr id="22" name="Agrupar 21"/>
            <p:cNvGrpSpPr/>
            <p:nvPr/>
          </p:nvGrpSpPr>
          <p:grpSpPr>
            <a:xfrm>
              <a:off x="3650908" y="3284984"/>
              <a:ext cx="2808000" cy="2160000"/>
              <a:chOff x="3330000" y="3141208"/>
              <a:chExt cx="2484000" cy="2160000"/>
            </a:xfrm>
          </p:grpSpPr>
          <p:cxnSp>
            <p:nvCxnSpPr>
              <p:cNvPr id="24" name="Conector de Seta Reta 23"/>
              <p:cNvCxnSpPr>
                <a:cxnSpLocks/>
              </p:cNvCxnSpPr>
              <p:nvPr/>
            </p:nvCxnSpPr>
            <p:spPr bwMode="auto">
              <a:xfrm>
                <a:off x="3330000" y="5301208"/>
                <a:ext cx="2484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25" name="Conector de Seta Reta 24"/>
              <p:cNvCxnSpPr>
                <a:cxnSpLocks/>
              </p:cNvCxnSpPr>
              <p:nvPr/>
            </p:nvCxnSpPr>
            <p:spPr bwMode="auto">
              <a:xfrm rot="16200000">
                <a:off x="2267864" y="4221208"/>
                <a:ext cx="2160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p:sp>
          <p:nvSpPr>
            <p:cNvPr id="23" name="Elipse 22"/>
            <p:cNvSpPr>
              <a:spLocks noChangeAspect="1"/>
            </p:cNvSpPr>
            <p:nvPr/>
          </p:nvSpPr>
          <p:spPr bwMode="auto">
            <a:xfrm>
              <a:off x="4652015" y="4482174"/>
              <a:ext cx="108000" cy="10800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Agrupar 3"/>
          <p:cNvGrpSpPr/>
          <p:nvPr/>
        </p:nvGrpSpPr>
        <p:grpSpPr>
          <a:xfrm>
            <a:off x="2198839" y="3772731"/>
            <a:ext cx="1365049" cy="1816509"/>
            <a:chOff x="1835696" y="3429000"/>
            <a:chExt cx="1584176" cy="2232248"/>
          </a:xfrm>
        </p:grpSpPr>
        <p:sp>
          <p:nvSpPr>
            <p:cNvPr id="2" name="Elipse 1"/>
            <p:cNvSpPr/>
            <p:nvPr/>
          </p:nvSpPr>
          <p:spPr bwMode="auto">
            <a:xfrm rot="1800000">
              <a:off x="1835696" y="3429000"/>
              <a:ext cx="1584176" cy="2232248"/>
            </a:xfrm>
            <a:prstGeom prst="ellipse">
              <a:avLst/>
            </a:prstGeom>
            <a:noFill/>
            <a:ln w="222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  <p:sp>
          <p:nvSpPr>
            <p:cNvPr id="26" name="Elipse 25"/>
            <p:cNvSpPr>
              <a:spLocks noChangeAspect="1"/>
            </p:cNvSpPr>
            <p:nvPr/>
          </p:nvSpPr>
          <p:spPr bwMode="auto">
            <a:xfrm>
              <a:off x="2519784" y="4606729"/>
              <a:ext cx="108000" cy="1080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sp>
        <p:nvSpPr>
          <p:cNvPr id="5" name="Forma Livre: Forma 4"/>
          <p:cNvSpPr/>
          <p:nvPr/>
        </p:nvSpPr>
        <p:spPr bwMode="auto">
          <a:xfrm>
            <a:off x="2843808" y="4230260"/>
            <a:ext cx="3219535" cy="550582"/>
          </a:xfrm>
          <a:custGeom>
            <a:avLst/>
            <a:gdLst>
              <a:gd name="connsiteX0" fmla="*/ 0 w 3531147"/>
              <a:gd name="connsiteY0" fmla="*/ 29329 h 334129"/>
              <a:gd name="connsiteX1" fmla="*/ 3211286 w 3531147"/>
              <a:gd name="connsiteY1" fmla="*/ 29329 h 334129"/>
              <a:gd name="connsiteX2" fmla="*/ 3243943 w 3531147"/>
              <a:gd name="connsiteY2" fmla="*/ 334129 h 334129"/>
              <a:gd name="connsiteX0" fmla="*/ 0 w 3211286"/>
              <a:gd name="connsiteY0" fmla="*/ 29329 h 29329"/>
              <a:gd name="connsiteX1" fmla="*/ 3211286 w 3211286"/>
              <a:gd name="connsiteY1" fmla="*/ 29329 h 29329"/>
              <a:gd name="connsiteX0" fmla="*/ 0 w 3211286"/>
              <a:gd name="connsiteY0" fmla="*/ 415328 h 415328"/>
              <a:gd name="connsiteX1" fmla="*/ 3211286 w 3211286"/>
              <a:gd name="connsiteY1" fmla="*/ 415328 h 415328"/>
              <a:gd name="connsiteX0" fmla="*/ 0 w 3211286"/>
              <a:gd name="connsiteY0" fmla="*/ 735429 h 735429"/>
              <a:gd name="connsiteX1" fmla="*/ 3211286 w 3211286"/>
              <a:gd name="connsiteY1" fmla="*/ 735429 h 735429"/>
              <a:gd name="connsiteX0" fmla="*/ 0 w 3211286"/>
              <a:gd name="connsiteY0" fmla="*/ 779689 h 779689"/>
              <a:gd name="connsiteX1" fmla="*/ 3211286 w 3211286"/>
              <a:gd name="connsiteY1" fmla="*/ 779689 h 779689"/>
              <a:gd name="connsiteX0" fmla="*/ 0 w 3211286"/>
              <a:gd name="connsiteY0" fmla="*/ 692869 h 692869"/>
              <a:gd name="connsiteX1" fmla="*/ 3211286 w 3211286"/>
              <a:gd name="connsiteY1" fmla="*/ 692869 h 692869"/>
              <a:gd name="connsiteX0" fmla="*/ 0 w 3211286"/>
              <a:gd name="connsiteY0" fmla="*/ 600076 h 600076"/>
              <a:gd name="connsiteX1" fmla="*/ 3211286 w 3211286"/>
              <a:gd name="connsiteY1" fmla="*/ 600076 h 600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11286" h="600076">
                <a:moveTo>
                  <a:pt x="0" y="600076"/>
                </a:moveTo>
                <a:cubicBezTo>
                  <a:pt x="823686" y="-198210"/>
                  <a:pt x="2365828" y="-201838"/>
                  <a:pt x="3211286" y="600076"/>
                </a:cubicBezTo>
              </a:path>
            </a:pathLst>
          </a:custGeom>
          <a:noFill/>
          <a:ln w="9525">
            <a:solidFill>
              <a:srgbClr val="002060"/>
            </a:solidFill>
            <a:miter lim="800000"/>
            <a:headEnd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8" name="Texto explicativo retangular com cantos arredondados 16"/>
          <p:cNvSpPr>
            <a:spLocks noChangeArrowheads="1"/>
          </p:cNvSpPr>
          <p:nvPr/>
        </p:nvSpPr>
        <p:spPr bwMode="auto">
          <a:xfrm>
            <a:off x="6444208" y="4165389"/>
            <a:ext cx="1224136" cy="487747"/>
          </a:xfrm>
          <a:prstGeom prst="wedgeRoundRectCallout">
            <a:avLst>
              <a:gd name="adj1" fmla="val -74222"/>
              <a:gd name="adj2" fmla="val 78197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i="0" dirty="0">
                <a:solidFill>
                  <a:srgbClr val="000080"/>
                </a:solidFill>
              </a:rPr>
              <a:t>IBI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pt-BR" sz="1800" b="1" i="0" dirty="0">
                <a:solidFill>
                  <a:srgbClr val="000080"/>
                </a:solidFill>
              </a:rPr>
              <a:t> </a:t>
            </a:r>
            <a:endParaRPr lang="en-US" sz="1800" b="1" i="0" dirty="0">
              <a:solidFill>
                <a:srgbClr val="00008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9940" y="5579948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0" dirty="0">
                <a:solidFill>
                  <a:srgbClr val="000080"/>
                </a:solidFill>
              </a:rPr>
              <a:t>Endereço Internet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375966" y="5733256"/>
            <a:ext cx="2763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 Conjunto de ITENS DE INFORMAÇÃO (</a:t>
            </a:r>
            <a:r>
              <a:rPr lang="pt-BR" sz="1800" b="1" i="1" dirty="0" err="1">
                <a:solidFill>
                  <a:srgbClr val="000080"/>
                </a:solidFill>
              </a:rPr>
              <a:t>I</a:t>
            </a:r>
            <a:r>
              <a:rPr lang="pt-BR" sz="1800" b="1" dirty="0" err="1">
                <a:solidFill>
                  <a:srgbClr val="000080"/>
                </a:solidFill>
              </a:rPr>
              <a:t>s</a:t>
            </a:r>
            <a:r>
              <a:rPr lang="pt-BR" sz="1800" b="1" i="1" dirty="0">
                <a:solidFill>
                  <a:srgbClr val="000080"/>
                </a:solidFill>
              </a:rPr>
              <a:t>)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sp>
        <p:nvSpPr>
          <p:cNvPr id="30" name="Texto explicativo retangular com cantos arredondados 16"/>
          <p:cNvSpPr>
            <a:spLocks noChangeArrowheads="1"/>
          </p:cNvSpPr>
          <p:nvPr/>
        </p:nvSpPr>
        <p:spPr bwMode="auto">
          <a:xfrm>
            <a:off x="899591" y="3789040"/>
            <a:ext cx="2057975" cy="720081"/>
          </a:xfrm>
          <a:prstGeom prst="wedgeRoundRectCallout">
            <a:avLst>
              <a:gd name="adj1" fmla="val 40505"/>
              <a:gd name="adj2" fmla="val 80400"/>
              <a:gd name="adj3" fmla="val 16667"/>
            </a:avLst>
          </a:prstGeom>
          <a:solidFill>
            <a:srgbClr val="FFCC66"/>
          </a:solidFill>
          <a:ln w="1587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ITEM DE INFORMAÇÃO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721633" y="4924859"/>
            <a:ext cx="24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I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539828" y="4915567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</a:t>
            </a:r>
            <a:r>
              <a:rPr lang="pt-BR" sz="1800" b="1" i="1" dirty="0">
                <a:solidFill>
                  <a:srgbClr val="002060"/>
                </a:solidFill>
              </a:rPr>
              <a:t> /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b="1" dirty="0">
                <a:solidFill>
                  <a:srgbClr val="000080"/>
                </a:solidFill>
              </a:rPr>
              <a:t>= IBI</a:t>
            </a:r>
            <a:endParaRPr lang="pt-BR" sz="1800" b="1" dirty="0">
              <a:solidFill>
                <a:srgbClr val="00B05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9113712-BA89-4719-ABF0-EE38332BA14F}"/>
              </a:ext>
            </a:extLst>
          </p:cNvPr>
          <p:cNvSpPr txBox="1"/>
          <p:nvPr/>
        </p:nvSpPr>
        <p:spPr>
          <a:xfrm>
            <a:off x="5148064" y="3707740"/>
            <a:ext cx="12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(Sufixo)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A675283-0999-4D51-8601-473AB02E1BFD}"/>
              </a:ext>
            </a:extLst>
          </p:cNvPr>
          <p:cNvSpPr txBox="1"/>
          <p:nvPr/>
        </p:nvSpPr>
        <p:spPr>
          <a:xfrm>
            <a:off x="6737056" y="5198834"/>
            <a:ext cx="129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 </a:t>
            </a:r>
            <a:r>
              <a:rPr lang="pt-BR" sz="1800" i="0" dirty="0">
                <a:solidFill>
                  <a:srgbClr val="C00000"/>
                </a:solidFill>
              </a:rPr>
              <a:t>(Prefixo)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68A299A7-F46B-4F3E-AEFA-07AAAA91410D}"/>
              </a:ext>
            </a:extLst>
          </p:cNvPr>
          <p:cNvSpPr txBox="1"/>
          <p:nvPr/>
        </p:nvSpPr>
        <p:spPr>
          <a:xfrm>
            <a:off x="4270836" y="4499828"/>
            <a:ext cx="87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0" dirty="0">
                <a:solidFill>
                  <a:srgbClr val="000080"/>
                </a:solidFill>
              </a:rPr>
              <a:t>Tempo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76C678CC-D78E-4CEF-864B-54EF2285DD0D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 de identificação por IBI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BEFB33E1-6692-48B8-9DBB-8C0C7E5A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CFE67FEF-AA1C-4B39-9A4B-EA3E7F634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EDF1E25-DCA9-46BA-997B-0E14137113A4}"/>
              </a:ext>
            </a:extLst>
          </p:cNvPr>
          <p:cNvSpPr txBox="1"/>
          <p:nvPr/>
        </p:nvSpPr>
        <p:spPr>
          <a:xfrm>
            <a:off x="4988085" y="5949280"/>
            <a:ext cx="314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Conjunto de rótulos (</a:t>
            </a:r>
            <a:r>
              <a:rPr lang="en-US" sz="1800" b="1" i="1" dirty="0">
                <a:solidFill>
                  <a:srgbClr val="C00000"/>
                </a:solidFill>
              </a:rPr>
              <a:t>E </a:t>
            </a:r>
            <a:r>
              <a:rPr lang="en-US" sz="1800" b="1" dirty="0">
                <a:solidFill>
                  <a:srgbClr val="002060"/>
                </a:solidFill>
              </a:rPr>
              <a:t>/ </a:t>
            </a:r>
            <a:r>
              <a:rPr lang="en-US" sz="1800" b="1" i="1" dirty="0">
                <a:solidFill>
                  <a:srgbClr val="00B050"/>
                </a:solidFill>
              </a:rPr>
              <a:t>T</a:t>
            </a:r>
            <a:r>
              <a:rPr lang="pt-BR" sz="1800" b="1" i="0" dirty="0">
                <a:solidFill>
                  <a:srgbClr val="000080"/>
                </a:solidFill>
              </a:rPr>
              <a:t>)</a:t>
            </a:r>
            <a:r>
              <a:rPr lang="pt-BR" sz="1800" i="0" dirty="0">
                <a:solidFill>
                  <a:srgbClr val="000080"/>
                </a:solidFill>
              </a:rPr>
              <a:t> </a:t>
            </a:r>
          </a:p>
        </p:txBody>
      </p:sp>
      <p:sp>
        <p:nvSpPr>
          <p:cNvPr id="27" name="Arco 26">
            <a:extLst>
              <a:ext uri="{FF2B5EF4-FFF2-40B4-BE49-F238E27FC236}">
                <a16:creationId xmlns:a16="http://schemas.microsoft.com/office/drawing/2014/main" id="{94E5370A-E1EE-42C8-8B11-B3D8F00EE35B}"/>
              </a:ext>
            </a:extLst>
          </p:cNvPr>
          <p:cNvSpPr/>
          <p:nvPr/>
        </p:nvSpPr>
        <p:spPr bwMode="auto">
          <a:xfrm>
            <a:off x="3176814" y="3356992"/>
            <a:ext cx="2790372" cy="947559"/>
          </a:xfrm>
          <a:prstGeom prst="arc">
            <a:avLst>
              <a:gd name="adj1" fmla="val 11432963"/>
              <a:gd name="adj2" fmla="val 21078636"/>
            </a:avLst>
          </a:prstGeom>
          <a:noFill/>
          <a:ln w="28575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A1699420-FA5F-42A7-B10F-241C8205E161}"/>
              </a:ext>
            </a:extLst>
          </p:cNvPr>
          <p:cNvSpPr txBox="1"/>
          <p:nvPr/>
        </p:nvSpPr>
        <p:spPr>
          <a:xfrm>
            <a:off x="2949601" y="2884874"/>
            <a:ext cx="3244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i="1" dirty="0">
                <a:solidFill>
                  <a:srgbClr val="002060"/>
                </a:solidFill>
              </a:rPr>
              <a:t>Sistema de Identificação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71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Uso de dois tipos de rótulos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597491"/>
              </p:ext>
            </p:extLst>
          </p:nvPr>
        </p:nvGraphicFramePr>
        <p:xfrm>
          <a:off x="539552" y="1700808"/>
          <a:ext cx="8071998" cy="438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</a:t>
                      </a: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domínio / servidor 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 /</a:t>
                      </a:r>
                      <a:r>
                        <a:rPr lang="pt-BR" sz="20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data_e_hora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pt-BR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O Tipo 1 serve de caminho padrão para o armazenamento do ITEM DE INFORMAÇÃO em sistema de arquivo de servidor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03364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curto e opaco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endereço_internet_codificado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tempo_codificado</a:t>
                      </a:r>
                      <a:endParaRPr lang="pt-BR" sz="20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Tipo 2 serve para edição de </a:t>
                      </a:r>
                      <a:r>
                        <a:rPr lang="pt-BR" sz="20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URLs</a:t>
                      </a: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persistentes curtos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536658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3262199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sp>
        <p:nvSpPr>
          <p:cNvPr id="49" name="Texto explicativo retangular com cantos arredondados 16">
            <a:extLst>
              <a:ext uri="{FF2B5EF4-FFF2-40B4-BE49-F238E27FC236}">
                <a16:creationId xmlns:a16="http://schemas.microsoft.com/office/drawing/2014/main" id="{E4BEF6E2-C2B5-40EB-A8D3-D4EB00B55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8000" y="2016000"/>
            <a:ext cx="1980384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Definição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geral</a:t>
            </a:r>
            <a:endParaRPr lang="en-US" sz="1800" i="0" dirty="0">
              <a:solidFill>
                <a:srgbClr val="000080"/>
              </a:solidFill>
            </a:endParaRPr>
          </a:p>
        </p:txBody>
      </p:sp>
      <p:sp>
        <p:nvSpPr>
          <p:cNvPr id="50" name="Texto explicativo retangular com cantos arredondados 16">
            <a:extLst>
              <a:ext uri="{FF2B5EF4-FFF2-40B4-BE49-F238E27FC236}">
                <a16:creationId xmlns:a16="http://schemas.microsoft.com/office/drawing/2014/main" id="{7EAFF21E-9F11-4CD6-8E62-D9C796816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2827497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definição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5226543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sp>
        <p:nvSpPr>
          <p:cNvPr id="54" name="Texto explicativo retangular com cantos arredondados 16">
            <a:extLst>
              <a:ext uri="{FF2B5EF4-FFF2-40B4-BE49-F238E27FC236}">
                <a16:creationId xmlns:a16="http://schemas.microsoft.com/office/drawing/2014/main" id="{0E911B19-1043-494C-8208-6ABB79AD1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4791841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definição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1668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Duplicação do sistema de identificação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556792"/>
            <a:ext cx="86409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A Rede IBI convive com </a:t>
            </a:r>
            <a:r>
              <a:rPr lang="pt-BR" sz="2000" b="1" i="0" dirty="0">
                <a:solidFill>
                  <a:srgbClr val="002060"/>
                </a:solidFill>
              </a:rPr>
              <a:t>dois</a:t>
            </a:r>
            <a:r>
              <a:rPr lang="pt-BR" sz="2000" i="0" dirty="0">
                <a:solidFill>
                  <a:srgbClr val="002060"/>
                </a:solidFill>
              </a:rPr>
              <a:t> Sistemas de Identificação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4DB2C8C7-1EC0-4A5D-9AC4-634431C9D287}"/>
              </a:ext>
            </a:extLst>
          </p:cNvPr>
          <p:cNvGrpSpPr/>
          <p:nvPr/>
        </p:nvGrpSpPr>
        <p:grpSpPr>
          <a:xfrm>
            <a:off x="179512" y="2060848"/>
            <a:ext cx="8784976" cy="3546959"/>
            <a:chOff x="179512" y="2420888"/>
            <a:chExt cx="8784976" cy="3546959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triangle" w="lg" len="lg"/>
              <a:tailEnd type="non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424986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713923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4305270" y="5214568"/>
              <a:ext cx="2029070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7133153" y="5195641"/>
              <a:ext cx="1831335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2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187624" y="2420888"/>
              <a:ext cx="33874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>
                  <a:solidFill>
                    <a:srgbClr val="002060"/>
                  </a:solidFill>
                </a:rPr>
                <a:t>Sistema de Identificação 1</a:t>
              </a:r>
              <a:endParaRPr lang="en-GB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142931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935961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725620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88024" y="2421989"/>
              <a:ext cx="33874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 2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4470308" y="335699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4334308" y="413978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7133153" y="3378478"/>
              <a:ext cx="17593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7039215" y="4170566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85B8EEF6-8A61-441E-9709-6A78B2615DCC}"/>
                </a:ext>
              </a:extLst>
            </p:cNvPr>
            <p:cNvSpPr txBox="1"/>
            <p:nvPr/>
          </p:nvSpPr>
          <p:spPr>
            <a:xfrm>
              <a:off x="273450" y="3356992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1B1130FB-37DA-4F46-8E94-E383A0C5316B}"/>
                </a:ext>
              </a:extLst>
            </p:cNvPr>
            <p:cNvSpPr txBox="1"/>
            <p:nvPr/>
          </p:nvSpPr>
          <p:spPr>
            <a:xfrm>
              <a:off x="179512" y="4149080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8" name="Texto explicativo retangular com cantos arredondados 11">
              <a:extLst>
                <a:ext uri="{FF2B5EF4-FFF2-40B4-BE49-F238E27FC236}">
                  <a16:creationId xmlns:a16="http://schemas.microsoft.com/office/drawing/2014/main" id="{1A7ECBE7-3F9C-425D-953A-0AD6900C5898}"/>
                </a:ext>
              </a:extLst>
            </p:cNvPr>
            <p:cNvSpPr/>
            <p:nvPr/>
          </p:nvSpPr>
          <p:spPr bwMode="auto">
            <a:xfrm>
              <a:off x="1259631" y="5196001"/>
              <a:ext cx="1907921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1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</p:grp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7101664C-3D31-4AF2-B735-518B3A38C2E0}"/>
              </a:ext>
            </a:extLst>
          </p:cNvPr>
          <p:cNvSpPr/>
          <p:nvPr/>
        </p:nvSpPr>
        <p:spPr bwMode="auto">
          <a:xfrm>
            <a:off x="430521" y="5746762"/>
            <a:ext cx="8282959" cy="634566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2060"/>
                </a:solidFill>
              </a:rPr>
              <a:t>Nota: </a:t>
            </a:r>
            <a:r>
              <a:rPr lang="pt-BR" sz="1800" b="1" i="0" dirty="0">
                <a:solidFill>
                  <a:srgbClr val="002060"/>
                </a:solidFill>
              </a:rPr>
              <a:t>A convivência de dois Sistemas de Identificação é possível porque, por construção, nenhum rótulo de um sistema é rótulo do outro.</a:t>
            </a:r>
          </a:p>
        </p:txBody>
      </p:sp>
    </p:spTree>
    <p:extLst>
      <p:ext uri="{BB962C8B-B14F-4D97-AF65-F5344CB8AC3E}">
        <p14:creationId xmlns:p14="http://schemas.microsoft.com/office/powerpoint/2010/main" val="32981677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1187624" y="2635970"/>
            <a:ext cx="6768752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2021/04.17.04.17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44GP9H5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6300192" y="2391831"/>
            <a:ext cx="2592288" cy="432000"/>
          </a:xfrm>
          <a:prstGeom prst="wedgeRoundRectCallout">
            <a:avLst>
              <a:gd name="adj1" fmla="val -80221"/>
              <a:gd name="adj2" fmla="val 69549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ARQUIVO </a:t>
            </a:r>
            <a:r>
              <a:rPr lang="en-US" sz="2000" b="1" i="0" dirty="0" err="1">
                <a:solidFill>
                  <a:srgbClr val="002060"/>
                </a:solidFill>
              </a:rPr>
              <a:t>gerador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2052026" y="5301208"/>
            <a:ext cx="5039948" cy="738681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Nota: </a:t>
            </a:r>
            <a:r>
              <a:rPr lang="pt-BR" b="1" i="0" dirty="0">
                <a:solidFill>
                  <a:srgbClr val="002060"/>
                </a:solidFill>
              </a:rPr>
              <a:t>Não há cadastro próprio de prefixo. Os prefixos são simplesmente herdados da Internet.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769736" y="625786"/>
            <a:ext cx="216000" cy="565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618040" y="2553998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3203848" y="2348880"/>
            <a:ext cx="1368152" cy="432000"/>
          </a:xfrm>
          <a:prstGeom prst="wedgeRoundRectCallout">
            <a:avLst>
              <a:gd name="adj1" fmla="val 69567"/>
              <a:gd name="adj2" fmla="val 163661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1907704" y="4515958"/>
            <a:ext cx="1329660" cy="432000"/>
          </a:xfrm>
          <a:prstGeom prst="wedgeRoundRectCallout">
            <a:avLst>
              <a:gd name="adj1" fmla="val 82442"/>
              <a:gd name="adj2" fmla="val -7857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curto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7951F5E-DBB5-4FCC-8FB4-FF355498BFC8}"/>
              </a:ext>
            </a:extLst>
          </p:cNvPr>
          <p:cNvSpPr txBox="1">
            <a:spLocks noChangeArrowheads="1"/>
          </p:cNvSpPr>
          <p:nvPr/>
        </p:nvSpPr>
        <p:spPr>
          <a:xfrm>
            <a:off x="1129118" y="548680"/>
            <a:ext cx="688576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um par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F9827C8-D6E2-4061-B28C-4AFCACEED727}"/>
              </a:ext>
            </a:extLst>
          </p:cNvPr>
          <p:cNvSpPr txBox="1"/>
          <p:nvPr/>
        </p:nvSpPr>
        <p:spPr>
          <a:xfrm>
            <a:off x="690319" y="1484784"/>
            <a:ext cx="77633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i="0" dirty="0">
                <a:solidFill>
                  <a:srgbClr val="002060"/>
                </a:solidFill>
              </a:rPr>
              <a:t>    O par é formado por: 	um </a:t>
            </a:r>
            <a:r>
              <a:rPr lang="pt-BR" sz="2000" b="1" i="0" dirty="0">
                <a:solidFill>
                  <a:srgbClr val="002060"/>
                </a:solidFill>
              </a:rPr>
              <a:t>IBI longo</a:t>
            </a:r>
            <a:r>
              <a:rPr lang="pt-BR" sz="2000" i="0" dirty="0">
                <a:solidFill>
                  <a:srgbClr val="002060"/>
                </a:solidFill>
              </a:rPr>
              <a:t> (rótulo do tipo 1) e</a:t>
            </a:r>
          </a:p>
          <a:p>
            <a:pPr algn="l"/>
            <a:r>
              <a:rPr lang="pt-BR" sz="2000" i="0" dirty="0">
                <a:solidFill>
                  <a:srgbClr val="002060"/>
                </a:solidFill>
              </a:rPr>
              <a:t>			um </a:t>
            </a:r>
            <a:r>
              <a:rPr lang="pt-BR" sz="2000" b="1" i="0" dirty="0">
                <a:solidFill>
                  <a:srgbClr val="002060"/>
                </a:solidFill>
              </a:rPr>
              <a:t>IBI curto e opaco </a:t>
            </a:r>
            <a:r>
              <a:rPr lang="pt-BR" sz="2000" i="0" dirty="0">
                <a:solidFill>
                  <a:srgbClr val="002060"/>
                </a:solidFill>
              </a:rPr>
              <a:t>(rótulo do tipo 2)</a:t>
            </a: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611560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434916" y="548680"/>
            <a:ext cx="8274169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em tempo real de pares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DF8E3AF4-90C4-4879-98B1-7B498E51EACD}"/>
              </a:ext>
            </a:extLst>
          </p:cNvPr>
          <p:cNvGrpSpPr/>
          <p:nvPr/>
        </p:nvGrpSpPr>
        <p:grpSpPr>
          <a:xfrm>
            <a:off x="2693914" y="3533378"/>
            <a:ext cx="3756173" cy="1047750"/>
            <a:chOff x="2843808" y="3314825"/>
            <a:chExt cx="3756173" cy="1047750"/>
          </a:xfrm>
        </p:grpSpPr>
        <p:grpSp>
          <p:nvGrpSpPr>
            <p:cNvPr id="2" name="Agrupar 1">
              <a:extLst>
                <a:ext uri="{FF2B5EF4-FFF2-40B4-BE49-F238E27FC236}">
                  <a16:creationId xmlns:a16="http://schemas.microsoft.com/office/drawing/2014/main" id="{DAB4473D-0403-4FFD-82D4-653ADA1AC725}"/>
                </a:ext>
              </a:extLst>
            </p:cNvPr>
            <p:cNvGrpSpPr/>
            <p:nvPr/>
          </p:nvGrpSpPr>
          <p:grpSpPr>
            <a:xfrm>
              <a:off x="2843808" y="3314825"/>
              <a:ext cx="737196" cy="1047750"/>
              <a:chOff x="6870897" y="2261007"/>
              <a:chExt cx="737196" cy="1047750"/>
            </a:xfrm>
          </p:grpSpPr>
          <p:sp>
            <p:nvSpPr>
              <p:cNvPr id="11" name="Cubo 10">
                <a:extLst>
                  <a:ext uri="{FF2B5EF4-FFF2-40B4-BE49-F238E27FC236}">
                    <a16:creationId xmlns:a16="http://schemas.microsoft.com/office/drawing/2014/main" id="{64ECFDC6-E8A5-44DA-A2F4-DC21433E4EE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76256" y="2261007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3" name="CaixaDeTexto 2">
                <a:extLst>
                  <a:ext uri="{FF2B5EF4-FFF2-40B4-BE49-F238E27FC236}">
                    <a16:creationId xmlns:a16="http://schemas.microsoft.com/office/drawing/2014/main" id="{16957B5A-D9AD-4F48-8C3F-ABBEB259497C}"/>
                  </a:ext>
                </a:extLst>
              </p:cNvPr>
              <p:cNvSpPr txBox="1"/>
              <p:nvPr/>
            </p:nvSpPr>
            <p:spPr>
              <a:xfrm>
                <a:off x="6870897" y="2588677"/>
                <a:ext cx="51261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903EF912-1933-4796-B6BC-6511DB4951D8}"/>
                </a:ext>
              </a:extLst>
            </p:cNvPr>
            <p:cNvGrpSpPr/>
            <p:nvPr/>
          </p:nvGrpSpPr>
          <p:grpSpPr>
            <a:xfrm>
              <a:off x="5868144" y="3314825"/>
              <a:ext cx="731837" cy="1047750"/>
              <a:chOff x="4200203" y="4071414"/>
              <a:chExt cx="731837" cy="1047750"/>
            </a:xfrm>
          </p:grpSpPr>
          <p:sp>
            <p:nvSpPr>
              <p:cNvPr id="13" name="Cubo 12">
                <a:extLst>
                  <a:ext uri="{FF2B5EF4-FFF2-40B4-BE49-F238E27FC236}">
                    <a16:creationId xmlns:a16="http://schemas.microsoft.com/office/drawing/2014/main" id="{49EDEE38-621A-4D0F-9CFA-298F997E2B7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00203" y="4071414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FB11D156-10FC-4111-87A3-E8779FC35B7F}"/>
                  </a:ext>
                </a:extLst>
              </p:cNvPr>
              <p:cNvSpPr txBox="1"/>
              <p:nvPr/>
            </p:nvSpPr>
            <p:spPr>
              <a:xfrm>
                <a:off x="4200203" y="4399084"/>
                <a:ext cx="371797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4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FF671329-67B6-47E6-BEE9-E32B13787A8A}"/>
              </a:ext>
            </a:extLst>
          </p:cNvPr>
          <p:cNvSpPr/>
          <p:nvPr/>
        </p:nvSpPr>
        <p:spPr bwMode="auto">
          <a:xfrm>
            <a:off x="1076433" y="5013176"/>
            <a:ext cx="7386038" cy="1080120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2060"/>
                </a:solidFill>
              </a:rPr>
              <a:t>Nota: </a:t>
            </a:r>
            <a:r>
              <a:rPr lang="pt-BR" sz="1800" b="1" i="0" dirty="0">
                <a:solidFill>
                  <a:srgbClr val="002060"/>
                </a:solidFill>
              </a:rPr>
              <a:t>A geração dos pares de </a:t>
            </a:r>
            <a:r>
              <a:rPr lang="pt-BR" sz="1800" b="1" i="0" dirty="0" err="1">
                <a:solidFill>
                  <a:srgbClr val="002060"/>
                </a:solidFill>
              </a:rPr>
              <a:t>IBIs</a:t>
            </a:r>
            <a:r>
              <a:rPr lang="pt-BR" sz="1800" b="1" i="0" dirty="0">
                <a:solidFill>
                  <a:srgbClr val="002060"/>
                </a:solidFill>
              </a:rPr>
              <a:t> é deixado unicamente por conta de cada ARQUIVO previamente homologado pela entidade de governança da REDE IBI.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68A99C0F-E82D-492A-BA52-8E30B839D3AA}"/>
              </a:ext>
            </a:extLst>
          </p:cNvPr>
          <p:cNvSpPr/>
          <p:nvPr/>
        </p:nvSpPr>
        <p:spPr bwMode="auto">
          <a:xfrm>
            <a:off x="3635896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F5607F40-A763-43CA-AE51-AE230DAB4E89}"/>
              </a:ext>
            </a:extLst>
          </p:cNvPr>
          <p:cNvSpPr/>
          <p:nvPr/>
        </p:nvSpPr>
        <p:spPr bwMode="auto">
          <a:xfrm>
            <a:off x="1979712" y="1771098"/>
            <a:ext cx="5184576" cy="433766"/>
          </a:xfrm>
          <a:prstGeom prst="wedgeRoundRectCallout">
            <a:avLst>
              <a:gd name="adj1" fmla="val -32710"/>
              <a:gd name="adj2" fmla="val -4662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dirty="0">
                <a:solidFill>
                  <a:srgbClr val="000080"/>
                </a:solidFill>
              </a:rPr>
              <a:t>Ativar a geração clicando no desenho do ARQUIVO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15CECBA0-9B2C-43B1-AA1C-29615F6EAD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071" y="4105703"/>
            <a:ext cx="114300" cy="114300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134F0178-568B-4738-82CE-8C4803A537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148" y="4106178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Definições de Importância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957947"/>
              </p:ext>
            </p:extLst>
          </p:nvPr>
        </p:nvGraphicFramePr>
        <p:xfrm>
          <a:off x="575556" y="1412776"/>
          <a:ext cx="7992888" cy="490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–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de computador -</a:t>
                      </a:r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file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IBI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dentificador com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ase na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nternet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Internet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269321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345142" y="548679"/>
            <a:ext cx="6453716" cy="13384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apontanto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274000" y="582820"/>
            <a:ext cx="216000" cy="432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273824" y="2386030"/>
            <a:ext cx="216000" cy="320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6118151" y="2895109"/>
            <a:ext cx="1406177" cy="432000"/>
          </a:xfrm>
          <a:prstGeom prst="wedgeRoundRectCallout">
            <a:avLst>
              <a:gd name="adj1" fmla="val -92941"/>
              <a:gd name="adj2" fmla="val -5239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A6B179F-0E4F-4BE4-8080-4D3A6CFE9987}"/>
              </a:ext>
            </a:extLst>
          </p:cNvPr>
          <p:cNvSpPr txBox="1"/>
          <p:nvPr/>
        </p:nvSpPr>
        <p:spPr>
          <a:xfrm>
            <a:off x="1054050" y="4861609"/>
            <a:ext cx="7035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 err="1">
                <a:solidFill>
                  <a:srgbClr val="002060"/>
                </a:solidFill>
              </a:rPr>
              <a:t>Os</a:t>
            </a:r>
            <a:r>
              <a:rPr lang="en-US" sz="2000" i="0" dirty="0">
                <a:solidFill>
                  <a:srgbClr val="002060"/>
                </a:solidFill>
              </a:rPr>
              <a:t> IBIs </a:t>
            </a:r>
            <a:r>
              <a:rPr lang="en-US" sz="2000" i="0" dirty="0" err="1">
                <a:solidFill>
                  <a:srgbClr val="002060"/>
                </a:solidFill>
              </a:rPr>
              <a:t>longo</a:t>
            </a:r>
            <a:r>
              <a:rPr lang="en-US" sz="2000" i="0" dirty="0">
                <a:solidFill>
                  <a:srgbClr val="002060"/>
                </a:solidFill>
              </a:rPr>
              <a:t> e o </a:t>
            </a:r>
            <a:r>
              <a:rPr lang="en-US" sz="2000" i="0" dirty="0" err="1">
                <a:solidFill>
                  <a:srgbClr val="002060"/>
                </a:solidFill>
              </a:rPr>
              <a:t>curto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foram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gerados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pelo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b="1" i="0" dirty="0">
                <a:solidFill>
                  <a:srgbClr val="002060"/>
                </a:solidFill>
              </a:rPr>
              <a:t> ARQUIVO</a:t>
            </a:r>
            <a:r>
              <a:rPr lang="en-US" sz="2000" i="0" dirty="0">
                <a:solidFill>
                  <a:srgbClr val="002060"/>
                </a:solidFill>
              </a:rPr>
              <a:t> e no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b="1" i="0" dirty="0">
                <a:solidFill>
                  <a:srgbClr val="002060"/>
                </a:solidFill>
              </a:rPr>
              <a:t> </a:t>
            </a:r>
            <a:r>
              <a:rPr lang="en-US" sz="2000" b="1" i="0" dirty="0" err="1">
                <a:solidFill>
                  <a:srgbClr val="002060"/>
                </a:solidFill>
              </a:rPr>
              <a:t>instante</a:t>
            </a:r>
            <a:r>
              <a:rPr lang="en-US" sz="2000" i="0" dirty="0">
                <a:solidFill>
                  <a:srgbClr val="002060"/>
                </a:solidFill>
              </a:rPr>
              <a:t> para </a:t>
            </a:r>
            <a:r>
              <a:rPr lang="en-US" sz="2000" i="0" dirty="0" err="1">
                <a:solidFill>
                  <a:srgbClr val="002060"/>
                </a:solidFill>
              </a:rPr>
              <a:t>identificar</a:t>
            </a:r>
            <a:r>
              <a:rPr lang="en-US" sz="2000" i="0" dirty="0">
                <a:solidFill>
                  <a:srgbClr val="002060"/>
                </a:solidFill>
              </a:rPr>
              <a:t> o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i="0" dirty="0">
                <a:solidFill>
                  <a:srgbClr val="002060"/>
                </a:solidFill>
              </a:rPr>
              <a:t> ITEM DE INFORMAÇÃO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6098918" y="4149128"/>
            <a:ext cx="1353402" cy="432000"/>
          </a:xfrm>
          <a:prstGeom prst="wedgeRoundRectCallout">
            <a:avLst>
              <a:gd name="adj1" fmla="val -94151"/>
              <a:gd name="adj2" fmla="val -502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curto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27C941BB-D1F1-49B1-AE61-D20CDB3DD2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2335451"/>
            <a:ext cx="114300" cy="114300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90AFA481-EA1F-459C-BC7E-95CD72564C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106" y="3558023"/>
            <a:ext cx="114300" cy="114300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6D28AD0C-1C93-4710-8375-C571AC7CEE93}"/>
              </a:ext>
            </a:extLst>
          </p:cNvPr>
          <p:cNvSpPr txBox="1"/>
          <p:nvPr/>
        </p:nvSpPr>
        <p:spPr>
          <a:xfrm>
            <a:off x="1907704" y="3532946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1916301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EFAA91-E2A4-42EA-97DD-9097FF073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2852936"/>
            <a:ext cx="788436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piloto será rapidamente revisitada, elencando marcos, estrutura, importância e simplicidade.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2060"/>
                </a:solidFill>
              </a:rPr>
              <a:t>Possue</a:t>
            </a:r>
            <a:r>
              <a:rPr lang="pt-BR" sz="2400" i="0" dirty="0">
                <a:solidFill>
                  <a:srgbClr val="00206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621683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412692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611887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635262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52601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87761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635262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64677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83783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926668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904837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644028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60169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7363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65476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608693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345566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56470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95158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6829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635085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33704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51605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646894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2040741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338338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640021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78859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72783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88785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76926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97290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85106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89765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91209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81399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115201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77766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82587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824717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Resolve a </a:t>
            </a:r>
            <a:r>
              <a:rPr lang="pt-BR" sz="2400" b="1" i="0" dirty="0">
                <a:solidFill>
                  <a:srgbClr val="002060"/>
                </a:solidFill>
              </a:rPr>
              <a:t>preservação</a:t>
            </a:r>
            <a:r>
              <a:rPr lang="pt-BR" sz="2400" i="0" dirty="0">
                <a:solidFill>
                  <a:srgbClr val="002060"/>
                </a:solidFill>
              </a:rPr>
              <a:t>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cadastre próprio </a:t>
            </a:r>
            <a:r>
              <a:rPr lang="pt-BR" sz="2400" i="0" dirty="0">
                <a:solidFill>
                  <a:srgbClr val="002060"/>
                </a:solidFill>
              </a:rPr>
              <a:t>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A </a:t>
            </a:r>
            <a:r>
              <a:rPr lang="pt-BR" sz="2400" b="1" i="0" dirty="0">
                <a:solidFill>
                  <a:srgbClr val="002060"/>
                </a:solidFill>
              </a:rPr>
              <a:t>reutilização de prefixo </a:t>
            </a:r>
            <a:r>
              <a:rPr lang="pt-BR" sz="2400" i="0" dirty="0">
                <a:solidFill>
                  <a:srgbClr val="002060"/>
                </a:solidFill>
              </a:rPr>
              <a:t>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indexação </a:t>
            </a:r>
            <a:r>
              <a:rPr lang="pt-BR" sz="2400" i="0" dirty="0">
                <a:solidFill>
                  <a:srgbClr val="002060"/>
                </a:solidFill>
              </a:rPr>
              <a:t>dos </a:t>
            </a:r>
            <a:r>
              <a:rPr lang="pt-BR" sz="2400" i="0" dirty="0" err="1">
                <a:solidFill>
                  <a:srgbClr val="002060"/>
                </a:solidFill>
              </a:rPr>
              <a:t>URLs</a:t>
            </a:r>
            <a:r>
              <a:rPr lang="pt-BR" sz="2400" i="0" dirty="0">
                <a:solidFill>
                  <a:srgbClr val="002060"/>
                </a:solidFill>
              </a:rPr>
              <a:t> por </a:t>
            </a:r>
            <a:r>
              <a:rPr lang="pt-BR" sz="2400" i="0" dirty="0" err="1">
                <a:solidFill>
                  <a:srgbClr val="002060"/>
                </a:solidFill>
              </a:rPr>
              <a:t>IBIs</a:t>
            </a:r>
            <a:r>
              <a:rPr lang="pt-BR" sz="2400" i="0" dirty="0">
                <a:solidFill>
                  <a:srgbClr val="002060"/>
                </a:solidFill>
              </a:rPr>
              <a:t> nem no RESOLVEDOR, nem nos REPETIDORES;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latência </a:t>
            </a:r>
            <a:r>
              <a:rPr lang="pt-BR" sz="2400" i="0" dirty="0">
                <a:solidFill>
                  <a:srgbClr val="002060"/>
                </a:solidFill>
              </a:rPr>
              <a:t>em decorrência de uma alteração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1916832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segura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755572-57DB-4C70-A45D-C488420EA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2852936"/>
            <a:ext cx="788436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garante uma </a:t>
            </a:r>
            <a:r>
              <a:rPr lang="pt-BR" sz="2000" b="1" i="0" dirty="0">
                <a:solidFill>
                  <a:srgbClr val="002060"/>
                </a:solidFill>
              </a:rPr>
              <a:t>navegação segura</a:t>
            </a:r>
            <a:r>
              <a:rPr lang="pt-BR" sz="2000" i="0" dirty="0">
                <a:solidFill>
                  <a:srgbClr val="002060"/>
                </a:solidFill>
              </a:rPr>
              <a:t>. Sem o uso de uma rede como esta, a navegação pode se tornar </a:t>
            </a:r>
            <a:r>
              <a:rPr lang="pt-BR" sz="2000" b="1" i="0" dirty="0">
                <a:solidFill>
                  <a:srgbClr val="002060"/>
                </a:solidFill>
              </a:rPr>
              <a:t>insegura</a:t>
            </a:r>
            <a:r>
              <a:rPr lang="pt-BR" sz="2000" i="0" dirty="0">
                <a:solidFill>
                  <a:srgbClr val="002060"/>
                </a:solidFill>
              </a:rPr>
              <a:t> como será mostrado em seguida num exemplo de URL corrompido.</a:t>
            </a:r>
          </a:p>
        </p:txBody>
      </p:sp>
    </p:spTree>
    <p:extLst>
      <p:ext uri="{BB962C8B-B14F-4D97-AF65-F5344CB8AC3E}">
        <p14:creationId xmlns:p14="http://schemas.microsoft.com/office/powerpoint/2010/main" val="375563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B35FC296-273F-4E2F-B9E9-CF4DC6C1B48E}"/>
              </a:ext>
            </a:extLst>
          </p:cNvPr>
          <p:cNvSpPr/>
          <p:nvPr/>
        </p:nvSpPr>
        <p:spPr bwMode="auto">
          <a:xfrm>
            <a:off x="323528" y="1848474"/>
            <a:ext cx="2225376" cy="684000"/>
          </a:xfrm>
          <a:prstGeom prst="wedgeRoundRectCallout">
            <a:avLst>
              <a:gd name="adj1" fmla="val -3320"/>
              <a:gd name="adj2" fmla="val 1733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Trecho de uma página do IBICT...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192300" y="548680"/>
            <a:ext cx="4759400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corrompido numa página do IBICT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1017802" y="2614631"/>
            <a:ext cx="71083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sala-de-imprensa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/clipping-de-c-t/item/729-</a:t>
            </a:r>
            <a:r>
              <a:rPr lang="pt-BR" sz="2000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clipping-ibict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-quarta-feira-13-11-2019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691626" y="3445837"/>
            <a:ext cx="7760748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36DC5429-0AEA-4F8C-9A1E-588755F36E77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2926573"/>
            <a:ext cx="900000" cy="900000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6" name="Texto explicativo retangular com cantos arredondados 11">
            <a:extLst>
              <a:ext uri="{FF2B5EF4-FFF2-40B4-BE49-F238E27FC236}">
                <a16:creationId xmlns:a16="http://schemas.microsoft.com/office/drawing/2014/main" id="{7BD236B5-C70D-432F-BCCE-C604267D39D1}"/>
              </a:ext>
            </a:extLst>
          </p:cNvPr>
          <p:cNvSpPr/>
          <p:nvPr/>
        </p:nvSpPr>
        <p:spPr bwMode="auto">
          <a:xfrm>
            <a:off x="7236296" y="5612374"/>
            <a:ext cx="1584176" cy="667199"/>
          </a:xfrm>
          <a:prstGeom prst="wedgeRoundRectCallout">
            <a:avLst>
              <a:gd name="adj1" fmla="val -43924"/>
              <a:gd name="adj2" fmla="val -7945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com URL corrompido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560025DA-7530-4AFE-B8D7-40F591C75C67}"/>
              </a:ext>
            </a:extLst>
          </p:cNvPr>
          <p:cNvSpPr/>
          <p:nvPr/>
        </p:nvSpPr>
        <p:spPr bwMode="auto">
          <a:xfrm>
            <a:off x="6444208" y="1839286"/>
            <a:ext cx="2304256" cy="684000"/>
          </a:xfrm>
          <a:prstGeom prst="wedgeRoundRectCallout">
            <a:avLst>
              <a:gd name="adj1" fmla="val -61193"/>
              <a:gd name="adj2" fmla="val 5168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 acesso à página do IBICT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4CAA5D3-E894-45FA-95C6-F6F738823C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090" y="3016354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73778" y="548680"/>
            <a:ext cx="8596444" cy="9396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corrompido levando à uma derivação de conteúdo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 descr="Interface gráfica do usuário, Texto, Aplicativo, Site&#10;&#10;Descrição gerada automaticamente">
            <a:extLst>
              <a:ext uri="{FF2B5EF4-FFF2-40B4-BE49-F238E27FC236}">
                <a16:creationId xmlns:a16="http://schemas.microsoft.com/office/drawing/2014/main" id="{B3C5D993-6226-407F-9693-B1AEFD22A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211" y="2348880"/>
            <a:ext cx="5173578" cy="4091487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67409" y="1556792"/>
            <a:ext cx="760918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21BDAC2-E0A5-45D5-A6F7-9418C23091E1}"/>
              </a:ext>
            </a:extLst>
          </p:cNvPr>
          <p:cNvSpPr/>
          <p:nvPr/>
        </p:nvSpPr>
        <p:spPr bwMode="auto">
          <a:xfrm>
            <a:off x="251520" y="3209408"/>
            <a:ext cx="1927911" cy="939671"/>
          </a:xfrm>
          <a:prstGeom prst="wedgeRoundRectCallout">
            <a:avLst>
              <a:gd name="adj1" fmla="val -5237"/>
              <a:gd name="adj2" fmla="val -156322"/>
              <a:gd name="adj3" fmla="val 16667"/>
            </a:avLst>
          </a:prstGeom>
          <a:solidFill>
            <a:srgbClr val="FFCCFF"/>
          </a:solidFill>
          <a:ln w="952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O URL não dá acesso à </a:t>
            </a:r>
            <a:r>
              <a:rPr lang="pt-BR" b="1" i="0" dirty="0">
                <a:solidFill>
                  <a:srgbClr val="FF0000"/>
                </a:solidFill>
              </a:rPr>
              <a:t>notícia</a:t>
            </a:r>
            <a:r>
              <a:rPr lang="pt-BR" b="1" i="0" dirty="0">
                <a:solidFill>
                  <a:srgbClr val="002060"/>
                </a:solidFill>
              </a:rPr>
              <a:t> esperada...</a:t>
            </a:r>
            <a:endParaRPr lang="pt-BR" i="0" dirty="0">
              <a:solidFill>
                <a:srgbClr val="002060"/>
              </a:solidFill>
            </a:endParaRP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E5A4DC26-7F8D-42A1-BF9B-2A512DE7294E}"/>
              </a:ext>
            </a:extLst>
          </p:cNvPr>
          <p:cNvSpPr/>
          <p:nvPr/>
        </p:nvSpPr>
        <p:spPr bwMode="auto">
          <a:xfrm>
            <a:off x="6876256" y="4850063"/>
            <a:ext cx="1944216" cy="667199"/>
          </a:xfrm>
          <a:prstGeom prst="wedgeRoundRectCallout">
            <a:avLst>
              <a:gd name="adj1" fmla="val -53445"/>
              <a:gd name="adj2" fmla="val -9075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ao </a:t>
            </a:r>
            <a:r>
              <a:rPr lang="pt-BR" sz="18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MCTI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8492FDC-56F1-4826-90BE-A3DFC04F3D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639" y="1873708"/>
            <a:ext cx="114300" cy="114300"/>
          </a:xfrm>
          <a:prstGeom prst="rect">
            <a:avLst/>
          </a:prstGeom>
        </p:spPr>
      </p:pic>
      <p:sp>
        <p:nvSpPr>
          <p:cNvPr id="11" name="Arco 10">
            <a:extLst>
              <a:ext uri="{FF2B5EF4-FFF2-40B4-BE49-F238E27FC236}">
                <a16:creationId xmlns:a16="http://schemas.microsoft.com/office/drawing/2014/main" id="{49A04C6D-A53F-4C5A-A643-02D8DEA94F5F}"/>
              </a:ext>
            </a:extLst>
          </p:cNvPr>
          <p:cNvSpPr>
            <a:spLocks noChangeAspect="1"/>
          </p:cNvSpPr>
          <p:nvPr/>
        </p:nvSpPr>
        <p:spPr bwMode="auto">
          <a:xfrm>
            <a:off x="6876256" y="1981216"/>
            <a:ext cx="900000" cy="900000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5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090741" y="548680"/>
            <a:ext cx="6962518" cy="136283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derivação de conteúdo decorrente de um redirecionamento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71281" y="2959107"/>
            <a:ext cx="7609182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EE86CA4B-FC59-40C4-BC9C-34F99B290661}"/>
              </a:ext>
            </a:extLst>
          </p:cNvPr>
          <p:cNvSpPr/>
          <p:nvPr/>
        </p:nvSpPr>
        <p:spPr bwMode="auto">
          <a:xfrm>
            <a:off x="5220072" y="4198365"/>
            <a:ext cx="3600400" cy="521802"/>
          </a:xfrm>
          <a:prstGeom prst="wedgeRoundRectCallout">
            <a:avLst>
              <a:gd name="adj1" fmla="val -63692"/>
              <a:gd name="adj2" fmla="val 2327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022F3E5-509D-43ED-A872-9AFB4189F0FE}"/>
              </a:ext>
            </a:extLst>
          </p:cNvPr>
          <p:cNvSpPr txBox="1"/>
          <p:nvPr/>
        </p:nvSpPr>
        <p:spPr>
          <a:xfrm>
            <a:off x="2055592" y="479715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Seta: para Baixo 12">
            <a:extLst>
              <a:ext uri="{FF2B5EF4-FFF2-40B4-BE49-F238E27FC236}">
                <a16:creationId xmlns:a16="http://schemas.microsoft.com/office/drawing/2014/main" id="{C1E27E03-C5E2-4541-B028-12B510F664C3}"/>
              </a:ext>
            </a:extLst>
          </p:cNvPr>
          <p:cNvSpPr/>
          <p:nvPr/>
        </p:nvSpPr>
        <p:spPr bwMode="auto">
          <a:xfrm>
            <a:off x="4071816" y="4274807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20ABC56E-9CB9-42ED-9381-C992A39108B9}"/>
              </a:ext>
            </a:extLst>
          </p:cNvPr>
          <p:cNvSpPr/>
          <p:nvPr/>
        </p:nvSpPr>
        <p:spPr bwMode="auto">
          <a:xfrm>
            <a:off x="395536" y="2063798"/>
            <a:ext cx="3888432" cy="717130"/>
          </a:xfrm>
          <a:prstGeom prst="wedgeRoundRectCallout">
            <a:avLst>
              <a:gd name="adj1" fmla="val 48477"/>
              <a:gd name="adj2" fmla="val 11135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 página do IBICT, ao ativar o URL de acesso à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notícia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189ED2C5-D31B-4541-8203-C7D2F2237A36}"/>
              </a:ext>
            </a:extLst>
          </p:cNvPr>
          <p:cNvSpPr/>
          <p:nvPr/>
        </p:nvSpPr>
        <p:spPr bwMode="auto">
          <a:xfrm>
            <a:off x="395536" y="5517232"/>
            <a:ext cx="4392488" cy="717130"/>
          </a:xfrm>
          <a:prstGeom prst="wedgeRoundRectCallout">
            <a:avLst>
              <a:gd name="adj1" fmla="val 40341"/>
              <a:gd name="adj2" fmla="val -9240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há um redirecionamento para o URL de acesso ao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MTCI</a:t>
            </a:r>
          </a:p>
        </p:txBody>
      </p:sp>
    </p:spTree>
    <p:extLst>
      <p:ext uri="{BB962C8B-B14F-4D97-AF65-F5344CB8AC3E}">
        <p14:creationId xmlns:p14="http://schemas.microsoft.com/office/powerpoint/2010/main" val="368365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10163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Motivo por traz do redirecionamento de URL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746575" y="1844824"/>
            <a:ext cx="76508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</a:rPr>
              <a:t>O portal do MCTI está num processo de migração...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E57B887-C2BE-44D8-BB20-5FCAB82265A3}"/>
              </a:ext>
            </a:extLst>
          </p:cNvPr>
          <p:cNvSpPr txBox="1"/>
          <p:nvPr/>
        </p:nvSpPr>
        <p:spPr>
          <a:xfrm>
            <a:off x="1470022" y="2574502"/>
            <a:ext cx="62039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Neste processo foi </a:t>
            </a:r>
            <a:r>
              <a:rPr lang="pt-BR" sz="2000" i="0">
                <a:solidFill>
                  <a:srgbClr val="002060"/>
                </a:solidFill>
              </a:rPr>
              <a:t>implementado pelo MCTI </a:t>
            </a:r>
            <a:r>
              <a:rPr lang="pt-BR" sz="2000" i="0" dirty="0">
                <a:solidFill>
                  <a:srgbClr val="002060"/>
                </a:solidFill>
              </a:rPr>
              <a:t>um: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181873"/>
              </p:ext>
            </p:extLst>
          </p:nvPr>
        </p:nvGraphicFramePr>
        <p:xfrm>
          <a:off x="881590" y="3284984"/>
          <a:ext cx="7380820" cy="900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38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450052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charset="0"/>
                          <a:ea typeface="+mn-ea"/>
                          <a:cs typeface="+mn-cs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68001"/>
                  </a:ext>
                </a:extLst>
              </a:tr>
              <a:tr h="450052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3B7C0DE-D38A-473C-8365-C83E45F9080C}"/>
              </a:ext>
            </a:extLst>
          </p:cNvPr>
          <p:cNvSpPr txBox="1"/>
          <p:nvPr/>
        </p:nvSpPr>
        <p:spPr>
          <a:xfrm>
            <a:off x="597337" y="5261138"/>
            <a:ext cx="79493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Esta troca de nome de servidor explica a derivação de conteúdo e o URL corrompido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714DFE1-B4E7-42AE-BA9E-EB8CBDC006E4}"/>
              </a:ext>
            </a:extLst>
          </p:cNvPr>
          <p:cNvSpPr txBox="1"/>
          <p:nvPr/>
        </p:nvSpPr>
        <p:spPr>
          <a:xfrm>
            <a:off x="1622422" y="4397042"/>
            <a:ext cx="62039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Houve uma </a:t>
            </a:r>
            <a:r>
              <a:rPr lang="pt-BR" sz="2000" b="1" i="0" dirty="0">
                <a:solidFill>
                  <a:srgbClr val="002060"/>
                </a:solidFill>
              </a:rPr>
              <a:t>troca de nome</a:t>
            </a:r>
            <a:r>
              <a:rPr lang="pt-BR" sz="2000" i="0" dirty="0">
                <a:solidFill>
                  <a:srgbClr val="002060"/>
                </a:solidFill>
              </a:rPr>
              <a:t> de servidor</a:t>
            </a:r>
          </a:p>
        </p:txBody>
      </p:sp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75780</TotalTime>
  <Words>3269</Words>
  <Application>Microsoft Office PowerPoint</Application>
  <PresentationFormat>Apresentação na tela (4:3)</PresentationFormat>
  <Paragraphs>516</Paragraphs>
  <Slides>36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5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1906</cp:revision>
  <dcterms:created xsi:type="dcterms:W3CDTF">2004-05-13T13:32:28Z</dcterms:created>
  <dcterms:modified xsi:type="dcterms:W3CDTF">2021-04-18T22:14:51Z</dcterms:modified>
</cp:coreProperties>
</file>