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549" r:id="rId3"/>
    <p:sldId id="597" r:id="rId4"/>
    <p:sldId id="271" r:id="rId5"/>
    <p:sldId id="590" r:id="rId6"/>
    <p:sldId id="619" r:id="rId7"/>
    <p:sldId id="620" r:id="rId8"/>
    <p:sldId id="622" r:id="rId9"/>
    <p:sldId id="586" r:id="rId10"/>
    <p:sldId id="623" r:id="rId11"/>
    <p:sldId id="624" r:id="rId12"/>
    <p:sldId id="625" r:id="rId13"/>
    <p:sldId id="617" r:id="rId14"/>
    <p:sldId id="626" r:id="rId15"/>
    <p:sldId id="628" r:id="rId16"/>
    <p:sldId id="629" r:id="rId17"/>
    <p:sldId id="599" r:id="rId18"/>
    <p:sldId id="630" r:id="rId19"/>
    <p:sldId id="627" r:id="rId20"/>
    <p:sldId id="591" r:id="rId21"/>
    <p:sldId id="587" r:id="rId22"/>
    <p:sldId id="603" r:id="rId23"/>
    <p:sldId id="589" r:id="rId24"/>
    <p:sldId id="631" r:id="rId25"/>
    <p:sldId id="592" r:id="rId26"/>
    <p:sldId id="634" r:id="rId27"/>
    <p:sldId id="613" r:id="rId28"/>
    <p:sldId id="633" r:id="rId29"/>
    <p:sldId id="546" r:id="rId30"/>
  </p:sldIdLst>
  <p:sldSz cx="9144000" cy="6858000" type="screen4x3"/>
  <p:notesSz cx="6648450" cy="9782175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ald Banon" initials="G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  <a:srgbClr val="CC00CC"/>
    <a:srgbClr val="CCECFF"/>
    <a:srgbClr val="0070C0"/>
    <a:srgbClr val="CCCCFF"/>
    <a:srgbClr val="FFFFCC"/>
    <a:srgbClr val="CBECDE"/>
    <a:srgbClr val="99FFCC"/>
    <a:srgbClr val="FFEB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70" autoAdjust="0"/>
    <p:restoredTop sz="94724" autoAdjust="0"/>
  </p:normalViewPr>
  <p:slideViewPr>
    <p:cSldViewPr>
      <p:cViewPr>
        <p:scale>
          <a:sx n="80" d="100"/>
          <a:sy n="80" d="100"/>
        </p:scale>
        <p:origin x="682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7138" y="0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93225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7138" y="9293225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EC5E3601-6C4E-4D96-8B53-5528C056BC0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890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6555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4E280-0090-43A9-BEB4-25D28B363BE0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22363" y="1222375"/>
            <a:ext cx="4403725" cy="330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5163" y="4706938"/>
            <a:ext cx="5318125" cy="38528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291638"/>
            <a:ext cx="28813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65550" y="9291638"/>
            <a:ext cx="28813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6B245-422A-4720-9467-1CC62B8DF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5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ce11.org/datacitation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Prinçipios</a:t>
            </a:r>
            <a:r>
              <a:rPr lang="en-US" dirty="0"/>
              <a:t> FAIR (</a:t>
            </a:r>
            <a:r>
              <a:rPr lang="pt-BR" b="0" i="0" dirty="0">
                <a:solidFill>
                  <a:srgbClr val="1A1A1A"/>
                </a:solidFill>
                <a:effectLst/>
                <a:latin typeface="Merriweather"/>
              </a:rPr>
              <a:t>Achável, Acessível, Interoperável, Reutilizável) para </a:t>
            </a:r>
            <a:r>
              <a:rPr lang="pt-BR" dirty="0"/>
              <a:t>Gestão e Administração de Dados Científicos,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Dados de Pesquisa e Documentos Arquivísticos . </a:t>
            </a:r>
            <a:r>
              <a:rPr lang="pt-BR" b="0" i="0" dirty="0">
                <a:solidFill>
                  <a:srgbClr val="1A1A1A"/>
                </a:solidFill>
                <a:effectLst/>
                <a:latin typeface="Merriweather"/>
              </a:rPr>
              <a:t>Os princípios FAIR são ligados aos princípios de citações de dados definidos na </a:t>
            </a:r>
            <a:r>
              <a:rPr lang="pt-BR" b="0" i="0" u="none" strike="noStrike" dirty="0">
                <a:solidFill>
                  <a:srgbClr val="007ACC"/>
                </a:solidFill>
                <a:effectLst/>
                <a:latin typeface="Merriweather"/>
                <a:hlinkClick r:id="rId3"/>
              </a:rPr>
              <a:t>Joint </a:t>
            </a:r>
            <a:r>
              <a:rPr lang="pt-BR" b="0" i="0" u="none" strike="noStrike" dirty="0" err="1">
                <a:solidFill>
                  <a:srgbClr val="007ACC"/>
                </a:solidFill>
                <a:effectLst/>
                <a:latin typeface="Merriweather"/>
                <a:hlinkClick r:id="rId3"/>
              </a:rPr>
              <a:t>Declaration</a:t>
            </a:r>
            <a:r>
              <a:rPr lang="pt-BR" b="0" i="0" u="none" strike="noStrike" dirty="0">
                <a:solidFill>
                  <a:srgbClr val="007ACC"/>
                </a:solidFill>
                <a:effectLst/>
                <a:latin typeface="Merriweather"/>
                <a:hlinkClick r:id="rId3"/>
              </a:rPr>
              <a:t> Data </a:t>
            </a:r>
            <a:r>
              <a:rPr lang="pt-BR" b="0" i="0" u="none" strike="noStrike" dirty="0" err="1">
                <a:solidFill>
                  <a:srgbClr val="007ACC"/>
                </a:solidFill>
                <a:effectLst/>
                <a:latin typeface="Merriweather"/>
                <a:hlinkClick r:id="rId3"/>
              </a:rPr>
              <a:t>Citation</a:t>
            </a:r>
            <a:r>
              <a:rPr lang="pt-BR" b="0" i="0" u="none" strike="noStrike" dirty="0">
                <a:solidFill>
                  <a:srgbClr val="007ACC"/>
                </a:solidFill>
                <a:effectLst/>
                <a:latin typeface="Merriweather"/>
                <a:hlinkClick r:id="rId3"/>
              </a:rPr>
              <a:t> </a:t>
            </a:r>
            <a:r>
              <a:rPr lang="pt-BR" b="0" i="0" u="none" strike="noStrike" dirty="0" err="1">
                <a:solidFill>
                  <a:srgbClr val="007ACC"/>
                </a:solidFill>
                <a:effectLst/>
                <a:latin typeface="Merriweather"/>
                <a:hlinkClick r:id="rId3"/>
              </a:rPr>
              <a:t>Principles</a:t>
            </a:r>
            <a:r>
              <a:rPr lang="pt-BR" b="0" i="0" dirty="0">
                <a:solidFill>
                  <a:srgbClr val="1A1A1A"/>
                </a:solidFill>
                <a:effectLst/>
                <a:latin typeface="Merriweather"/>
              </a:rPr>
              <a:t> (JDDCP)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88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 </a:t>
            </a:r>
            <a:r>
              <a:rPr lang="en-US" dirty="0" err="1"/>
              <a:t>acesso</a:t>
            </a:r>
            <a:r>
              <a:rPr lang="en-US" dirty="0"/>
              <a:t> à Rede IBI se </a:t>
            </a:r>
            <a:r>
              <a:rPr lang="en-US" dirty="0" err="1"/>
              <a:t>faz</a:t>
            </a:r>
            <a:r>
              <a:rPr lang="en-US" dirty="0"/>
              <a:t> via o Resolvedor urlib.net. O </a:t>
            </a:r>
            <a:r>
              <a:rPr lang="pt-BR" noProof="0" dirty="0"/>
              <a:t>Arquivo</a:t>
            </a:r>
            <a:r>
              <a:rPr lang="en-US" dirty="0"/>
              <a:t> que </a:t>
            </a:r>
            <a:r>
              <a:rPr lang="en-US" dirty="0" err="1"/>
              <a:t>possui</a:t>
            </a:r>
            <a:r>
              <a:rPr lang="en-US" dirty="0"/>
              <a:t> o IBI </a:t>
            </a:r>
            <a:r>
              <a:rPr lang="en-US" dirty="0" err="1"/>
              <a:t>retorna</a:t>
            </a:r>
            <a:r>
              <a:rPr lang="en-US" dirty="0"/>
              <a:t> a URL do item de </a:t>
            </a:r>
            <a:r>
              <a:rPr lang="en-US" dirty="0" err="1"/>
              <a:t>informação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997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primeiro Arquivo possui o item de informação ou segundo não.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3482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Resposta</a:t>
            </a:r>
            <a:r>
              <a:rPr lang="en-US" dirty="0"/>
              <a:t> do </a:t>
            </a:r>
            <a:r>
              <a:rPr lang="en-US" dirty="0" err="1"/>
              <a:t>Arquivo</a:t>
            </a:r>
            <a:r>
              <a:rPr lang="en-US" dirty="0"/>
              <a:t> que </a:t>
            </a:r>
            <a:r>
              <a:rPr lang="en-US" dirty="0" err="1"/>
              <a:t>possui</a:t>
            </a:r>
            <a:r>
              <a:rPr lang="en-US" dirty="0"/>
              <a:t> a URL dos dados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191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primeiro Arquivo possui o item de informação ou segundo não.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612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Abertura do PDF.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62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Exemplo de geração de IBI por dois Arquivos.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365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Existem duas versões do IBI.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294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Abertura do PDF.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367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Abertura do PDF.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2424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2953F-0E0E-40DD-8743-0F9AD8DF8F5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41032-9715-43EE-BB16-415FBFB3A9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8958E-F6EB-478C-AF03-C7C2EEDF24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248DE-BC1D-41F6-B483-0C82770647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7BF8D-4D77-4308-B3CD-947ED2D833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A6C1E-C5A0-4AA3-8FE6-5C3CC98C75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0A2E3-FC11-4BB4-900B-EEF86891DE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C58CB-89E2-4334-8E94-1E2CC643D6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91E83-2A0E-4272-88F4-2FBAFF6ADA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BF9E0-8CFE-46BC-9ED7-62E003D9AF7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44009-106B-407B-9C3F-0467525C01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A4B39A6-B958-42D9-BCD4-935D1AF989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nd/3.0/deed.pt_BR" TargetMode="External"/><Relationship Id="rId2" Type="http://schemas.openxmlformats.org/officeDocument/2006/relationships/hyperlink" Target="http://urlib.net/rep/QABCDSTQQW/44A469B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bict.br/" TargetMode="External"/><Relationship Id="rId7" Type="http://schemas.openxmlformats.org/officeDocument/2006/relationships/hyperlink" Target="https://www.gov.br/mcti/pt-br" TargetMode="External"/><Relationship Id="rId2" Type="http://schemas.openxmlformats.org/officeDocument/2006/relationships/hyperlink" Target="https://ibict.br/sala-de-imprensa/clipping-de-c-t/item/729-clipping-ibict-quarta-feira-13-11-201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ctic.gov.br/mctic/opencms/salaImprensa/noticias/arquivos/2019/11/Seminario_avalia_projetos_desenvolvidos_em_biomas_brasileiros.html" TargetMode="External"/><Relationship Id="rId5" Type="http://schemas.openxmlformats.org/officeDocument/2006/relationships/hyperlink" Target="https://ibict.br/sala-de-imprensa/clipping-de-c-t" TargetMode="External"/><Relationship Id="rId4" Type="http://schemas.openxmlformats.org/officeDocument/2006/relationships/hyperlink" Target="https://ibict.br/imprens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mcti/pt-br" TargetMode="External"/><Relationship Id="rId2" Type="http://schemas.openxmlformats.org/officeDocument/2006/relationships/hyperlink" Target="http://www.mctic.gov.br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ntigo.mctic.gov.br/mctic/opencms/salaImprensa/noticias/arquivos/2019/11/Seminario_avalia_projetos_desenvolvidos_em_biomas_brasileiros.html" TargetMode="External"/><Relationship Id="rId2" Type="http://schemas.openxmlformats.org/officeDocument/2006/relationships/hyperlink" Target="http://www.mctic.gov.br/mctic/opencms/salaImprensa/noticias/arquivos/2019/11/Seminario_avalia_projetos_desenvolvidos_em_biomas_brasileiros.html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-fair.org/fair-principl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tc-m16d.sid.inpe.br/col/sid.inpe.br/mtc-m19@80/2010/02.09.18.47/doc/publicacao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://urlib.net/8JMKD3MGP7W/36TNG2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tc-m16d.sid.inpe.br/sid.inpe.br/mtc-m19@80/2009/08.21.17.02?servicesubject=urlRequest&amp;parsedibiurl.ibi=8JMKD3MGP7W/36TNG2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tc-m16d.sid.inpe.br/col/sid.inpe.br/mtc-m19@80/2010/02.09.18.47/doc/publicacao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tc-m16d.sid.inpe.br/col/sid.inpe.br/mtc-m19@80/2010/02.09.18.47/doc/publicacao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md-m09b.sid.inpe.br/urlib.net/www/2020/05.31.18.11?servicesubject=urlRequest&amp;parsedibiurl.ibi=8JMKD3MGP7W/36TNG2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mtc-m16d.sid.inpe.br/test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d-m09b.sid.inpe.br/test2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sid.inpe.br/mtc-m19@80/2010/02.09.18.4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urlib.net/8JMKD3MGP7W/36TNG2E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971550" y="4077072"/>
            <a:ext cx="72009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URL do documento original:</a:t>
            </a:r>
          </a:p>
          <a:p>
            <a:pPr lvl="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800" i="0" u="sng" kern="0" dirty="0">
                <a:solidFill>
                  <a:schemeClr val="tx1"/>
                </a:solidFill>
                <a:cs typeface="Arial" charset="0"/>
                <a:hlinkClick r:id="rId2"/>
              </a:rPr>
              <a:t>http://urlib.net/rep/QABCDSTQQW/44A469B</a:t>
            </a:r>
            <a:endParaRPr lang="en-US" sz="1800" i="0" u="sng" kern="0" dirty="0">
              <a:solidFill>
                <a:schemeClr val="tx1"/>
              </a:solidFill>
              <a:cs typeface="Arial" charset="0"/>
            </a:endParaRPr>
          </a:p>
          <a:p>
            <a:pPr lvl="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1400" i="0" kern="0" dirty="0">
                <a:solidFill>
                  <a:srgbClr val="0070C0"/>
                </a:solidFill>
                <a:latin typeface="Arial Unicode MS" pitchFamily="34" charset="-128"/>
              </a:rPr>
              <a:t>Esta apresentação está licenciada com base numa licença 3.0 CC BY-NC-ND</a:t>
            </a: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</a:endParaRP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1400" i="0" kern="0" dirty="0">
              <a:solidFill>
                <a:srgbClr val="0070C0"/>
              </a:solidFill>
              <a:latin typeface="Arial Unicode MS" pitchFamily="34" charset="-128"/>
            </a:endParaRPr>
          </a:p>
          <a:p>
            <a:pPr lvl="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1400" i="0" kern="0" dirty="0">
                <a:solidFill>
                  <a:srgbClr val="0070C0"/>
                </a:solidFill>
                <a:latin typeface="Arial Unicode MS" pitchFamily="34" charset="-128"/>
              </a:rPr>
              <a:t>Videoconferência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</a:endParaRPr>
          </a:p>
          <a:p>
            <a:pPr marL="0" lvl="1" indent="-28575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i="0" kern="0" dirty="0">
                <a:solidFill>
                  <a:srgbClr val="0070C0"/>
                </a:solidFill>
              </a:rPr>
              <a:t>São José dos Campos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</a:rPr>
              <a:t>, março de 2021</a:t>
            </a:r>
          </a:p>
          <a:p>
            <a:pPr marL="0" marR="0" lvl="1" indent="-2857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</a:endParaRPr>
          </a:p>
          <a:p>
            <a:pPr marL="0" marR="0" lvl="1" indent="-2857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05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2708920"/>
            <a:ext cx="7200900" cy="720080"/>
          </a:xfrm>
        </p:spPr>
        <p:txBody>
          <a:bodyPr/>
          <a:lstStyle/>
          <a:p>
            <a:pPr marL="0" lvl="1" algn="ctr" eaLnBrk="1" hangingPunct="1">
              <a:lnSpc>
                <a:spcPct val="90000"/>
              </a:lnSpc>
              <a:buFontTx/>
              <a:buNone/>
            </a:pPr>
            <a:r>
              <a:rPr lang="pt-BR" sz="2400" i="1" dirty="0">
                <a:solidFill>
                  <a:srgbClr val="0070C0"/>
                </a:solidFill>
                <a:latin typeface="Arial" charset="0"/>
              </a:rPr>
              <a:t>Gerald J. F. Banon</a:t>
            </a: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r>
              <a:rPr lang="pt-BR" sz="1800" i="1" dirty="0">
                <a:solidFill>
                  <a:srgbClr val="0070C0"/>
                </a:solidFill>
                <a:latin typeface="Arial" charset="0"/>
              </a:rPr>
              <a:t>&lt;gerald.Banon@gmail.com&gt;</a:t>
            </a: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i="1" dirty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000" dirty="0">
              <a:solidFill>
                <a:srgbClr val="0070C0"/>
              </a:solidFill>
              <a:latin typeface="Arial Unicode MS" pitchFamily="34" charset="-128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1600" dirty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400" i="1" dirty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000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051" name="Rectangle 21"/>
          <p:cNvSpPr>
            <a:spLocks noChangeArrowheads="1"/>
          </p:cNvSpPr>
          <p:nvPr/>
        </p:nvSpPr>
        <p:spPr bwMode="auto">
          <a:xfrm>
            <a:off x="1421557" y="1556792"/>
            <a:ext cx="63008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2900" y="5005933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0B4C405F-5A57-406F-826A-C009655F2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816" y="1862826"/>
            <a:ext cx="7884368" cy="313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marL="0" lvl="1">
              <a:spcBef>
                <a:spcPts val="0"/>
              </a:spcBef>
            </a:pPr>
            <a:r>
              <a:rPr lang="pt-BR" sz="2000" b="1" i="0" dirty="0">
                <a:solidFill>
                  <a:srgbClr val="006FBA"/>
                </a:solidFill>
              </a:rPr>
              <a:t>Resumo</a:t>
            </a:r>
            <a:endParaRPr lang="pt-BR" sz="2000" i="0" dirty="0">
              <a:solidFill>
                <a:srgbClr val="006FBA"/>
              </a:solidFill>
            </a:endParaRPr>
          </a:p>
          <a:p>
            <a:pPr marL="0" lvl="1" algn="just">
              <a:spcBef>
                <a:spcPts val="0"/>
              </a:spcBef>
            </a:pPr>
            <a:endParaRPr lang="pt-BR" sz="2000" i="0" dirty="0">
              <a:solidFill>
                <a:srgbClr val="006FBA"/>
              </a:solidFill>
            </a:endParaRPr>
          </a:p>
          <a:p>
            <a:pPr marL="0" lvl="1" algn="just">
              <a:spcBef>
                <a:spcPts val="0"/>
              </a:spcBef>
            </a:pPr>
            <a:r>
              <a:rPr lang="pt-BR" sz="2000" i="0" dirty="0">
                <a:solidFill>
                  <a:srgbClr val="006FBA"/>
                </a:solidFill>
              </a:rPr>
              <a:t>A REDE IBI é uma Rede de Informação que dá suporte de </a:t>
            </a:r>
            <a:r>
              <a:rPr lang="pt-BR" sz="2000" b="1" i="0" dirty="0">
                <a:solidFill>
                  <a:srgbClr val="006FBA"/>
                </a:solidFill>
              </a:rPr>
              <a:t>identificação</a:t>
            </a:r>
            <a:r>
              <a:rPr lang="pt-BR" sz="2000" i="0" dirty="0">
                <a:solidFill>
                  <a:srgbClr val="006FBA"/>
                </a:solidFill>
              </a:rPr>
              <a:t> dos ITENS DE INFORMAÇÃO a ela associados, e de localização destes por meio da </a:t>
            </a:r>
            <a:r>
              <a:rPr lang="pt-BR" sz="2000" b="1" i="0" dirty="0">
                <a:solidFill>
                  <a:srgbClr val="006FBA"/>
                </a:solidFill>
              </a:rPr>
              <a:t>resolução</a:t>
            </a:r>
            <a:r>
              <a:rPr lang="pt-BR" sz="2000" i="0" dirty="0">
                <a:solidFill>
                  <a:srgbClr val="006FBA"/>
                </a:solidFill>
              </a:rPr>
              <a:t> dos Identificadores IBI atribuídos a eles. O presente roteiro de demonstração consiste em ativar uma série de vínculos (URL) de forma a mostrar a </a:t>
            </a:r>
            <a:r>
              <a:rPr lang="pt-BR" sz="2000" b="1" i="0" dirty="0">
                <a:solidFill>
                  <a:srgbClr val="006FBA"/>
                </a:solidFill>
              </a:rPr>
              <a:t>importância</a:t>
            </a:r>
            <a:r>
              <a:rPr lang="pt-BR" sz="2000" i="0" dirty="0">
                <a:solidFill>
                  <a:srgbClr val="006FBA"/>
                </a:solidFill>
              </a:rPr>
              <a:t> dos vínculos persistentes na navegação entre ITENS DE INFORMAÇÃO e a </a:t>
            </a:r>
            <a:r>
              <a:rPr lang="pt-BR" sz="2000" b="1" i="0" dirty="0">
                <a:solidFill>
                  <a:srgbClr val="006FBA"/>
                </a:solidFill>
              </a:rPr>
              <a:t>simplicidade</a:t>
            </a:r>
            <a:r>
              <a:rPr lang="pt-BR" sz="2000" i="0" dirty="0">
                <a:solidFill>
                  <a:srgbClr val="006FBA"/>
                </a:solidFill>
              </a:rPr>
              <a:t> do funcionamento da REDE IBI.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D62A063-E9AE-4C40-971A-39E4222E6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C144D74-AC10-4B20-A713-1134D5F98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</p:spTree>
    <p:extLst>
      <p:ext uri="{BB962C8B-B14F-4D97-AF65-F5344CB8AC3E}">
        <p14:creationId xmlns:p14="http://schemas.microsoft.com/office/powerpoint/2010/main" val="47813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0B4C405F-5A57-406F-826A-C009655F2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816" y="836712"/>
            <a:ext cx="788436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marL="0" lvl="1">
              <a:spcBef>
                <a:spcPts val="0"/>
              </a:spcBef>
            </a:pPr>
            <a:r>
              <a:rPr lang="pt-BR" sz="2000" b="1" i="0" dirty="0">
                <a:solidFill>
                  <a:srgbClr val="006FBA"/>
                </a:solidFill>
              </a:rPr>
              <a:t>Algumas definições</a:t>
            </a:r>
            <a:endParaRPr lang="pt-BR" sz="2000" i="0" dirty="0">
              <a:solidFill>
                <a:srgbClr val="006FBA"/>
              </a:solidFill>
            </a:endParaRPr>
          </a:p>
          <a:p>
            <a:pPr marL="0" lvl="1" algn="just">
              <a:spcBef>
                <a:spcPts val="0"/>
              </a:spcBef>
            </a:pPr>
            <a:endParaRPr lang="pt-BR" sz="2000" i="0" dirty="0">
              <a:solidFill>
                <a:srgbClr val="006FBA"/>
              </a:solidFill>
            </a:endParaRPr>
          </a:p>
          <a:p>
            <a:pPr marL="0" lvl="1" algn="just">
              <a:spcBef>
                <a:spcPts val="0"/>
              </a:spcBef>
            </a:pP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D62A063-E9AE-4C40-971A-39E4222E6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C144D74-AC10-4B20-A713-1134D5F98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40A9D3A3-02BD-4B62-B6F2-B7B10C83F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589569"/>
              </p:ext>
            </p:extLst>
          </p:nvPr>
        </p:nvGraphicFramePr>
        <p:xfrm>
          <a:off x="575556" y="1916832"/>
          <a:ext cx="7992888" cy="417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8290">
                  <a:extLst>
                    <a:ext uri="{9D8B030D-6E8A-4147-A177-3AD203B41FA5}">
                      <a16:colId xmlns:a16="http://schemas.microsoft.com/office/drawing/2014/main" val="36223016"/>
                    </a:ext>
                  </a:extLst>
                </a:gridCol>
                <a:gridCol w="608154">
                  <a:extLst>
                    <a:ext uri="{9D8B030D-6E8A-4147-A177-3AD203B41FA5}">
                      <a16:colId xmlns:a16="http://schemas.microsoft.com/office/drawing/2014/main" val="2942741435"/>
                    </a:ext>
                  </a:extLst>
                </a:gridCol>
                <a:gridCol w="3996444">
                  <a:extLst>
                    <a:ext uri="{9D8B030D-6E8A-4147-A177-3AD203B41FA5}">
                      <a16:colId xmlns:a16="http://schemas.microsoft.com/office/drawing/2014/main" val="2028391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000" i="0" kern="1200" noProof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ARQUIVO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 ou </a:t>
                      </a:r>
                      <a:r>
                        <a:rPr kumimoji="0" lang="pt-B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</a:t>
                      </a:r>
                      <a:r>
                        <a:rPr lang="pt-BR" sz="2000" b="1" i="0" kern="1200" noProof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rquivo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  </a:t>
                      </a:r>
                      <a:endParaRPr lang="pt-BR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pt-BR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repositório digital - </a:t>
                      </a:r>
                      <a:r>
                        <a:rPr kumimoji="0" lang="pt-BR" sz="2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Archive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80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≠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file</a:t>
                      </a:r>
                      <a:endParaRPr lang="pt-BR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3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repositório digital</a:t>
                      </a:r>
                    </a:p>
                    <a:p>
                      <a:pPr algn="r"/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servidor conectado à Internet e provendo dados</a:t>
                      </a:r>
                      <a:endParaRPr lang="pt-BR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7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ITENS DE INFORMAÇÃO</a:t>
                      </a:r>
                      <a:endParaRPr kumimoji="0" lang="pt-BR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6FBA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</a:t>
                      </a:r>
                      <a:endPara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objeto digital gerado ou armazenado num </a:t>
                      </a:r>
                      <a:r>
                        <a:rPr lang="pt-BR" sz="2000" i="0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ARQUIVO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ARQUIVO da Rede IBI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</a:t>
                      </a:r>
                      <a:endPara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ARQUIVO que identifica seus ITENS DE INFORMAÇÃO por </a:t>
                      </a:r>
                      <a:r>
                        <a:rPr kumimoji="0" lang="pt-BR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IBIs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 indexa as </a:t>
                      </a:r>
                      <a:r>
                        <a:rPr kumimoji="0" lang="pt-BR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URLs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dos ITENS DE INFORMAÇÃO por </a:t>
                      </a:r>
                      <a:r>
                        <a:rPr kumimoji="0" lang="pt-BR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IBIs</a:t>
                      </a:r>
                      <a:endParaRPr lang="pt-BR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44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000" i="0" kern="120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www.xxx.br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</a:t>
                      </a:r>
                    </a:p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ex. de endereço web de servidor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566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37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617A6DF9-AE9A-44C5-8004-65AC028873CF}"/>
              </a:ext>
            </a:extLst>
          </p:cNvPr>
          <p:cNvGrpSpPr/>
          <p:nvPr/>
        </p:nvGrpSpPr>
        <p:grpSpPr>
          <a:xfrm>
            <a:off x="1143000" y="1628800"/>
            <a:ext cx="6858000" cy="3744416"/>
            <a:chOff x="1219200" y="2060848"/>
            <a:chExt cx="6858000" cy="3096344"/>
          </a:xfrm>
        </p:grpSpPr>
        <p:sp>
          <p:nvSpPr>
            <p:cNvPr id="4098" name="Rectangle 11" descr="25%"/>
            <p:cNvSpPr>
              <a:spLocks noChangeArrowheads="1"/>
            </p:cNvSpPr>
            <p:nvPr/>
          </p:nvSpPr>
          <p:spPr bwMode="auto">
            <a:xfrm>
              <a:off x="1219200" y="2670448"/>
              <a:ext cx="6848475" cy="2486744"/>
            </a:xfrm>
            <a:prstGeom prst="rect">
              <a:avLst/>
            </a:prstGeom>
            <a:pattFill prst="pct25">
              <a:fgClr>
                <a:srgbClr val="3BB1FF"/>
              </a:fgClr>
              <a:bgClr>
                <a:schemeClr val="bg1"/>
              </a:bgClr>
            </a:pattFill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540000" lvl="0" indent="-342900" algn="l">
                <a:spcBef>
                  <a:spcPct val="20000"/>
                </a:spcBef>
              </a:pPr>
              <a:r>
                <a:rPr lang="pt-BR" sz="3200" b="1" i="0" kern="0" dirty="0">
                  <a:solidFill>
                    <a:srgbClr val="006FBA"/>
                  </a:solidFill>
                </a:rPr>
                <a:t>Navegação segura</a:t>
              </a:r>
            </a:p>
            <a:p>
              <a:pPr marL="540000" lvl="0" indent="-342900" algn="l">
                <a:spcBef>
                  <a:spcPct val="20000"/>
                </a:spcBef>
              </a:pPr>
              <a:r>
                <a:rPr lang="pt-BR" sz="3200" b="1" i="0" kern="0" dirty="0">
                  <a:solidFill>
                    <a:srgbClr val="006FBA"/>
                  </a:solidFill>
                </a:rPr>
                <a:t>Resolução de IBI</a:t>
              </a:r>
            </a:p>
            <a:p>
              <a:pPr marL="540000" lvl="0" indent="-342900" algn="l">
                <a:spcBef>
                  <a:spcPct val="20000"/>
                </a:spcBef>
              </a:pPr>
              <a:r>
                <a:rPr lang="pt-BR" sz="3200" b="1" i="0" kern="0" dirty="0">
                  <a:solidFill>
                    <a:srgbClr val="006FBA"/>
                  </a:solidFill>
                  <a:cs typeface="Arial" charset="0"/>
                </a:rPr>
                <a:t>Geração de IBI</a:t>
              </a:r>
            </a:p>
            <a:p>
              <a:pPr marL="540000" lvl="0" indent="-342900" algn="l">
                <a:spcBef>
                  <a:spcPct val="20000"/>
                </a:spcBef>
              </a:pPr>
              <a:r>
                <a:rPr lang="pt-BR" sz="3200" b="1" i="0" kern="0" dirty="0">
                  <a:solidFill>
                    <a:srgbClr val="006FBA"/>
                  </a:solidFill>
                  <a:cs typeface="Arial" charset="0"/>
                </a:rPr>
                <a:t>Rede IBI piloto</a:t>
              </a:r>
            </a:p>
          </p:txBody>
        </p:sp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47E525E7-6766-4BC2-B16D-3FDAFAA0BD6E}"/>
                </a:ext>
              </a:extLst>
            </p:cNvPr>
            <p:cNvGrpSpPr/>
            <p:nvPr/>
          </p:nvGrpSpPr>
          <p:grpSpPr>
            <a:xfrm>
              <a:off x="1219200" y="2060848"/>
              <a:ext cx="6858000" cy="609600"/>
              <a:chOff x="1219200" y="2060848"/>
              <a:chExt cx="6858000" cy="609600"/>
            </a:xfrm>
          </p:grpSpPr>
          <p:sp>
            <p:nvSpPr>
              <p:cNvPr id="4100" name="Rectangle 10"/>
              <p:cNvSpPr>
                <a:spLocks noChangeArrowheads="1"/>
              </p:cNvSpPr>
              <p:nvPr/>
            </p:nvSpPr>
            <p:spPr bwMode="auto">
              <a:xfrm>
                <a:off x="1219200" y="2365648"/>
                <a:ext cx="6858000" cy="304800"/>
              </a:xfrm>
              <a:prstGeom prst="rect">
                <a:avLst/>
              </a:prstGeom>
              <a:solidFill>
                <a:srgbClr val="006F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1" name="AutoShape 6"/>
              <p:cNvSpPr>
                <a:spLocks noChangeArrowheads="1"/>
              </p:cNvSpPr>
              <p:nvPr/>
            </p:nvSpPr>
            <p:spPr bwMode="auto">
              <a:xfrm>
                <a:off x="1219200" y="2060848"/>
                <a:ext cx="6858000" cy="609600"/>
              </a:xfrm>
              <a:prstGeom prst="roundRect">
                <a:avLst>
                  <a:gd name="adj" fmla="val 16667"/>
                </a:avLst>
              </a:prstGeom>
              <a:solidFill>
                <a:srgbClr val="006F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2" name="Rectangle 4"/>
              <p:cNvSpPr>
                <a:spLocks noChangeArrowheads="1"/>
              </p:cNvSpPr>
              <p:nvPr/>
            </p:nvSpPr>
            <p:spPr bwMode="auto">
              <a:xfrm>
                <a:off x="1268413" y="2137048"/>
                <a:ext cx="1857375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>
                  <a:spcBef>
                    <a:spcPct val="20000"/>
                  </a:spcBef>
                </a:pPr>
                <a:r>
                  <a:rPr lang="pt-BR" sz="2400" b="1" i="0" dirty="0">
                    <a:solidFill>
                      <a:srgbClr val="006FBA"/>
                    </a:solidFill>
                  </a:rPr>
                  <a:t>   </a:t>
                </a:r>
                <a:r>
                  <a:rPr lang="pt-BR" sz="2400" b="1" i="0" dirty="0">
                    <a:solidFill>
                      <a:srgbClr val="B0E0FE"/>
                    </a:solidFill>
                  </a:rPr>
                  <a:t>Conteúdo</a:t>
                </a:r>
              </a:p>
            </p:txBody>
          </p:sp>
        </p:grpSp>
      </p:grpSp>
      <p:sp>
        <p:nvSpPr>
          <p:cNvPr id="12" name="Rectangle 10">
            <a:extLst>
              <a:ext uri="{FF2B5EF4-FFF2-40B4-BE49-F238E27FC236}">
                <a16:creationId xmlns:a16="http://schemas.microsoft.com/office/drawing/2014/main" id="{04C1BD2C-3215-4432-9236-91E6434B4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DE607BD5-8973-41AE-9997-811DD5C15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10FCEF-2DC7-41B3-9951-136BCA223C52}"/>
              </a:ext>
            </a:extLst>
          </p:cNvPr>
          <p:cNvSpPr txBox="1"/>
          <p:nvPr/>
        </p:nvSpPr>
        <p:spPr>
          <a:xfrm>
            <a:off x="2452328" y="3136613"/>
            <a:ext cx="4239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006FBA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Navegação segura</a:t>
            </a:r>
          </a:p>
        </p:txBody>
      </p:sp>
    </p:spTree>
    <p:extLst>
      <p:ext uri="{BB962C8B-B14F-4D97-AF65-F5344CB8AC3E}">
        <p14:creationId xmlns:p14="http://schemas.microsoft.com/office/powerpoint/2010/main" val="3755635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800093" y="548680"/>
            <a:ext cx="7543815" cy="9590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vínculo corrompido (derivação de conteúdo)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FD0105-421F-4185-B2FA-6FE80291A6DD}"/>
              </a:ext>
            </a:extLst>
          </p:cNvPr>
          <p:cNvSpPr txBox="1"/>
          <p:nvPr/>
        </p:nvSpPr>
        <p:spPr>
          <a:xfrm>
            <a:off x="519156" y="1772816"/>
            <a:ext cx="7992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ibict.br</a:t>
            </a:r>
            <a:r>
              <a:rPr lang="pt-BR" sz="2000" i="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/sala-de-imprensa/clipping-de-c-t/item/729-clipping-ibict-quarta-feira-13-11-2019</a:t>
            </a:r>
            <a:endParaRPr lang="pt-BR" sz="2000" i="0" dirty="0">
              <a:solidFill>
                <a:srgbClr val="00206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53D64F5-9C4C-4F61-BB1F-593EB110833D}"/>
              </a:ext>
            </a:extLst>
          </p:cNvPr>
          <p:cNvSpPr txBox="1"/>
          <p:nvPr/>
        </p:nvSpPr>
        <p:spPr>
          <a:xfrm>
            <a:off x="251520" y="2904248"/>
            <a:ext cx="8624844" cy="24314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1200" b="0" i="0" u="none" strike="noStrike" cap="all" dirty="0">
                <a:solidFill>
                  <a:srgbClr val="0088CC"/>
                </a:solidFill>
                <a:effectLst/>
                <a:latin typeface="Helvetica" panose="020B0604020202020204" pitchFamily="34" charset="0"/>
                <a:hlinkClick r:id="rId3"/>
              </a:rPr>
              <a:t>PÁGINA INICIAL</a:t>
            </a:r>
            <a:r>
              <a:rPr lang="pt-BR" sz="1200" b="0" i="0" cap="all" dirty="0">
                <a:solidFill>
                  <a:srgbClr val="2C66CE"/>
                </a:solidFill>
                <a:effectLst/>
                <a:latin typeface="Helvetica" panose="020B0604020202020204" pitchFamily="34" charset="0"/>
              </a:rPr>
              <a:t> &gt; </a:t>
            </a:r>
            <a:r>
              <a:rPr lang="pt-BR" sz="1200" b="0" i="0" u="none" strike="noStrike" cap="all" dirty="0">
                <a:solidFill>
                  <a:srgbClr val="FF0000"/>
                </a:solidFill>
                <a:effectLst/>
                <a:latin typeface="Helvetica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SALA DE IMPRENSA</a:t>
            </a:r>
            <a:r>
              <a:rPr lang="pt-BR" sz="1200" b="0" i="0" cap="all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 </a:t>
            </a:r>
            <a:r>
              <a:rPr lang="pt-BR" sz="1200" b="0" i="0" cap="all" dirty="0">
                <a:solidFill>
                  <a:srgbClr val="2C66CE"/>
                </a:solidFill>
                <a:effectLst/>
                <a:latin typeface="Helvetica" panose="020B0604020202020204" pitchFamily="34" charset="0"/>
              </a:rPr>
              <a:t>&gt; </a:t>
            </a:r>
            <a:r>
              <a:rPr lang="pt-BR" sz="1200" b="0" i="0" u="none" strike="noStrike" cap="all" dirty="0">
                <a:solidFill>
                  <a:srgbClr val="0088CC"/>
                </a:solidFill>
                <a:effectLst/>
                <a:latin typeface="Helvetica" panose="020B0604020202020204" pitchFamily="34" charset="0"/>
                <a:hlinkClick r:id="rId5"/>
              </a:rPr>
              <a:t>CLIPPING DE C&amp;T</a:t>
            </a:r>
            <a:r>
              <a:rPr lang="pt-BR" sz="1200" b="0" i="0" cap="all" dirty="0">
                <a:solidFill>
                  <a:srgbClr val="2C66CE"/>
                </a:solidFill>
                <a:effectLst/>
                <a:latin typeface="Helvetica" panose="020B0604020202020204" pitchFamily="34" charset="0"/>
              </a:rPr>
              <a:t> &gt; CLIPPING IBICT: QUINTA-FEIRA 17/12/2020</a:t>
            </a:r>
          </a:p>
          <a:p>
            <a:pPr algn="just"/>
            <a:endParaRPr lang="pt-BR" sz="1200" b="1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just"/>
            <a:r>
              <a:rPr lang="pt-BR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Clipping </a:t>
            </a:r>
            <a:r>
              <a:rPr lang="pt-BR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Ibict</a:t>
            </a:r>
            <a:r>
              <a:rPr lang="pt-BR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: quarta-feira 13/11/2019</a:t>
            </a:r>
            <a:endParaRPr lang="pt-BR" dirty="0"/>
          </a:p>
          <a:p>
            <a:pPr algn="just" fontAlgn="base"/>
            <a:endParaRPr lang="pt-BR" b="1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r>
              <a:rPr lang="pt-BR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Seminário avalia projetos desenvolvidos em biomas brasileiros - </a:t>
            </a:r>
            <a:r>
              <a:rPr lang="pt-BR" dirty="0">
                <a:solidFill>
                  <a:srgbClr val="000000"/>
                </a:solidFill>
                <a:latin typeface="Helvetica" panose="020B0604020202020204" pitchFamily="34" charset="0"/>
              </a:rPr>
              <a:t>Ev</a:t>
            </a:r>
            <a:r>
              <a:rPr lang="pt-BR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ento em Brasília apresenta andamento de 30 projetos que propõem soluções para uso sustentável da Caatinga, Cerrado, Mata Atlântica, Pampa e Pantanal</a:t>
            </a:r>
            <a:endParaRPr lang="pt-BR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www.mctic.gov.br</a:t>
            </a:r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/mctic/opencms/salaImprensa/noticias/arquivos/2019/11/Seminario_avalia_projetos_desenvolvidos_em_biomas_brasileiros.html</a:t>
            </a:r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endParaRPr lang="pt-BR" b="0" i="0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15" name="Texto explicativo retangular com cantos arredondados 11">
            <a:extLst>
              <a:ext uri="{FF2B5EF4-FFF2-40B4-BE49-F238E27FC236}">
                <a16:creationId xmlns:a16="http://schemas.microsoft.com/office/drawing/2014/main" id="{3C1081F3-F0C9-4618-BF88-68E3D5E8E921}"/>
              </a:ext>
            </a:extLst>
          </p:cNvPr>
          <p:cNvSpPr/>
          <p:nvPr/>
        </p:nvSpPr>
        <p:spPr bwMode="auto">
          <a:xfrm>
            <a:off x="5647840" y="5121876"/>
            <a:ext cx="2452552" cy="427614"/>
          </a:xfrm>
          <a:prstGeom prst="wedgeRoundRectCallout">
            <a:avLst>
              <a:gd name="adj1" fmla="val -86341"/>
              <a:gd name="adj2" fmla="val 27261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6FBA"/>
                </a:solidFill>
              </a:rPr>
              <a:t>Redirecionamento</a:t>
            </a:r>
            <a:endParaRPr lang="pt-BR" sz="2000" b="1" i="0" dirty="0">
              <a:solidFill>
                <a:srgbClr val="006FBA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943E08-C87C-4678-830E-CC83BDDEE887}"/>
              </a:ext>
            </a:extLst>
          </p:cNvPr>
          <p:cNvSpPr txBox="1"/>
          <p:nvPr/>
        </p:nvSpPr>
        <p:spPr>
          <a:xfrm>
            <a:off x="2051720" y="568538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206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www.gov.br</a:t>
            </a:r>
            <a:r>
              <a:rPr lang="pt-BR" sz="2000" i="0" dirty="0">
                <a:solidFill>
                  <a:srgbClr val="00206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/mcti/pt-br</a:t>
            </a:r>
            <a:endParaRPr lang="pt-BR" sz="2000" i="0" dirty="0">
              <a:solidFill>
                <a:srgbClr val="002060"/>
              </a:solidFill>
            </a:endParaRPr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0BB892D0-3384-47D8-A153-9DE011D1FF9F}"/>
              </a:ext>
            </a:extLst>
          </p:cNvPr>
          <p:cNvSpPr/>
          <p:nvPr/>
        </p:nvSpPr>
        <p:spPr bwMode="auto">
          <a:xfrm>
            <a:off x="4067944" y="5208504"/>
            <a:ext cx="504056" cy="427614"/>
          </a:xfrm>
          <a:prstGeom prst="downArrow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i="0" dirty="0">
              <a:solidFill>
                <a:srgbClr val="003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90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800093" y="548680"/>
            <a:ext cx="7543815" cy="90010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Origem da derivação de conteúdo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ADDFEF-6BB8-490C-B557-5200FEC4F5AD}"/>
              </a:ext>
            </a:extLst>
          </p:cNvPr>
          <p:cNvSpPr txBox="1"/>
          <p:nvPr/>
        </p:nvSpPr>
        <p:spPr>
          <a:xfrm>
            <a:off x="1943708" y="2103239"/>
            <a:ext cx="5256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0" dirty="0">
                <a:solidFill>
                  <a:srgbClr val="0070C0"/>
                </a:solidFill>
              </a:rPr>
              <a:t>O portal do MCTI está em migração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57B887-C2BE-44D8-BB20-5FCAB82265A3}"/>
              </a:ext>
            </a:extLst>
          </p:cNvPr>
          <p:cNvSpPr txBox="1"/>
          <p:nvPr/>
        </p:nvSpPr>
        <p:spPr>
          <a:xfrm>
            <a:off x="1470022" y="3140968"/>
            <a:ext cx="6203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No processo de migração foi implementado um:</a:t>
            </a:r>
          </a:p>
        </p:txBody>
      </p:sp>
      <p:graphicFrame>
        <p:nvGraphicFramePr>
          <p:cNvPr id="12" name="Tabela 6">
            <a:extLst>
              <a:ext uri="{FF2B5EF4-FFF2-40B4-BE49-F238E27FC236}">
                <a16:creationId xmlns:a16="http://schemas.microsoft.com/office/drawing/2014/main" id="{0229F996-101C-4539-85CA-366CF6729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177387"/>
              </p:ext>
            </p:extLst>
          </p:nvPr>
        </p:nvGraphicFramePr>
        <p:xfrm>
          <a:off x="863588" y="4293095"/>
          <a:ext cx="7416824" cy="986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3622301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42741435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28391567"/>
                    </a:ext>
                  </a:extLst>
                </a:gridCol>
              </a:tblGrid>
              <a:tr h="525971">
                <a:tc gridSpan="3">
                  <a:txBody>
                    <a:bodyPr/>
                    <a:lstStyle/>
                    <a:p>
                      <a:pPr algn="ctr"/>
                      <a:r>
                        <a:rPr lang="pt-BR" sz="2000" i="0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Redirecionamento de URL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920925"/>
                  </a:ext>
                </a:extLst>
              </a:tr>
              <a:tr h="460227">
                <a:tc>
                  <a:txBody>
                    <a:bodyPr/>
                    <a:lstStyle/>
                    <a:p>
                      <a:pPr algn="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</a:t>
                      </a:r>
                      <a:r>
                        <a:rPr lang="pt-BR" sz="2000" i="0" kern="1200" noProof="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www.mctic.gov.br</a:t>
                      </a:r>
                      <a:endParaRPr lang="pt-BR" sz="2000" i="0" kern="1200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/>
                        <a:t>→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</a:t>
                      </a:r>
                      <a:r>
                        <a:rPr lang="pt-BR" sz="2000" i="0" kern="1200" noProof="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www.gov.br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/mcti/pt-br</a:t>
                      </a:r>
                      <a:endParaRPr lang="pt-BR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31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39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800093" y="548680"/>
            <a:ext cx="7543815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Solução para consertar o vínculo na página do IBICT 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ADDFEF-6BB8-490C-B557-5200FEC4F5AD}"/>
              </a:ext>
            </a:extLst>
          </p:cNvPr>
          <p:cNvSpPr txBox="1"/>
          <p:nvPr/>
        </p:nvSpPr>
        <p:spPr>
          <a:xfrm>
            <a:off x="1219853" y="1700808"/>
            <a:ext cx="67042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Na ocasião da migração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foi implementada também uma:</a:t>
            </a:r>
            <a:endParaRPr lang="pt-BR" sz="2400" i="0" dirty="0">
              <a:solidFill>
                <a:srgbClr val="0070C0"/>
              </a:solidFill>
            </a:endParaRPr>
          </a:p>
        </p:txBody>
      </p:sp>
      <p:graphicFrame>
        <p:nvGraphicFramePr>
          <p:cNvPr id="14" name="Tabela 6">
            <a:extLst>
              <a:ext uri="{FF2B5EF4-FFF2-40B4-BE49-F238E27FC236}">
                <a16:creationId xmlns:a16="http://schemas.microsoft.com/office/drawing/2014/main" id="{D93044E6-5E7B-427A-A036-BA7EFA7F3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528917"/>
              </p:ext>
            </p:extLst>
          </p:nvPr>
        </p:nvGraphicFramePr>
        <p:xfrm>
          <a:off x="1378696" y="2204864"/>
          <a:ext cx="6386607" cy="792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5271">
                  <a:extLst>
                    <a:ext uri="{9D8B030D-6E8A-4147-A177-3AD203B41FA5}">
                      <a16:colId xmlns:a16="http://schemas.microsoft.com/office/drawing/2014/main" val="3622301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942741435"/>
                    </a:ext>
                  </a:extLst>
                </a:gridCol>
                <a:gridCol w="2833264">
                  <a:extLst>
                    <a:ext uri="{9D8B030D-6E8A-4147-A177-3AD203B41FA5}">
                      <a16:colId xmlns:a16="http://schemas.microsoft.com/office/drawing/2014/main" val="202839156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sz="2000" i="0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de nome de domínio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92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000" i="0" kern="1200" noProof="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www.mctic.gov.br</a:t>
                      </a:r>
                      <a:endParaRPr lang="pt-BR" sz="2000" i="0" kern="1200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/>
                        <a:t>→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i="0" kern="1200" noProof="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antigo.mctic.gov.br</a:t>
                      </a:r>
                      <a:endParaRPr lang="pt-BR" sz="2000" i="0" kern="1200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31662"/>
                  </a:ext>
                </a:extLst>
              </a:tr>
            </a:tbl>
          </a:graphicData>
        </a:graphic>
      </p:graphicFrame>
      <p:sp>
        <p:nvSpPr>
          <p:cNvPr id="13" name="CaixaDeTexto 12">
            <a:extLst>
              <a:ext uri="{FF2B5EF4-FFF2-40B4-BE49-F238E27FC236}">
                <a16:creationId xmlns:a16="http://schemas.microsoft.com/office/drawing/2014/main" id="{259018C0-AEAB-42EC-B647-4C6440594800}"/>
              </a:ext>
            </a:extLst>
          </p:cNvPr>
          <p:cNvSpPr txBox="1"/>
          <p:nvPr/>
        </p:nvSpPr>
        <p:spPr>
          <a:xfrm>
            <a:off x="619364" y="3140968"/>
            <a:ext cx="7905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Para consertar o vínculo, teria que trocar na página do IBICT a URL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</a:t>
            </a:r>
            <a:endParaRPr lang="pt-BR" sz="2400" i="0" dirty="0">
              <a:solidFill>
                <a:srgbClr val="0070C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1E03080-2971-43B5-B371-F61E6FE32B61}"/>
              </a:ext>
            </a:extLst>
          </p:cNvPr>
          <p:cNvSpPr txBox="1"/>
          <p:nvPr/>
        </p:nvSpPr>
        <p:spPr>
          <a:xfrm>
            <a:off x="203178" y="3685094"/>
            <a:ext cx="8624844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base"/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 fontAlgn="base"/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www.mctic.gov.br</a:t>
            </a:r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/mctic/opencms/salaImprensa/noticias/arquivos/2019/11/Seminario_avalia_projetos_desenvolvidos_em_biomas_brasileiros.html</a:t>
            </a:r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7A605A8-CC56-448E-ACD6-5766121790F5}"/>
              </a:ext>
            </a:extLst>
          </p:cNvPr>
          <p:cNvSpPr txBox="1"/>
          <p:nvPr/>
        </p:nvSpPr>
        <p:spPr>
          <a:xfrm>
            <a:off x="203178" y="5301208"/>
            <a:ext cx="8624844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base"/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 fontAlgn="base"/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b="0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antigo</a:t>
            </a:r>
            <a:r>
              <a:rPr lang="pt-B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.mctic.gov.br</a:t>
            </a:r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/mctic/opencms/salaImprensa/noticias/arquivos/2019/11/Seminario_avalia_projetos_desenvolvidos_em_biomas_brasileiros.html</a:t>
            </a:r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88E7F9B-655C-40AB-9F0C-23405BB32FE6}"/>
              </a:ext>
            </a:extLst>
          </p:cNvPr>
          <p:cNvSpPr txBox="1"/>
          <p:nvPr/>
        </p:nvSpPr>
        <p:spPr>
          <a:xfrm>
            <a:off x="3851630" y="4829090"/>
            <a:ext cx="14407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por:</a:t>
            </a:r>
            <a:endParaRPr lang="pt-BR" sz="2400" i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0D339E7-7268-40FA-9A54-C6BFE24CB93C}"/>
              </a:ext>
            </a:extLst>
          </p:cNvPr>
          <p:cNvSpPr txBox="1"/>
          <p:nvPr/>
        </p:nvSpPr>
        <p:spPr>
          <a:xfrm>
            <a:off x="539552" y="3198455"/>
            <a:ext cx="806489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pt-BR" sz="24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www.go-fair.org</a:t>
            </a:r>
            <a:r>
              <a:rPr lang="pt-BR" sz="2400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/fair-principles/</a:t>
            </a:r>
            <a:endParaRPr lang="pt-BR" sz="2400" i="0" dirty="0">
              <a:solidFill>
                <a:srgbClr val="0070C0"/>
              </a:solidFill>
            </a:endParaRPr>
          </a:p>
          <a:p>
            <a:endParaRPr lang="pt-BR" sz="2400" i="0" dirty="0">
              <a:solidFill>
                <a:srgbClr val="0070C0"/>
              </a:solidFill>
            </a:endParaRPr>
          </a:p>
          <a:p>
            <a:r>
              <a:rPr lang="en-US" sz="2400" b="1" dirty="0">
                <a:solidFill>
                  <a:srgbClr val="0070C0"/>
                </a:solidFill>
              </a:rPr>
              <a:t>F</a:t>
            </a:r>
            <a:r>
              <a:rPr lang="en-US" sz="2400" dirty="0">
                <a:solidFill>
                  <a:srgbClr val="0070C0"/>
                </a:solidFill>
              </a:rPr>
              <a:t>indability, </a:t>
            </a:r>
            <a:r>
              <a:rPr lang="en-US" sz="2400" b="1" dirty="0">
                <a:solidFill>
                  <a:srgbClr val="0070C0"/>
                </a:solidFill>
              </a:rPr>
              <a:t>A</a:t>
            </a:r>
            <a:r>
              <a:rPr lang="en-US" sz="2400" dirty="0">
                <a:solidFill>
                  <a:srgbClr val="0070C0"/>
                </a:solidFill>
              </a:rPr>
              <a:t>ccessibility, </a:t>
            </a:r>
            <a:r>
              <a:rPr lang="en-US" sz="2400" b="1" dirty="0">
                <a:solidFill>
                  <a:srgbClr val="0070C0"/>
                </a:solidFill>
              </a:rPr>
              <a:t>I</a:t>
            </a:r>
            <a:r>
              <a:rPr lang="en-US" sz="2400" dirty="0">
                <a:solidFill>
                  <a:srgbClr val="0070C0"/>
                </a:solidFill>
              </a:rPr>
              <a:t>nteroperability, and </a:t>
            </a:r>
            <a:r>
              <a:rPr lang="en-US" sz="2400" b="1" dirty="0">
                <a:solidFill>
                  <a:srgbClr val="0070C0"/>
                </a:solidFill>
              </a:rPr>
              <a:t>R</a:t>
            </a:r>
            <a:r>
              <a:rPr lang="en-US" sz="2400" dirty="0">
                <a:solidFill>
                  <a:srgbClr val="0070C0"/>
                </a:solidFill>
              </a:rPr>
              <a:t>euse</a:t>
            </a:r>
            <a:endParaRPr lang="en-US" sz="2400" i="0" dirty="0">
              <a:solidFill>
                <a:srgbClr val="0070C0"/>
              </a:solidFill>
            </a:endParaRPr>
          </a:p>
          <a:p>
            <a:r>
              <a:rPr lang="en-US" sz="2400" i="0" dirty="0">
                <a:solidFill>
                  <a:srgbClr val="0070C0"/>
                </a:solidFill>
              </a:rPr>
              <a:t>-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000" i="0" dirty="0">
                <a:solidFill>
                  <a:srgbClr val="CC00CC"/>
                </a:solidFill>
              </a:rPr>
              <a:t>Encontrabilidade</a:t>
            </a:r>
            <a:r>
              <a:rPr lang="en-US" sz="2000" i="0" dirty="0">
                <a:solidFill>
                  <a:srgbClr val="0070C0"/>
                </a:solidFill>
              </a:rPr>
              <a:t>, </a:t>
            </a:r>
            <a:r>
              <a:rPr lang="en-US" sz="2000" i="0" dirty="0" err="1">
                <a:solidFill>
                  <a:srgbClr val="0070C0"/>
                </a:solidFill>
              </a:rPr>
              <a:t>Acessibilidade</a:t>
            </a:r>
            <a:r>
              <a:rPr lang="en-US" sz="2000" i="0" dirty="0">
                <a:solidFill>
                  <a:srgbClr val="0070C0"/>
                </a:solidFill>
              </a:rPr>
              <a:t>, </a:t>
            </a:r>
            <a:r>
              <a:rPr lang="en-US" sz="2000" i="0" dirty="0" err="1">
                <a:solidFill>
                  <a:srgbClr val="0070C0"/>
                </a:solidFill>
              </a:rPr>
              <a:t>Interoperabilidade</a:t>
            </a:r>
            <a:r>
              <a:rPr lang="en-US" sz="2000" i="0" dirty="0">
                <a:solidFill>
                  <a:srgbClr val="0070C0"/>
                </a:solidFill>
              </a:rPr>
              <a:t>, </a:t>
            </a:r>
            <a:r>
              <a:rPr lang="en-US" sz="2000" i="0" dirty="0" err="1">
                <a:solidFill>
                  <a:srgbClr val="0070C0"/>
                </a:solidFill>
              </a:rPr>
              <a:t>Reutilizabilidade</a:t>
            </a:r>
            <a:endParaRPr lang="en-US" sz="2000" i="0" dirty="0">
              <a:solidFill>
                <a:srgbClr val="0070C0"/>
              </a:solidFill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12989979-3B22-4F1D-B57C-15987A841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03045D3-1E73-496C-A04F-23B46CF6A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200148F-2554-47B0-8F59-BC8B6A53A9EC}"/>
              </a:ext>
            </a:extLst>
          </p:cNvPr>
          <p:cNvSpPr txBox="1">
            <a:spLocks noChangeArrowheads="1"/>
          </p:cNvSpPr>
          <p:nvPr/>
        </p:nvSpPr>
        <p:spPr>
          <a:xfrm>
            <a:off x="800093" y="548680"/>
            <a:ext cx="7543815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Princípios FAIR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BA8B5FB-EC6F-4EB1-8087-D0D3791D3F91}"/>
              </a:ext>
            </a:extLst>
          </p:cNvPr>
          <p:cNvSpPr txBox="1"/>
          <p:nvPr/>
        </p:nvSpPr>
        <p:spPr>
          <a:xfrm>
            <a:off x="2286000" y="1884501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i="0" dirty="0">
                <a:solidFill>
                  <a:srgbClr val="006FBA"/>
                </a:solidFill>
              </a:rPr>
              <a:t>Recomendações para Gestão e Administração de Dados Científicos, de Pesquisa e Documentos Arquivísticos</a:t>
            </a:r>
            <a:endParaRPr lang="pt-BR" sz="1600" b="1" i="0" dirty="0">
              <a:solidFill>
                <a:srgbClr val="006FBA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019C1B9-637E-45CC-9E9C-11A5CB0B0298}"/>
              </a:ext>
            </a:extLst>
          </p:cNvPr>
          <p:cNvSpPr txBox="1"/>
          <p:nvPr/>
        </p:nvSpPr>
        <p:spPr>
          <a:xfrm>
            <a:off x="2123728" y="539254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0" dirty="0">
                <a:solidFill>
                  <a:srgbClr val="0070C0"/>
                </a:solidFill>
              </a:rPr>
              <a:t>F1. </a:t>
            </a:r>
            <a:r>
              <a:rPr lang="en-US" sz="1600" i="0" dirty="0" err="1">
                <a:solidFill>
                  <a:srgbClr val="0070C0"/>
                </a:solidFill>
              </a:rPr>
              <a:t>Aos</a:t>
            </a:r>
            <a:r>
              <a:rPr lang="en-US" sz="1600" i="0" dirty="0">
                <a:solidFill>
                  <a:srgbClr val="0070C0"/>
                </a:solidFill>
              </a:rPr>
              <a:t> dados </a:t>
            </a:r>
            <a:r>
              <a:rPr lang="en-US" sz="1600" i="0" dirty="0" err="1">
                <a:solidFill>
                  <a:srgbClr val="0070C0"/>
                </a:solidFill>
              </a:rPr>
              <a:t>são</a:t>
            </a:r>
            <a:r>
              <a:rPr lang="en-US" sz="1600" i="0" dirty="0">
                <a:solidFill>
                  <a:srgbClr val="0070C0"/>
                </a:solidFill>
              </a:rPr>
              <a:t> </a:t>
            </a:r>
            <a:r>
              <a:rPr lang="en-US" sz="1600" i="0" dirty="0" err="1">
                <a:solidFill>
                  <a:srgbClr val="0070C0"/>
                </a:solidFill>
              </a:rPr>
              <a:t>atribuidos</a:t>
            </a:r>
            <a:r>
              <a:rPr lang="en-US" sz="1600" i="0" dirty="0">
                <a:solidFill>
                  <a:srgbClr val="0070C0"/>
                </a:solidFill>
              </a:rPr>
              <a:t> </a:t>
            </a:r>
            <a:r>
              <a:rPr lang="en-US" sz="1600" i="0" dirty="0" err="1">
                <a:solidFill>
                  <a:srgbClr val="0070C0"/>
                </a:solidFill>
              </a:rPr>
              <a:t>identificador</a:t>
            </a:r>
            <a:r>
              <a:rPr lang="en-US" sz="1600" i="0" dirty="0">
                <a:solidFill>
                  <a:srgbClr val="0070C0"/>
                </a:solidFill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</a:rPr>
              <a:t>persistente</a:t>
            </a:r>
            <a:r>
              <a:rPr lang="en-US" sz="1600" i="0" dirty="0">
                <a:solidFill>
                  <a:srgbClr val="0070C0"/>
                </a:solidFill>
              </a:rPr>
              <a:t> e </a:t>
            </a:r>
            <a:r>
              <a:rPr lang="en-US" sz="1600" b="1" i="0" dirty="0" err="1">
                <a:solidFill>
                  <a:srgbClr val="0070C0"/>
                </a:solidFill>
              </a:rPr>
              <a:t>globalmente</a:t>
            </a:r>
            <a:r>
              <a:rPr lang="en-US" sz="1600" b="1" i="0" dirty="0">
                <a:solidFill>
                  <a:srgbClr val="0070C0"/>
                </a:solidFill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</a:rPr>
              <a:t>único</a:t>
            </a:r>
            <a:endParaRPr lang="en-US" sz="1600" b="1" i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831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Solução definitiva para evitar vínculos corrompidos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ADDFEF-6BB8-490C-B557-5200FEC4F5AD}"/>
              </a:ext>
            </a:extLst>
          </p:cNvPr>
          <p:cNvSpPr txBox="1"/>
          <p:nvPr/>
        </p:nvSpPr>
        <p:spPr>
          <a:xfrm>
            <a:off x="681529" y="2478375"/>
            <a:ext cx="778094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AutoNum type="arabicPeriod"/>
            </a:pPr>
            <a:r>
              <a:rPr lang="pt-BR" sz="2000" i="0" dirty="0">
                <a:solidFill>
                  <a:srgbClr val="0070C0"/>
                </a:solidFill>
              </a:rPr>
              <a:t>Prover os </a:t>
            </a:r>
            <a:r>
              <a:rPr lang="pt-BR" sz="2000" i="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ARQUIVOS</a:t>
            </a:r>
            <a:r>
              <a:rPr lang="pt-BR" sz="2000" i="0" dirty="0">
                <a:solidFill>
                  <a:srgbClr val="0070C0"/>
                </a:solidFill>
              </a:rPr>
              <a:t> de Sistemas de:</a:t>
            </a:r>
          </a:p>
          <a:p>
            <a:pPr marL="914400" lvl="1" indent="-457200" algn="l">
              <a:buFont typeface="+mj-lt"/>
              <a:buAutoNum type="alphaLcPeriod"/>
            </a:pPr>
            <a:r>
              <a:rPr lang="pt-BR" sz="2000" b="1" i="0" dirty="0">
                <a:solidFill>
                  <a:srgbClr val="0070C0"/>
                </a:solidFill>
              </a:rPr>
              <a:t>Identificação</a:t>
            </a:r>
            <a:r>
              <a:rPr lang="pt-BR" sz="2000" i="0" dirty="0">
                <a:solidFill>
                  <a:srgbClr val="0070C0"/>
                </a:solidFill>
              </a:rPr>
              <a:t> de todos os ITENS DE INFORMAÇÃO;</a:t>
            </a:r>
          </a:p>
          <a:p>
            <a:pPr marL="914400" lvl="1" indent="-457200" algn="l">
              <a:buAutoNum type="alphaLcPeriod"/>
            </a:pPr>
            <a:r>
              <a:rPr lang="pt-BR" sz="2000" b="1" i="0" dirty="0">
                <a:solidFill>
                  <a:srgbClr val="0070C0"/>
                </a:solidFill>
              </a:rPr>
              <a:t>Indexação</a:t>
            </a:r>
            <a:r>
              <a:rPr lang="pt-BR" sz="2000" i="0" dirty="0">
                <a:solidFill>
                  <a:srgbClr val="0070C0"/>
                </a:solidFill>
              </a:rPr>
              <a:t> de todos os Identificadores atribuindo a cada um deles a URL do ITEM DE INFORMAÇÃO correspondente.</a:t>
            </a:r>
          </a:p>
          <a:p>
            <a:pPr marL="914400" lvl="1" indent="-457200" algn="l">
              <a:buAutoNum type="alphaLcPeriod"/>
            </a:pPr>
            <a:endParaRPr lang="pt-BR" sz="2000" i="0" dirty="0">
              <a:solidFill>
                <a:srgbClr val="0070C0"/>
              </a:solidFill>
            </a:endParaRPr>
          </a:p>
          <a:p>
            <a:pPr marL="457200" indent="-457200" algn="l">
              <a:buAutoNum type="arabicPeriod"/>
            </a:pPr>
            <a:r>
              <a:rPr lang="pt-BR" sz="2000" i="0" dirty="0">
                <a:solidFill>
                  <a:srgbClr val="0070C0"/>
                </a:solidFill>
              </a:rPr>
              <a:t>Contar com um </a:t>
            </a:r>
            <a:r>
              <a:rPr lang="pt-BR" sz="2000" i="0" u="sng" dirty="0">
                <a:solidFill>
                  <a:srgbClr val="0070C0"/>
                </a:solidFill>
              </a:rPr>
              <a:t>RESOLVEDOR</a:t>
            </a:r>
            <a:r>
              <a:rPr lang="pt-BR" sz="2000" i="0" dirty="0">
                <a:solidFill>
                  <a:srgbClr val="0070C0"/>
                </a:solidFill>
              </a:rPr>
              <a:t> de identificador que retorna ao USUÁRIO as </a:t>
            </a:r>
            <a:r>
              <a:rPr lang="pt-BR" sz="2000" b="1" i="0" dirty="0" err="1">
                <a:solidFill>
                  <a:srgbClr val="0070C0"/>
                </a:solidFill>
              </a:rPr>
              <a:t>URLs</a:t>
            </a:r>
            <a:r>
              <a:rPr lang="pt-BR" sz="2000" i="0" dirty="0">
                <a:solidFill>
                  <a:srgbClr val="0070C0"/>
                </a:solidFill>
              </a:rPr>
              <a:t> dos ITENS DE INFORMAÇÃO.</a:t>
            </a:r>
          </a:p>
        </p:txBody>
      </p:sp>
    </p:spTree>
    <p:extLst>
      <p:ext uri="{BB962C8B-B14F-4D97-AF65-F5344CB8AC3E}">
        <p14:creationId xmlns:p14="http://schemas.microsoft.com/office/powerpoint/2010/main" val="159580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de identificação e indexação dinâmica</a:t>
            </a: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4CF9E046-FEE6-4CC7-B45B-F2EEF1686AED}"/>
              </a:ext>
            </a:extLst>
          </p:cNvPr>
          <p:cNvGrpSpPr/>
          <p:nvPr/>
        </p:nvGrpSpPr>
        <p:grpSpPr>
          <a:xfrm>
            <a:off x="830594" y="2618345"/>
            <a:ext cx="7482812" cy="3474951"/>
            <a:chOff x="768019" y="2330313"/>
            <a:chExt cx="7482812" cy="3474951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B3C13B8C-6E06-408C-A884-9CB9FC8EBAAE}"/>
                </a:ext>
              </a:extLst>
            </p:cNvPr>
            <p:cNvSpPr/>
            <p:nvPr/>
          </p:nvSpPr>
          <p:spPr bwMode="auto">
            <a:xfrm rot="1380000">
              <a:off x="768019" y="2972166"/>
              <a:ext cx="1440160" cy="1800200"/>
            </a:xfrm>
            <a:prstGeom prst="ellipse">
              <a:avLst/>
            </a:prstGeom>
            <a:solidFill>
              <a:srgbClr val="FFEB97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GB" i="0" dirty="0">
                <a:solidFill>
                  <a:srgbClr val="002060"/>
                </a:solidFill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01ED0DCA-C489-47D7-BAF2-8ABCF9363E96}"/>
                </a:ext>
              </a:extLst>
            </p:cNvPr>
            <p:cNvSpPr/>
            <p:nvPr/>
          </p:nvSpPr>
          <p:spPr bwMode="auto">
            <a:xfrm rot="1380000">
              <a:off x="3720347" y="2972166"/>
              <a:ext cx="1440160" cy="1800200"/>
            </a:xfrm>
            <a:prstGeom prst="ellipse">
              <a:avLst/>
            </a:prstGeom>
            <a:solidFill>
              <a:srgbClr val="FFEB97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GB" i="0" dirty="0">
                <a:solidFill>
                  <a:srgbClr val="002060"/>
                </a:solidFill>
              </a:endParaRPr>
            </a:p>
          </p:txBody>
        </p:sp>
        <p:sp>
          <p:nvSpPr>
            <p:cNvPr id="19" name="Arco 18">
              <a:extLst>
                <a:ext uri="{FF2B5EF4-FFF2-40B4-BE49-F238E27FC236}">
                  <a16:creationId xmlns:a16="http://schemas.microsoft.com/office/drawing/2014/main" id="{E6ED4BC9-2334-4906-BE3F-2C89817EBAE2}"/>
                </a:ext>
              </a:extLst>
            </p:cNvPr>
            <p:cNvSpPr/>
            <p:nvPr/>
          </p:nvSpPr>
          <p:spPr bwMode="auto">
            <a:xfrm>
              <a:off x="2070586" y="2831260"/>
              <a:ext cx="1872208" cy="947559"/>
            </a:xfrm>
            <a:prstGeom prst="arc">
              <a:avLst>
                <a:gd name="adj1" fmla="val 11432963"/>
                <a:gd name="adj2" fmla="val 21078636"/>
              </a:avLst>
            </a:prstGeom>
            <a:noFill/>
            <a:ln w="2857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endParaRPr>
            </a:p>
          </p:txBody>
        </p:sp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D9562D55-9022-41A0-B352-4BB0B2066621}"/>
                </a:ext>
              </a:extLst>
            </p:cNvPr>
            <p:cNvGrpSpPr/>
            <p:nvPr/>
          </p:nvGrpSpPr>
          <p:grpSpPr>
            <a:xfrm>
              <a:off x="1556802" y="3262403"/>
              <a:ext cx="3096344" cy="1111270"/>
              <a:chOff x="2987824" y="4077072"/>
              <a:chExt cx="3096344" cy="1111270"/>
            </a:xfrm>
          </p:grpSpPr>
          <p:sp>
            <p:nvSpPr>
              <p:cNvPr id="32" name="Arco 31">
                <a:extLst>
                  <a:ext uri="{FF2B5EF4-FFF2-40B4-BE49-F238E27FC236}">
                    <a16:creationId xmlns:a16="http://schemas.microsoft.com/office/drawing/2014/main" id="{1967CB3B-B84A-419D-8729-264DFE2D452B}"/>
                  </a:ext>
                </a:extLst>
              </p:cNvPr>
              <p:cNvSpPr/>
              <p:nvPr/>
            </p:nvSpPr>
            <p:spPr bwMode="auto">
              <a:xfrm>
                <a:off x="2987824" y="4077072"/>
                <a:ext cx="3096344" cy="1111270"/>
              </a:xfrm>
              <a:prstGeom prst="arc">
                <a:avLst>
                  <a:gd name="adj1" fmla="val 11327159"/>
                  <a:gd name="adj2" fmla="val 20982511"/>
                </a:avLst>
              </a:prstGeom>
              <a:noFill/>
              <a:ln w="12700" cap="rnd" cmpd="sng" algn="ctr">
                <a:solidFill>
                  <a:srgbClr val="000080"/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600" b="0" i="1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33" name="Conector de Seta Reta 32">
                <a:extLst>
                  <a:ext uri="{FF2B5EF4-FFF2-40B4-BE49-F238E27FC236}">
                    <a16:creationId xmlns:a16="http://schemas.microsoft.com/office/drawing/2014/main" id="{A2941D2F-7631-409F-B448-A59ACBD39CE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36000" y="4077072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44FEBB35-F073-4FF4-8598-BCAB00B9BE15}"/>
                </a:ext>
              </a:extLst>
            </p:cNvPr>
            <p:cNvGrpSpPr/>
            <p:nvPr/>
          </p:nvGrpSpPr>
          <p:grpSpPr>
            <a:xfrm flipV="1">
              <a:off x="1206490" y="3551340"/>
              <a:ext cx="3293502" cy="1111270"/>
              <a:chOff x="2987824" y="3937802"/>
              <a:chExt cx="3096344" cy="1111270"/>
            </a:xfrm>
          </p:grpSpPr>
          <p:sp>
            <p:nvSpPr>
              <p:cNvPr id="30" name="Arco 29">
                <a:extLst>
                  <a:ext uri="{FF2B5EF4-FFF2-40B4-BE49-F238E27FC236}">
                    <a16:creationId xmlns:a16="http://schemas.microsoft.com/office/drawing/2014/main" id="{8CEB3C42-5019-467E-9DB7-AF2235B71CB9}"/>
                  </a:ext>
                </a:extLst>
              </p:cNvPr>
              <p:cNvSpPr/>
              <p:nvPr/>
            </p:nvSpPr>
            <p:spPr bwMode="auto">
              <a:xfrm>
                <a:off x="2987824" y="3937802"/>
                <a:ext cx="3096344" cy="1111270"/>
              </a:xfrm>
              <a:prstGeom prst="arc">
                <a:avLst>
                  <a:gd name="adj1" fmla="val 11327159"/>
                  <a:gd name="adj2" fmla="val 20982511"/>
                </a:avLst>
              </a:prstGeom>
              <a:noFill/>
              <a:ln w="12700" cap="rnd" cmpd="sng" algn="ctr">
                <a:solidFill>
                  <a:srgbClr val="000080"/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600" b="0" i="1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31" name="Conector de Seta Reta 30">
                <a:extLst>
                  <a:ext uri="{FF2B5EF4-FFF2-40B4-BE49-F238E27FC236}">
                    <a16:creationId xmlns:a16="http://schemas.microsoft.com/office/drawing/2014/main" id="{6C2ED1B4-7EED-431C-B4E7-D0640E5A9C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36000" y="3940880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sp>
          <p:nvSpPr>
            <p:cNvPr id="22" name="Texto explicativo retangular com cantos arredondados 11">
              <a:extLst>
                <a:ext uri="{FF2B5EF4-FFF2-40B4-BE49-F238E27FC236}">
                  <a16:creationId xmlns:a16="http://schemas.microsoft.com/office/drawing/2014/main" id="{B930CE0F-7290-4EA4-A515-6444544F6CD2}"/>
                </a:ext>
              </a:extLst>
            </p:cNvPr>
            <p:cNvSpPr/>
            <p:nvPr/>
          </p:nvSpPr>
          <p:spPr bwMode="auto">
            <a:xfrm>
              <a:off x="1253130" y="5051985"/>
              <a:ext cx="1944606" cy="753279"/>
            </a:xfrm>
            <a:prstGeom prst="wedgeRoundRectCallout">
              <a:avLst>
                <a:gd name="adj1" fmla="val -37688"/>
                <a:gd name="adj2" fmla="val -89440"/>
                <a:gd name="adj3" fmla="val 16667"/>
              </a:avLst>
            </a:prstGeom>
            <a:solidFill>
              <a:srgbClr val="FFCC66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pt-BR" dirty="0">
                <a:solidFill>
                  <a:srgbClr val="000080"/>
                </a:solidFill>
              </a:endParaRPr>
            </a:p>
            <a:p>
              <a:pPr algn="ctr"/>
              <a:r>
                <a:rPr lang="pt-BR" dirty="0">
                  <a:solidFill>
                    <a:srgbClr val="000080"/>
                  </a:solidFill>
                </a:rPr>
                <a:t>Conjunto dos itens de informação</a:t>
              </a:r>
              <a:endParaRPr lang="pt-BR" sz="1800" i="0" dirty="0">
                <a:solidFill>
                  <a:srgbClr val="002060"/>
                </a:solidFill>
              </a:endParaRPr>
            </a:p>
            <a:p>
              <a:pPr algn="ctr"/>
              <a:endParaRPr lang="pt-BR" sz="1800" i="0" dirty="0">
                <a:solidFill>
                  <a:srgbClr val="000080"/>
                </a:solidFill>
              </a:endParaRPr>
            </a:p>
          </p:txBody>
        </p:sp>
        <p:sp>
          <p:nvSpPr>
            <p:cNvPr id="23" name="Texto explicativo retangular com cantos arredondados 11">
              <a:extLst>
                <a:ext uri="{FF2B5EF4-FFF2-40B4-BE49-F238E27FC236}">
                  <a16:creationId xmlns:a16="http://schemas.microsoft.com/office/drawing/2014/main" id="{736C9ECF-4AC5-414A-84FD-804A37F654D3}"/>
                </a:ext>
              </a:extLst>
            </p:cNvPr>
            <p:cNvSpPr/>
            <p:nvPr/>
          </p:nvSpPr>
          <p:spPr bwMode="auto">
            <a:xfrm>
              <a:off x="4203022" y="5033058"/>
              <a:ext cx="1565310" cy="753279"/>
            </a:xfrm>
            <a:prstGeom prst="wedgeRoundRectCallout">
              <a:avLst>
                <a:gd name="adj1" fmla="val -39061"/>
                <a:gd name="adj2" fmla="val -87257"/>
                <a:gd name="adj3" fmla="val 16667"/>
              </a:avLst>
            </a:prstGeom>
            <a:solidFill>
              <a:srgbClr val="FFCC66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000080"/>
                  </a:solidFill>
                </a:rPr>
                <a:t>Conjunto dos rótulos</a:t>
              </a:r>
              <a:endParaRPr lang="pt-BR" sz="1800" i="0" dirty="0">
                <a:solidFill>
                  <a:srgbClr val="000080"/>
                </a:solidFill>
              </a:endParaRP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70FAD8A6-4B8C-4873-95CF-530F779C46C9}"/>
                </a:ext>
              </a:extLst>
            </p:cNvPr>
            <p:cNvSpPr txBox="1"/>
            <p:nvPr/>
          </p:nvSpPr>
          <p:spPr>
            <a:xfrm>
              <a:off x="1392830" y="3266417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0080"/>
                  </a:solidFill>
                </a:rPr>
                <a:t>A</a:t>
              </a:r>
              <a:endParaRPr lang="en-GB" dirty="0">
                <a:solidFill>
                  <a:srgbClr val="000080"/>
                </a:solidFill>
              </a:endParaRP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9BA5E5FE-4BC1-435F-A383-BE931E423C69}"/>
                </a:ext>
              </a:extLst>
            </p:cNvPr>
            <p:cNvSpPr txBox="1"/>
            <p:nvPr/>
          </p:nvSpPr>
          <p:spPr>
            <a:xfrm>
              <a:off x="1040806" y="3986497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0080"/>
                  </a:solidFill>
                </a:rPr>
                <a:t>B</a:t>
              </a:r>
              <a:endParaRPr lang="en-GB" dirty="0">
                <a:solidFill>
                  <a:srgbClr val="000080"/>
                </a:solidFill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6102004E-6AEC-4165-A250-55755660913C}"/>
                </a:ext>
              </a:extLst>
            </p:cNvPr>
            <p:cNvSpPr txBox="1"/>
            <p:nvPr/>
          </p:nvSpPr>
          <p:spPr>
            <a:xfrm>
              <a:off x="4260390" y="3215895"/>
              <a:ext cx="1831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2060"/>
                  </a:solidFill>
                </a:rPr>
                <a:t>Identificador de</a:t>
              </a:r>
              <a:r>
                <a:rPr lang="pt-BR" i="1" dirty="0">
                  <a:solidFill>
                    <a:srgbClr val="002060"/>
                  </a:solidFill>
                </a:rPr>
                <a:t> A</a:t>
              </a:r>
              <a:endParaRPr lang="en-GB" i="1" dirty="0">
                <a:solidFill>
                  <a:srgbClr val="002060"/>
                </a:solidFill>
              </a:endParaRP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8211D697-36F6-457E-82E2-9A4AD2ED7F24}"/>
                </a:ext>
              </a:extLst>
            </p:cNvPr>
            <p:cNvSpPr txBox="1"/>
            <p:nvPr/>
          </p:nvSpPr>
          <p:spPr>
            <a:xfrm>
              <a:off x="3921381" y="3986497"/>
              <a:ext cx="17812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solidFill>
                    <a:srgbClr val="000080"/>
                  </a:solidFill>
                </a:rPr>
                <a:t>Identificador de B</a:t>
              </a:r>
              <a:endParaRPr lang="en-GB" i="1" dirty="0">
                <a:solidFill>
                  <a:srgbClr val="000080"/>
                </a:solidFill>
              </a:endParaRP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801CC63F-41DC-4638-BB48-1AEF1803A185}"/>
                </a:ext>
              </a:extLst>
            </p:cNvPr>
            <p:cNvSpPr txBox="1"/>
            <p:nvPr/>
          </p:nvSpPr>
          <p:spPr>
            <a:xfrm>
              <a:off x="1438299" y="2330313"/>
              <a:ext cx="3174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000" b="1" i="1" dirty="0">
                  <a:solidFill>
                    <a:srgbClr val="002060"/>
                  </a:solidFill>
                </a:rPr>
                <a:t>Sistema de Identificação</a:t>
              </a:r>
              <a:endParaRPr lang="en-GB" sz="20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8FA974B2-B487-4E4A-94BC-17493F34E6C8}"/>
                </a:ext>
              </a:extLst>
            </p:cNvPr>
            <p:cNvSpPr/>
            <p:nvPr/>
          </p:nvSpPr>
          <p:spPr bwMode="auto">
            <a:xfrm rot="1380000">
              <a:off x="6810671" y="2980348"/>
              <a:ext cx="1440160" cy="1800200"/>
            </a:xfrm>
            <a:prstGeom prst="ellipse">
              <a:avLst/>
            </a:prstGeom>
            <a:solidFill>
              <a:srgbClr val="FFEB97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GB" i="0" dirty="0">
                <a:solidFill>
                  <a:srgbClr val="002060"/>
                </a:solidFill>
              </a:endParaRPr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D4CE618A-5F09-4234-8803-CAB4BD6F4D7A}"/>
                </a:ext>
              </a:extLst>
            </p:cNvPr>
            <p:cNvGrpSpPr/>
            <p:nvPr/>
          </p:nvGrpSpPr>
          <p:grpSpPr>
            <a:xfrm flipV="1">
              <a:off x="4331528" y="2773378"/>
              <a:ext cx="3387787" cy="1111270"/>
              <a:chOff x="2987824" y="3937802"/>
              <a:chExt cx="3096344" cy="1111270"/>
            </a:xfrm>
          </p:grpSpPr>
          <p:sp>
            <p:nvSpPr>
              <p:cNvPr id="42" name="Arco 41">
                <a:extLst>
                  <a:ext uri="{FF2B5EF4-FFF2-40B4-BE49-F238E27FC236}">
                    <a16:creationId xmlns:a16="http://schemas.microsoft.com/office/drawing/2014/main" id="{86BE2A4B-BB69-484F-BB65-6F9EAE83028F}"/>
                  </a:ext>
                </a:extLst>
              </p:cNvPr>
              <p:cNvSpPr/>
              <p:nvPr/>
            </p:nvSpPr>
            <p:spPr bwMode="auto">
              <a:xfrm>
                <a:off x="2987824" y="3937802"/>
                <a:ext cx="3096344" cy="1111270"/>
              </a:xfrm>
              <a:prstGeom prst="arc">
                <a:avLst>
                  <a:gd name="adj1" fmla="val 11327159"/>
                  <a:gd name="adj2" fmla="val 20982511"/>
                </a:avLst>
              </a:prstGeom>
              <a:noFill/>
              <a:ln w="12700" cap="rnd" cmpd="sng" algn="ctr">
                <a:solidFill>
                  <a:srgbClr val="000080"/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600" b="0" i="1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43" name="Conector de Seta Reta 42">
                <a:extLst>
                  <a:ext uri="{FF2B5EF4-FFF2-40B4-BE49-F238E27FC236}">
                    <a16:creationId xmlns:a16="http://schemas.microsoft.com/office/drawing/2014/main" id="{AA43D8C0-4030-4E65-9550-1B50AE3842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36000" y="3940880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751FB9AF-BEB4-4E75-BD88-0D1B76B1F84E}"/>
                </a:ext>
              </a:extLst>
            </p:cNvPr>
            <p:cNvGrpSpPr/>
            <p:nvPr/>
          </p:nvGrpSpPr>
          <p:grpSpPr>
            <a:xfrm flipV="1">
              <a:off x="4116235" y="3563037"/>
              <a:ext cx="3608890" cy="1111270"/>
              <a:chOff x="2987824" y="3937802"/>
              <a:chExt cx="3096344" cy="1111270"/>
            </a:xfrm>
          </p:grpSpPr>
          <p:sp>
            <p:nvSpPr>
              <p:cNvPr id="46" name="Arco 45">
                <a:extLst>
                  <a:ext uri="{FF2B5EF4-FFF2-40B4-BE49-F238E27FC236}">
                    <a16:creationId xmlns:a16="http://schemas.microsoft.com/office/drawing/2014/main" id="{EA666024-A836-4538-98FA-222C0DDD4791}"/>
                  </a:ext>
                </a:extLst>
              </p:cNvPr>
              <p:cNvSpPr/>
              <p:nvPr/>
            </p:nvSpPr>
            <p:spPr bwMode="auto">
              <a:xfrm>
                <a:off x="2987824" y="3937802"/>
                <a:ext cx="3096344" cy="1111270"/>
              </a:xfrm>
              <a:prstGeom prst="arc">
                <a:avLst>
                  <a:gd name="adj1" fmla="val 11327159"/>
                  <a:gd name="adj2" fmla="val 20982511"/>
                </a:avLst>
              </a:prstGeom>
              <a:noFill/>
              <a:ln w="12700" cap="rnd" cmpd="sng" algn="ctr">
                <a:solidFill>
                  <a:srgbClr val="000080"/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600" b="0" i="1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47" name="Conector de Seta Reta 46">
                <a:extLst>
                  <a:ext uri="{FF2B5EF4-FFF2-40B4-BE49-F238E27FC236}">
                    <a16:creationId xmlns:a16="http://schemas.microsoft.com/office/drawing/2014/main" id="{DFAF73E1-36EA-48CC-ADAA-7AB3BF8606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36000" y="3940880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5FA5CA88-54E1-41A7-B4A1-18B52CA3E4AC}"/>
                </a:ext>
              </a:extLst>
            </p:cNvPr>
            <p:cNvSpPr txBox="1"/>
            <p:nvPr/>
          </p:nvSpPr>
          <p:spPr>
            <a:xfrm>
              <a:off x="7105126" y="3209652"/>
              <a:ext cx="10613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2060"/>
                  </a:solidFill>
                </a:rPr>
                <a:t>URL de</a:t>
              </a:r>
              <a:r>
                <a:rPr lang="pt-BR" i="1" dirty="0">
                  <a:solidFill>
                    <a:srgbClr val="002060"/>
                  </a:solidFill>
                </a:rPr>
                <a:t> A</a:t>
              </a:r>
              <a:endParaRPr lang="en-GB" i="1" dirty="0">
                <a:solidFill>
                  <a:srgbClr val="002060"/>
                </a:solidFill>
              </a:endParaRPr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EE363547-F282-4226-B3C4-F3B2C215F7E1}"/>
                </a:ext>
              </a:extLst>
            </p:cNvPr>
            <p:cNvSpPr txBox="1"/>
            <p:nvPr/>
          </p:nvSpPr>
          <p:spPr>
            <a:xfrm>
              <a:off x="7033118" y="4001886"/>
              <a:ext cx="10690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0080"/>
                  </a:solidFill>
                </a:rPr>
                <a:t>URL</a:t>
              </a:r>
              <a:r>
                <a:rPr lang="pt-BR" i="1" dirty="0">
                  <a:solidFill>
                    <a:srgbClr val="000080"/>
                  </a:solidFill>
                </a:rPr>
                <a:t> de B</a:t>
              </a:r>
              <a:endParaRPr lang="en-GB" i="1" dirty="0">
                <a:solidFill>
                  <a:srgbClr val="000080"/>
                </a:solidFill>
              </a:endParaRPr>
            </a:p>
          </p:txBody>
        </p:sp>
        <p:sp>
          <p:nvSpPr>
            <p:cNvPr id="50" name="Texto explicativo retangular com cantos arredondados 11">
              <a:extLst>
                <a:ext uri="{FF2B5EF4-FFF2-40B4-BE49-F238E27FC236}">
                  <a16:creationId xmlns:a16="http://schemas.microsoft.com/office/drawing/2014/main" id="{DD2179E9-29F9-422D-8185-A6426771A1EE}"/>
                </a:ext>
              </a:extLst>
            </p:cNvPr>
            <p:cNvSpPr/>
            <p:nvPr/>
          </p:nvSpPr>
          <p:spPr bwMode="auto">
            <a:xfrm>
              <a:off x="5958552" y="5019997"/>
              <a:ext cx="1565310" cy="753279"/>
            </a:xfrm>
            <a:prstGeom prst="wedgeRoundRectCallout">
              <a:avLst>
                <a:gd name="adj1" fmla="val 39831"/>
                <a:gd name="adj2" fmla="val -87257"/>
                <a:gd name="adj3" fmla="val 16667"/>
              </a:avLst>
            </a:prstGeom>
            <a:solidFill>
              <a:srgbClr val="FFCC66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000080"/>
                  </a:solidFill>
                </a:rPr>
                <a:t>Conjunto de </a:t>
              </a:r>
              <a:r>
                <a:rPr lang="pt-BR" dirty="0" err="1">
                  <a:solidFill>
                    <a:srgbClr val="000080"/>
                  </a:solidFill>
                </a:rPr>
                <a:t>URLs</a:t>
              </a:r>
              <a:endParaRPr lang="pt-BR" sz="1800" i="0" dirty="0">
                <a:solidFill>
                  <a:srgbClr val="000080"/>
                </a:solidFill>
              </a:endParaRPr>
            </a:p>
          </p:txBody>
        </p:sp>
        <p:sp>
          <p:nvSpPr>
            <p:cNvPr id="51" name="Arco 50">
              <a:extLst>
                <a:ext uri="{FF2B5EF4-FFF2-40B4-BE49-F238E27FC236}">
                  <a16:creationId xmlns:a16="http://schemas.microsoft.com/office/drawing/2014/main" id="{646E3DE1-D28C-49E6-9ED4-33239B91599D}"/>
                </a:ext>
              </a:extLst>
            </p:cNvPr>
            <p:cNvSpPr/>
            <p:nvPr/>
          </p:nvSpPr>
          <p:spPr bwMode="auto">
            <a:xfrm>
              <a:off x="5157497" y="2831260"/>
              <a:ext cx="1872208" cy="947559"/>
            </a:xfrm>
            <a:prstGeom prst="arc">
              <a:avLst>
                <a:gd name="adj1" fmla="val 11432963"/>
                <a:gd name="adj2" fmla="val 21078636"/>
              </a:avLst>
            </a:prstGeom>
            <a:noFill/>
            <a:ln w="2857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EAD5355D-8666-4B8C-B90C-B83152025E63}"/>
                </a:ext>
              </a:extLst>
            </p:cNvPr>
            <p:cNvSpPr txBox="1"/>
            <p:nvPr/>
          </p:nvSpPr>
          <p:spPr>
            <a:xfrm>
              <a:off x="4686932" y="2331414"/>
              <a:ext cx="28632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000" b="1" i="1" dirty="0">
                  <a:solidFill>
                    <a:srgbClr val="002060"/>
                  </a:solidFill>
                </a:rPr>
                <a:t>Sistema de indexação</a:t>
              </a:r>
              <a:endParaRPr lang="en-GB" sz="2000" b="1" i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49C9270-EB3D-49F2-AC9A-69444B874E92}"/>
              </a:ext>
            </a:extLst>
          </p:cNvPr>
          <p:cNvSpPr txBox="1"/>
          <p:nvPr/>
        </p:nvSpPr>
        <p:spPr>
          <a:xfrm>
            <a:off x="844566" y="1700808"/>
            <a:ext cx="74548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Na indexação dinâmica,  os ARQUIVOS mantêm atualizado as </a:t>
            </a:r>
            <a:r>
              <a:rPr lang="pt-BR" sz="2000" i="0" dirty="0" err="1">
                <a:solidFill>
                  <a:srgbClr val="0070C0"/>
                </a:solidFill>
              </a:rPr>
              <a:t>URLs</a:t>
            </a:r>
            <a:r>
              <a:rPr lang="pt-BR" sz="2000" i="0" dirty="0">
                <a:solidFill>
                  <a:srgbClr val="0070C0"/>
                </a:solidFill>
              </a:rPr>
              <a:t> dos ITENS DE INFORMAÇÃO</a:t>
            </a:r>
          </a:p>
        </p:txBody>
      </p:sp>
    </p:spTree>
    <p:extLst>
      <p:ext uri="{BB962C8B-B14F-4D97-AF65-F5344CB8AC3E}">
        <p14:creationId xmlns:p14="http://schemas.microsoft.com/office/powerpoint/2010/main" val="1283464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resolução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ADDFEF-6BB8-490C-B557-5200FEC4F5AD}"/>
              </a:ext>
            </a:extLst>
          </p:cNvPr>
          <p:cNvSpPr txBox="1"/>
          <p:nvPr/>
        </p:nvSpPr>
        <p:spPr>
          <a:xfrm>
            <a:off x="844566" y="1772816"/>
            <a:ext cx="74548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O sistema de resolução promove um redirecionamento de </a:t>
            </a:r>
            <a:r>
              <a:rPr lang="pt-BR" sz="2000" i="0" dirty="0" err="1">
                <a:solidFill>
                  <a:srgbClr val="0070C0"/>
                </a:solidFill>
              </a:rPr>
              <a:t>URLs</a:t>
            </a:r>
            <a:endParaRPr lang="pt-BR" sz="2000" i="0" dirty="0">
              <a:solidFill>
                <a:srgbClr val="0070C0"/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9D2A83B-2872-4EC7-907A-458D22BF0421}"/>
              </a:ext>
            </a:extLst>
          </p:cNvPr>
          <p:cNvSpPr txBox="1"/>
          <p:nvPr/>
        </p:nvSpPr>
        <p:spPr>
          <a:xfrm>
            <a:off x="2286000" y="493483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hangingPunct="0"/>
            <a:r>
              <a:rPr lang="pt-BR" altLang="pt-BR" sz="2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pt-BR" altLang="pt-BR" sz="2400" b="1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arquivo</a:t>
            </a:r>
            <a:r>
              <a:rPr lang="pt-BR" altLang="pt-BR" sz="24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/recurso</a:t>
            </a:r>
            <a:endParaRPr lang="pt-BR" altLang="pt-BR" sz="2400" b="1" i="0" dirty="0">
              <a:solidFill>
                <a:srgbClr val="088A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355A05D-FC76-4BC8-8107-D594A9BCE44D}"/>
              </a:ext>
            </a:extLst>
          </p:cNvPr>
          <p:cNvSpPr txBox="1"/>
          <p:nvPr/>
        </p:nvSpPr>
        <p:spPr>
          <a:xfrm>
            <a:off x="2286000" y="284659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hangingPunct="0"/>
            <a:r>
              <a:rPr lang="pt-BR" altLang="pt-BR" sz="2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pt-BR" altLang="pt-BR" sz="2400" b="1" i="0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resolvedor</a:t>
            </a:r>
            <a:r>
              <a:rPr lang="pt-BR" altLang="pt-BR" sz="24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/identificador</a:t>
            </a:r>
            <a:endParaRPr lang="pt-BR" altLang="pt-BR" sz="2400" b="1" i="0" dirty="0">
              <a:solidFill>
                <a:srgbClr val="088A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o explicativo retangular com cantos arredondados 11">
            <a:extLst>
              <a:ext uri="{FF2B5EF4-FFF2-40B4-BE49-F238E27FC236}">
                <a16:creationId xmlns:a16="http://schemas.microsoft.com/office/drawing/2014/main" id="{BB93CB9A-CFFC-4C85-8876-703375CBA885}"/>
              </a:ext>
            </a:extLst>
          </p:cNvPr>
          <p:cNvSpPr/>
          <p:nvPr/>
        </p:nvSpPr>
        <p:spPr bwMode="auto">
          <a:xfrm>
            <a:off x="467544" y="2276872"/>
            <a:ext cx="1944606" cy="480641"/>
          </a:xfrm>
          <a:prstGeom prst="wedgeRoundRectCallout">
            <a:avLst>
              <a:gd name="adj1" fmla="val 41753"/>
              <a:gd name="adj2" fmla="val 98469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dirty="0">
              <a:solidFill>
                <a:srgbClr val="000080"/>
              </a:solidFill>
            </a:endParaRPr>
          </a:p>
          <a:p>
            <a:pPr algn="ctr"/>
            <a:r>
              <a:rPr lang="pt-BR" dirty="0">
                <a:solidFill>
                  <a:srgbClr val="000080"/>
                </a:solidFill>
              </a:rPr>
              <a:t>URL persistente</a:t>
            </a:r>
            <a:endParaRPr lang="pt-BR" sz="1800" i="0" dirty="0">
              <a:solidFill>
                <a:srgbClr val="002060"/>
              </a:solidFill>
            </a:endParaRPr>
          </a:p>
          <a:p>
            <a:pPr algn="ctr"/>
            <a:endParaRPr lang="pt-BR" sz="1800" i="0" dirty="0">
              <a:solidFill>
                <a:srgbClr val="000080"/>
              </a:solidFill>
            </a:endParaRPr>
          </a:p>
        </p:txBody>
      </p:sp>
      <p:sp>
        <p:nvSpPr>
          <p:cNvPr id="39" name="Texto explicativo retangular com cantos arredondados 11">
            <a:extLst>
              <a:ext uri="{FF2B5EF4-FFF2-40B4-BE49-F238E27FC236}">
                <a16:creationId xmlns:a16="http://schemas.microsoft.com/office/drawing/2014/main" id="{6DC21038-AB98-4B2F-94FF-AF5B2A9FAA09}"/>
              </a:ext>
            </a:extLst>
          </p:cNvPr>
          <p:cNvSpPr/>
          <p:nvPr/>
        </p:nvSpPr>
        <p:spPr bwMode="auto">
          <a:xfrm>
            <a:off x="467544" y="5775849"/>
            <a:ext cx="3829744" cy="461665"/>
          </a:xfrm>
          <a:prstGeom prst="wedgeRoundRectCallout">
            <a:avLst>
              <a:gd name="adj1" fmla="val 36392"/>
              <a:gd name="adj2" fmla="val -98320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dirty="0">
              <a:solidFill>
                <a:srgbClr val="000080"/>
              </a:solidFill>
            </a:endParaRPr>
          </a:p>
          <a:p>
            <a:pPr algn="ctr"/>
            <a:r>
              <a:rPr lang="pt-BR" dirty="0">
                <a:solidFill>
                  <a:srgbClr val="000080"/>
                </a:solidFill>
              </a:rPr>
              <a:t>URL variável mas sempre atualizada</a:t>
            </a:r>
            <a:endParaRPr lang="pt-BR" sz="1800" i="0" dirty="0">
              <a:solidFill>
                <a:srgbClr val="002060"/>
              </a:solidFill>
            </a:endParaRPr>
          </a:p>
          <a:p>
            <a:pPr algn="ctr"/>
            <a:endParaRPr lang="pt-BR" sz="1800" i="0" dirty="0">
              <a:solidFill>
                <a:srgbClr val="000080"/>
              </a:solidFill>
            </a:endParaRPr>
          </a:p>
        </p:txBody>
      </p:sp>
      <p:sp>
        <p:nvSpPr>
          <p:cNvPr id="40" name="Texto explicativo retangular com cantos arredondados 11">
            <a:extLst>
              <a:ext uri="{FF2B5EF4-FFF2-40B4-BE49-F238E27FC236}">
                <a16:creationId xmlns:a16="http://schemas.microsoft.com/office/drawing/2014/main" id="{CA5478F9-1F45-4900-B7F1-D9118B70B369}"/>
              </a:ext>
            </a:extLst>
          </p:cNvPr>
          <p:cNvSpPr/>
          <p:nvPr/>
        </p:nvSpPr>
        <p:spPr bwMode="auto">
          <a:xfrm>
            <a:off x="844566" y="3922777"/>
            <a:ext cx="2415174" cy="427614"/>
          </a:xfrm>
          <a:prstGeom prst="wedgeRoundRectCallout">
            <a:avLst>
              <a:gd name="adj1" fmla="val 76576"/>
              <a:gd name="adj2" fmla="val 29466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6FBA"/>
                </a:solidFill>
              </a:rPr>
              <a:t>Redirecionamento</a:t>
            </a:r>
            <a:endParaRPr lang="pt-BR" sz="2000" b="1" i="0" dirty="0">
              <a:solidFill>
                <a:srgbClr val="006FBA"/>
              </a:solidFill>
            </a:endParaRPr>
          </a:p>
        </p:txBody>
      </p:sp>
      <p:sp>
        <p:nvSpPr>
          <p:cNvPr id="44" name="Seta: para Baixo 43">
            <a:extLst>
              <a:ext uri="{FF2B5EF4-FFF2-40B4-BE49-F238E27FC236}">
                <a16:creationId xmlns:a16="http://schemas.microsoft.com/office/drawing/2014/main" id="{4B42B531-44E6-47B0-8451-B7D9D9A31136}"/>
              </a:ext>
            </a:extLst>
          </p:cNvPr>
          <p:cNvSpPr/>
          <p:nvPr/>
        </p:nvSpPr>
        <p:spPr bwMode="auto">
          <a:xfrm>
            <a:off x="4319972" y="4009498"/>
            <a:ext cx="504056" cy="427614"/>
          </a:xfrm>
          <a:prstGeom prst="downArrow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i="0" dirty="0">
              <a:solidFill>
                <a:srgbClr val="003050"/>
              </a:solidFill>
            </a:endParaRP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FD987DF4-93FF-4E52-B47D-11C626843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549530"/>
              </p:ext>
            </p:extLst>
          </p:nvPr>
        </p:nvGraphicFramePr>
        <p:xfrm>
          <a:off x="6228000" y="3644140"/>
          <a:ext cx="1800384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342">
                  <a:extLst>
                    <a:ext uri="{9D8B030D-6E8A-4147-A177-3AD203B41FA5}">
                      <a16:colId xmlns:a16="http://schemas.microsoft.com/office/drawing/2014/main" val="304634943"/>
                    </a:ext>
                  </a:extLst>
                </a:gridCol>
                <a:gridCol w="911042">
                  <a:extLst>
                    <a:ext uri="{9D8B030D-6E8A-4147-A177-3AD203B41FA5}">
                      <a16:colId xmlns:a16="http://schemas.microsoft.com/office/drawing/2014/main" val="142993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97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URL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30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561086"/>
                  </a:ext>
                </a:extLst>
              </a:tr>
            </a:tbl>
          </a:graphicData>
        </a:graphic>
      </p:graphicFrame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FBCDE807-E642-4C59-B84A-A33E9D68C8AA}"/>
              </a:ext>
            </a:extLst>
          </p:cNvPr>
          <p:cNvSpPr/>
          <p:nvPr/>
        </p:nvSpPr>
        <p:spPr bwMode="auto">
          <a:xfrm>
            <a:off x="5807067" y="3490351"/>
            <a:ext cx="631439" cy="724449"/>
          </a:xfrm>
          <a:custGeom>
            <a:avLst/>
            <a:gdLst>
              <a:gd name="connsiteX0" fmla="*/ 0 w 820132"/>
              <a:gd name="connsiteY0" fmla="*/ 0 h 641022"/>
              <a:gd name="connsiteX1" fmla="*/ 820132 w 820132"/>
              <a:gd name="connsiteY1" fmla="*/ 641022 h 641022"/>
              <a:gd name="connsiteX2" fmla="*/ 820132 w 820132"/>
              <a:gd name="connsiteY2" fmla="*/ 641022 h 641022"/>
              <a:gd name="connsiteX0" fmla="*/ 0 w 829559"/>
              <a:gd name="connsiteY0" fmla="*/ 0 h 678729"/>
              <a:gd name="connsiteX1" fmla="*/ 829559 w 829559"/>
              <a:gd name="connsiteY1" fmla="*/ 678729 h 678729"/>
              <a:gd name="connsiteX2" fmla="*/ 829559 w 829559"/>
              <a:gd name="connsiteY2" fmla="*/ 678729 h 678729"/>
              <a:gd name="connsiteX0" fmla="*/ 0 w 829559"/>
              <a:gd name="connsiteY0" fmla="*/ 0 h 678729"/>
              <a:gd name="connsiteX1" fmla="*/ 829559 w 829559"/>
              <a:gd name="connsiteY1" fmla="*/ 678729 h 678729"/>
              <a:gd name="connsiteX2" fmla="*/ 829559 w 829559"/>
              <a:gd name="connsiteY2" fmla="*/ 678729 h 678729"/>
              <a:gd name="connsiteX0" fmla="*/ 0 w 829559"/>
              <a:gd name="connsiteY0" fmla="*/ 0 h 678729"/>
              <a:gd name="connsiteX1" fmla="*/ 829559 w 829559"/>
              <a:gd name="connsiteY1" fmla="*/ 678729 h 678729"/>
              <a:gd name="connsiteX2" fmla="*/ 829559 w 829559"/>
              <a:gd name="connsiteY2" fmla="*/ 678729 h 678729"/>
              <a:gd name="connsiteX0" fmla="*/ 0 w 631439"/>
              <a:gd name="connsiteY0" fmla="*/ 0 h 724449"/>
              <a:gd name="connsiteX1" fmla="*/ 631439 w 631439"/>
              <a:gd name="connsiteY1" fmla="*/ 724449 h 724449"/>
              <a:gd name="connsiteX2" fmla="*/ 631439 w 631439"/>
              <a:gd name="connsiteY2" fmla="*/ 724449 h 724449"/>
              <a:gd name="connsiteX0" fmla="*/ 0 w 631439"/>
              <a:gd name="connsiteY0" fmla="*/ 0 h 724449"/>
              <a:gd name="connsiteX1" fmla="*/ 631439 w 631439"/>
              <a:gd name="connsiteY1" fmla="*/ 724449 h 724449"/>
              <a:gd name="connsiteX2" fmla="*/ 631439 w 631439"/>
              <a:gd name="connsiteY2" fmla="*/ 724449 h 724449"/>
              <a:gd name="connsiteX0" fmla="*/ 0 w 631439"/>
              <a:gd name="connsiteY0" fmla="*/ 0 h 724449"/>
              <a:gd name="connsiteX1" fmla="*/ 631439 w 631439"/>
              <a:gd name="connsiteY1" fmla="*/ 724449 h 724449"/>
              <a:gd name="connsiteX2" fmla="*/ 631439 w 631439"/>
              <a:gd name="connsiteY2" fmla="*/ 724449 h 72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1439" h="724449">
                <a:moveTo>
                  <a:pt x="0" y="0"/>
                </a:moveTo>
                <a:cubicBezTo>
                  <a:pt x="3142" y="601116"/>
                  <a:pt x="35429" y="713216"/>
                  <a:pt x="631439" y="724449"/>
                </a:cubicBezTo>
                <a:lnTo>
                  <a:pt x="631439" y="724449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 type="oval" w="lg" len="lg"/>
            <a:tailEnd type="triangle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E4F4BEB4-12D5-405F-8E8E-B1C91BD582B7}"/>
              </a:ext>
            </a:extLst>
          </p:cNvPr>
          <p:cNvSpPr/>
          <p:nvPr/>
        </p:nvSpPr>
        <p:spPr bwMode="auto">
          <a:xfrm>
            <a:off x="4600281" y="4214729"/>
            <a:ext cx="4062211" cy="2111701"/>
          </a:xfrm>
          <a:custGeom>
            <a:avLst/>
            <a:gdLst>
              <a:gd name="connsiteX0" fmla="*/ 3469064 w 3469064"/>
              <a:gd name="connsiteY0" fmla="*/ 0 h 1310326"/>
              <a:gd name="connsiteX1" fmla="*/ 0 w 3469064"/>
              <a:gd name="connsiteY1" fmla="*/ 1310326 h 1310326"/>
              <a:gd name="connsiteX0" fmla="*/ 3469064 w 3994944"/>
              <a:gd name="connsiteY0" fmla="*/ 33 h 1310359"/>
              <a:gd name="connsiteX1" fmla="*/ 0 w 3994944"/>
              <a:gd name="connsiteY1" fmla="*/ 1310359 h 1310359"/>
              <a:gd name="connsiteX0" fmla="*/ 3469064 w 3914116"/>
              <a:gd name="connsiteY0" fmla="*/ 9 h 1973063"/>
              <a:gd name="connsiteX1" fmla="*/ 0 w 3914116"/>
              <a:gd name="connsiteY1" fmla="*/ 1310335 h 1973063"/>
              <a:gd name="connsiteX0" fmla="*/ 3469064 w 4354037"/>
              <a:gd name="connsiteY0" fmla="*/ 9 h 1973063"/>
              <a:gd name="connsiteX1" fmla="*/ 0 w 4354037"/>
              <a:gd name="connsiteY1" fmla="*/ 1310335 h 1973063"/>
              <a:gd name="connsiteX0" fmla="*/ 3327662 w 4226884"/>
              <a:gd name="connsiteY0" fmla="*/ 9 h 2136535"/>
              <a:gd name="connsiteX1" fmla="*/ 0 w 4226884"/>
              <a:gd name="connsiteY1" fmla="*/ 1498871 h 2136535"/>
              <a:gd name="connsiteX0" fmla="*/ 3327662 w 3971704"/>
              <a:gd name="connsiteY0" fmla="*/ 0 h 2169644"/>
              <a:gd name="connsiteX1" fmla="*/ 2658358 w 3971704"/>
              <a:gd name="connsiteY1" fmla="*/ 1781667 h 2169644"/>
              <a:gd name="connsiteX2" fmla="*/ 0 w 3971704"/>
              <a:gd name="connsiteY2" fmla="*/ 1498862 h 2169644"/>
              <a:gd name="connsiteX0" fmla="*/ 3327662 w 3327662"/>
              <a:gd name="connsiteY0" fmla="*/ 0 h 2575372"/>
              <a:gd name="connsiteX1" fmla="*/ 2658358 w 3327662"/>
              <a:gd name="connsiteY1" fmla="*/ 1781667 h 2575372"/>
              <a:gd name="connsiteX2" fmla="*/ 0 w 3327662"/>
              <a:gd name="connsiteY2" fmla="*/ 1498862 h 2575372"/>
              <a:gd name="connsiteX0" fmla="*/ 3327662 w 3879129"/>
              <a:gd name="connsiteY0" fmla="*/ 0 h 2575372"/>
              <a:gd name="connsiteX1" fmla="*/ 2658358 w 3879129"/>
              <a:gd name="connsiteY1" fmla="*/ 1781667 h 2575372"/>
              <a:gd name="connsiteX2" fmla="*/ 0 w 3879129"/>
              <a:gd name="connsiteY2" fmla="*/ 1498862 h 2575372"/>
              <a:gd name="connsiteX0" fmla="*/ 3327662 w 4079255"/>
              <a:gd name="connsiteY0" fmla="*/ 0 h 2575372"/>
              <a:gd name="connsiteX1" fmla="*/ 2658358 w 4079255"/>
              <a:gd name="connsiteY1" fmla="*/ 1781667 h 2575372"/>
              <a:gd name="connsiteX2" fmla="*/ 0 w 4079255"/>
              <a:gd name="connsiteY2" fmla="*/ 1498862 h 2575372"/>
              <a:gd name="connsiteX0" fmla="*/ 3327662 w 3945163"/>
              <a:gd name="connsiteY0" fmla="*/ 0 h 2575372"/>
              <a:gd name="connsiteX1" fmla="*/ 2658358 w 3945163"/>
              <a:gd name="connsiteY1" fmla="*/ 1781667 h 2575372"/>
              <a:gd name="connsiteX2" fmla="*/ 0 w 3945163"/>
              <a:gd name="connsiteY2" fmla="*/ 1498862 h 2575372"/>
              <a:gd name="connsiteX0" fmla="*/ 3327662 w 4102209"/>
              <a:gd name="connsiteY0" fmla="*/ 0 h 2678726"/>
              <a:gd name="connsiteX1" fmla="*/ 3242820 w 4102209"/>
              <a:gd name="connsiteY1" fmla="*/ 2055045 h 2678726"/>
              <a:gd name="connsiteX2" fmla="*/ 0 w 4102209"/>
              <a:gd name="connsiteY2" fmla="*/ 1498862 h 2678726"/>
              <a:gd name="connsiteX0" fmla="*/ 3327662 w 4089489"/>
              <a:gd name="connsiteY0" fmla="*/ 0 h 2672609"/>
              <a:gd name="connsiteX1" fmla="*/ 3242820 w 4089489"/>
              <a:gd name="connsiteY1" fmla="*/ 2055045 h 2672609"/>
              <a:gd name="connsiteX2" fmla="*/ 0 w 4089489"/>
              <a:gd name="connsiteY2" fmla="*/ 1498862 h 2672609"/>
              <a:gd name="connsiteX0" fmla="*/ 3327662 w 4089489"/>
              <a:gd name="connsiteY0" fmla="*/ 0 h 2672609"/>
              <a:gd name="connsiteX1" fmla="*/ 3242820 w 4089489"/>
              <a:gd name="connsiteY1" fmla="*/ 2055045 h 2672609"/>
              <a:gd name="connsiteX2" fmla="*/ 0 w 4089489"/>
              <a:gd name="connsiteY2" fmla="*/ 1498862 h 2672609"/>
              <a:gd name="connsiteX0" fmla="*/ 3327662 w 4089489"/>
              <a:gd name="connsiteY0" fmla="*/ 0 h 2672609"/>
              <a:gd name="connsiteX1" fmla="*/ 3242820 w 4089489"/>
              <a:gd name="connsiteY1" fmla="*/ 2055045 h 2672609"/>
              <a:gd name="connsiteX2" fmla="*/ 0 w 4089489"/>
              <a:gd name="connsiteY2" fmla="*/ 1498862 h 2672609"/>
              <a:gd name="connsiteX0" fmla="*/ 3327662 w 4089489"/>
              <a:gd name="connsiteY0" fmla="*/ 0 h 2672609"/>
              <a:gd name="connsiteX1" fmla="*/ 3242820 w 4089489"/>
              <a:gd name="connsiteY1" fmla="*/ 2055045 h 2672609"/>
              <a:gd name="connsiteX2" fmla="*/ 0 w 4089489"/>
              <a:gd name="connsiteY2" fmla="*/ 1498862 h 2672609"/>
              <a:gd name="connsiteX0" fmla="*/ 3327662 w 4117814"/>
              <a:gd name="connsiteY0" fmla="*/ 0 h 2669888"/>
              <a:gd name="connsiteX1" fmla="*/ 3242820 w 4117814"/>
              <a:gd name="connsiteY1" fmla="*/ 2055045 h 2669888"/>
              <a:gd name="connsiteX2" fmla="*/ 0 w 4117814"/>
              <a:gd name="connsiteY2" fmla="*/ 1498862 h 2669888"/>
              <a:gd name="connsiteX0" fmla="*/ 3327662 w 3736507"/>
              <a:gd name="connsiteY0" fmla="*/ 0 h 2759926"/>
              <a:gd name="connsiteX1" fmla="*/ 1187777 w 3736507"/>
              <a:gd name="connsiteY1" fmla="*/ 2262434 h 2759926"/>
              <a:gd name="connsiteX2" fmla="*/ 0 w 3736507"/>
              <a:gd name="connsiteY2" fmla="*/ 1498862 h 2759926"/>
              <a:gd name="connsiteX0" fmla="*/ 3327662 w 3744750"/>
              <a:gd name="connsiteY0" fmla="*/ 0 h 2669264"/>
              <a:gd name="connsiteX1" fmla="*/ 1187777 w 3744750"/>
              <a:gd name="connsiteY1" fmla="*/ 2262434 h 2669264"/>
              <a:gd name="connsiteX2" fmla="*/ 0 w 3744750"/>
              <a:gd name="connsiteY2" fmla="*/ 1498862 h 2669264"/>
              <a:gd name="connsiteX0" fmla="*/ 3327662 w 3744750"/>
              <a:gd name="connsiteY0" fmla="*/ 0 h 2304988"/>
              <a:gd name="connsiteX1" fmla="*/ 1187777 w 3744750"/>
              <a:gd name="connsiteY1" fmla="*/ 2262434 h 2304988"/>
              <a:gd name="connsiteX2" fmla="*/ 0 w 3744750"/>
              <a:gd name="connsiteY2" fmla="*/ 1498862 h 2304988"/>
              <a:gd name="connsiteX0" fmla="*/ 3327662 w 3745238"/>
              <a:gd name="connsiteY0" fmla="*/ 0 h 2295106"/>
              <a:gd name="connsiteX1" fmla="*/ 1187777 w 3745238"/>
              <a:gd name="connsiteY1" fmla="*/ 2262434 h 2295106"/>
              <a:gd name="connsiteX2" fmla="*/ 0 w 3745238"/>
              <a:gd name="connsiteY2" fmla="*/ 1498862 h 2295106"/>
              <a:gd name="connsiteX0" fmla="*/ 3327662 w 3352116"/>
              <a:gd name="connsiteY0" fmla="*/ 0 h 2295106"/>
              <a:gd name="connsiteX1" fmla="*/ 3133372 w 3352116"/>
              <a:gd name="connsiteY1" fmla="*/ 1093085 h 2295106"/>
              <a:gd name="connsiteX2" fmla="*/ 1187777 w 3352116"/>
              <a:gd name="connsiteY2" fmla="*/ 2262434 h 2295106"/>
              <a:gd name="connsiteX3" fmla="*/ 0 w 3352116"/>
              <a:gd name="connsiteY3" fmla="*/ 1498862 h 2295106"/>
              <a:gd name="connsiteX0" fmla="*/ 3327662 w 3900785"/>
              <a:gd name="connsiteY0" fmla="*/ 0 h 2321749"/>
              <a:gd name="connsiteX1" fmla="*/ 3815298 w 3900785"/>
              <a:gd name="connsiteY1" fmla="*/ 1134414 h 2321749"/>
              <a:gd name="connsiteX2" fmla="*/ 1187777 w 3900785"/>
              <a:gd name="connsiteY2" fmla="*/ 2262434 h 2321749"/>
              <a:gd name="connsiteX3" fmla="*/ 0 w 3900785"/>
              <a:gd name="connsiteY3" fmla="*/ 1498862 h 2321749"/>
              <a:gd name="connsiteX0" fmla="*/ 3327662 w 4029947"/>
              <a:gd name="connsiteY0" fmla="*/ 0 h 2321749"/>
              <a:gd name="connsiteX1" fmla="*/ 3815298 w 4029947"/>
              <a:gd name="connsiteY1" fmla="*/ 1134414 h 2321749"/>
              <a:gd name="connsiteX2" fmla="*/ 1187777 w 4029947"/>
              <a:gd name="connsiteY2" fmla="*/ 2262434 h 2321749"/>
              <a:gd name="connsiteX3" fmla="*/ 0 w 4029947"/>
              <a:gd name="connsiteY3" fmla="*/ 1498862 h 2321749"/>
              <a:gd name="connsiteX0" fmla="*/ 3327663 w 4029948"/>
              <a:gd name="connsiteY0" fmla="*/ 0 h 2310497"/>
              <a:gd name="connsiteX1" fmla="*/ 3815299 w 4029948"/>
              <a:gd name="connsiteY1" fmla="*/ 1134414 h 2310497"/>
              <a:gd name="connsiteX2" fmla="*/ 1187778 w 4029948"/>
              <a:gd name="connsiteY2" fmla="*/ 2262434 h 2310497"/>
              <a:gd name="connsiteX3" fmla="*/ 1 w 4029948"/>
              <a:gd name="connsiteY3" fmla="*/ 1498862 h 2310497"/>
              <a:gd name="connsiteX0" fmla="*/ 3327663 w 4029948"/>
              <a:gd name="connsiteY0" fmla="*/ 0 h 2310497"/>
              <a:gd name="connsiteX1" fmla="*/ 3815299 w 4029948"/>
              <a:gd name="connsiteY1" fmla="*/ 1134414 h 2310497"/>
              <a:gd name="connsiteX2" fmla="*/ 1187778 w 4029948"/>
              <a:gd name="connsiteY2" fmla="*/ 2262434 h 2310497"/>
              <a:gd name="connsiteX3" fmla="*/ 1 w 4029948"/>
              <a:gd name="connsiteY3" fmla="*/ 1498862 h 2310497"/>
              <a:gd name="connsiteX0" fmla="*/ 3327663 w 4029948"/>
              <a:gd name="connsiteY0" fmla="*/ 0 h 2310497"/>
              <a:gd name="connsiteX1" fmla="*/ 3815299 w 4029948"/>
              <a:gd name="connsiteY1" fmla="*/ 1134414 h 2310497"/>
              <a:gd name="connsiteX2" fmla="*/ 1187778 w 4029948"/>
              <a:gd name="connsiteY2" fmla="*/ 2262434 h 2310497"/>
              <a:gd name="connsiteX3" fmla="*/ 1 w 4029948"/>
              <a:gd name="connsiteY3" fmla="*/ 1498862 h 2310497"/>
              <a:gd name="connsiteX0" fmla="*/ 3327663 w 4029948"/>
              <a:gd name="connsiteY0" fmla="*/ 0 h 2310497"/>
              <a:gd name="connsiteX1" fmla="*/ 3815299 w 4029948"/>
              <a:gd name="connsiteY1" fmla="*/ 1134414 h 2310497"/>
              <a:gd name="connsiteX2" fmla="*/ 1187778 w 4029948"/>
              <a:gd name="connsiteY2" fmla="*/ 2262434 h 2310497"/>
              <a:gd name="connsiteX3" fmla="*/ 1 w 4029948"/>
              <a:gd name="connsiteY3" fmla="*/ 1498862 h 2310497"/>
              <a:gd name="connsiteX0" fmla="*/ 3327663 w 4029948"/>
              <a:gd name="connsiteY0" fmla="*/ 0 h 2287603"/>
              <a:gd name="connsiteX1" fmla="*/ 3815299 w 4029948"/>
              <a:gd name="connsiteY1" fmla="*/ 1134414 h 2287603"/>
              <a:gd name="connsiteX2" fmla="*/ 1187778 w 4029948"/>
              <a:gd name="connsiteY2" fmla="*/ 2262434 h 2287603"/>
              <a:gd name="connsiteX3" fmla="*/ 1 w 4029948"/>
              <a:gd name="connsiteY3" fmla="*/ 1498862 h 2287603"/>
              <a:gd name="connsiteX0" fmla="*/ 3327663 w 4029948"/>
              <a:gd name="connsiteY0" fmla="*/ 0 h 2290941"/>
              <a:gd name="connsiteX1" fmla="*/ 3815299 w 4029948"/>
              <a:gd name="connsiteY1" fmla="*/ 1134414 h 2290941"/>
              <a:gd name="connsiteX2" fmla="*/ 1187778 w 4029948"/>
              <a:gd name="connsiteY2" fmla="*/ 2262434 h 2290941"/>
              <a:gd name="connsiteX3" fmla="*/ 1 w 4029948"/>
              <a:gd name="connsiteY3" fmla="*/ 1498862 h 2290941"/>
              <a:gd name="connsiteX0" fmla="*/ 3327663 w 4029948"/>
              <a:gd name="connsiteY0" fmla="*/ 0 h 2290941"/>
              <a:gd name="connsiteX1" fmla="*/ 3815299 w 4029948"/>
              <a:gd name="connsiteY1" fmla="*/ 1134414 h 2290941"/>
              <a:gd name="connsiteX2" fmla="*/ 1187778 w 4029948"/>
              <a:gd name="connsiteY2" fmla="*/ 2262434 h 2290941"/>
              <a:gd name="connsiteX3" fmla="*/ 1 w 4029948"/>
              <a:gd name="connsiteY3" fmla="*/ 1498862 h 2290941"/>
              <a:gd name="connsiteX0" fmla="*/ 3327663 w 4023168"/>
              <a:gd name="connsiteY0" fmla="*/ 0 h 2290941"/>
              <a:gd name="connsiteX1" fmla="*/ 3815299 w 4023168"/>
              <a:gd name="connsiteY1" fmla="*/ 1134414 h 2290941"/>
              <a:gd name="connsiteX2" fmla="*/ 1187778 w 4023168"/>
              <a:gd name="connsiteY2" fmla="*/ 2262434 h 2290941"/>
              <a:gd name="connsiteX3" fmla="*/ 1 w 4023168"/>
              <a:gd name="connsiteY3" fmla="*/ 1498862 h 2290941"/>
              <a:gd name="connsiteX0" fmla="*/ 3327663 w 3883334"/>
              <a:gd name="connsiteY0" fmla="*/ 0 h 2290941"/>
              <a:gd name="connsiteX1" fmla="*/ 3815299 w 3883334"/>
              <a:gd name="connsiteY1" fmla="*/ 1134414 h 2290941"/>
              <a:gd name="connsiteX2" fmla="*/ 1187778 w 3883334"/>
              <a:gd name="connsiteY2" fmla="*/ 2262434 h 2290941"/>
              <a:gd name="connsiteX3" fmla="*/ 1 w 3883334"/>
              <a:gd name="connsiteY3" fmla="*/ 1498862 h 2290941"/>
              <a:gd name="connsiteX0" fmla="*/ 3327663 w 3831884"/>
              <a:gd name="connsiteY0" fmla="*/ 14 h 2290955"/>
              <a:gd name="connsiteX1" fmla="*/ 3815299 w 3831884"/>
              <a:gd name="connsiteY1" fmla="*/ 1134428 h 2290955"/>
              <a:gd name="connsiteX2" fmla="*/ 1187778 w 3831884"/>
              <a:gd name="connsiteY2" fmla="*/ 2262448 h 2290955"/>
              <a:gd name="connsiteX3" fmla="*/ 1 w 3831884"/>
              <a:gd name="connsiteY3" fmla="*/ 1498876 h 2290955"/>
              <a:gd name="connsiteX0" fmla="*/ 3327663 w 3827358"/>
              <a:gd name="connsiteY0" fmla="*/ 20 h 2290961"/>
              <a:gd name="connsiteX1" fmla="*/ 3815299 w 3827358"/>
              <a:gd name="connsiteY1" fmla="*/ 1134434 h 2290961"/>
              <a:gd name="connsiteX2" fmla="*/ 1187778 w 3827358"/>
              <a:gd name="connsiteY2" fmla="*/ 2262454 h 2290961"/>
              <a:gd name="connsiteX3" fmla="*/ 1 w 3827358"/>
              <a:gd name="connsiteY3" fmla="*/ 1498882 h 2290961"/>
              <a:gd name="connsiteX0" fmla="*/ 3327663 w 3834150"/>
              <a:gd name="connsiteY0" fmla="*/ 29 h 2290970"/>
              <a:gd name="connsiteX1" fmla="*/ 3815299 w 3834150"/>
              <a:gd name="connsiteY1" fmla="*/ 1134443 h 2290970"/>
              <a:gd name="connsiteX2" fmla="*/ 1187778 w 3834150"/>
              <a:gd name="connsiteY2" fmla="*/ 2262463 h 2290970"/>
              <a:gd name="connsiteX3" fmla="*/ 1 w 3834150"/>
              <a:gd name="connsiteY3" fmla="*/ 1498891 h 2290970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829620"/>
              <a:gd name="connsiteY0" fmla="*/ 20 h 2132388"/>
              <a:gd name="connsiteX1" fmla="*/ 3815299 w 3829620"/>
              <a:gd name="connsiteY1" fmla="*/ 1134434 h 2132388"/>
              <a:gd name="connsiteX2" fmla="*/ 1187778 w 3829620"/>
              <a:gd name="connsiteY2" fmla="*/ 2014481 h 2132388"/>
              <a:gd name="connsiteX3" fmla="*/ 1 w 3829620"/>
              <a:gd name="connsiteY3" fmla="*/ 1498882 h 2132388"/>
              <a:gd name="connsiteX0" fmla="*/ 3327663 w 3829620"/>
              <a:gd name="connsiteY0" fmla="*/ 27 h 2132395"/>
              <a:gd name="connsiteX1" fmla="*/ 3815299 w 3829620"/>
              <a:gd name="connsiteY1" fmla="*/ 1134441 h 2132395"/>
              <a:gd name="connsiteX2" fmla="*/ 1187778 w 3829620"/>
              <a:gd name="connsiteY2" fmla="*/ 2014488 h 2132395"/>
              <a:gd name="connsiteX3" fmla="*/ 1 w 3829620"/>
              <a:gd name="connsiteY3" fmla="*/ 1498889 h 2132395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2 w 4070729"/>
              <a:gd name="connsiteY0" fmla="*/ 13 h 1498875"/>
              <a:gd name="connsiteX1" fmla="*/ 3815298 w 4070729"/>
              <a:gd name="connsiteY1" fmla="*/ 1134427 h 1498875"/>
              <a:gd name="connsiteX2" fmla="*/ 0 w 4070729"/>
              <a:gd name="connsiteY2" fmla="*/ 1498875 h 1498875"/>
              <a:gd name="connsiteX0" fmla="*/ 3327662 w 4021050"/>
              <a:gd name="connsiteY0" fmla="*/ 7 h 1869516"/>
              <a:gd name="connsiteX1" fmla="*/ 3748138 w 4021050"/>
              <a:gd name="connsiteY1" fmla="*/ 1811181 h 1869516"/>
              <a:gd name="connsiteX2" fmla="*/ 0 w 4021050"/>
              <a:gd name="connsiteY2" fmla="*/ 1498869 h 1869516"/>
              <a:gd name="connsiteX0" fmla="*/ 3327662 w 4021050"/>
              <a:gd name="connsiteY0" fmla="*/ 7 h 1859024"/>
              <a:gd name="connsiteX1" fmla="*/ 3748138 w 4021050"/>
              <a:gd name="connsiteY1" fmla="*/ 1811181 h 1859024"/>
              <a:gd name="connsiteX2" fmla="*/ 0 w 4021050"/>
              <a:gd name="connsiteY2" fmla="*/ 1498869 h 1859024"/>
              <a:gd name="connsiteX0" fmla="*/ 3327662 w 4009580"/>
              <a:gd name="connsiteY0" fmla="*/ 6 h 1811452"/>
              <a:gd name="connsiteX1" fmla="*/ 3748138 w 4009580"/>
              <a:gd name="connsiteY1" fmla="*/ 1811180 h 1811452"/>
              <a:gd name="connsiteX2" fmla="*/ 0 w 4009580"/>
              <a:gd name="connsiteY2" fmla="*/ 1498868 h 1811452"/>
              <a:gd name="connsiteX0" fmla="*/ 3327662 w 4009580"/>
              <a:gd name="connsiteY0" fmla="*/ 6 h 1980291"/>
              <a:gd name="connsiteX1" fmla="*/ 3748138 w 4009580"/>
              <a:gd name="connsiteY1" fmla="*/ 1811180 h 1980291"/>
              <a:gd name="connsiteX2" fmla="*/ 0 w 4009580"/>
              <a:gd name="connsiteY2" fmla="*/ 1498868 h 1980291"/>
              <a:gd name="connsiteX0" fmla="*/ 3327662 w 4110034"/>
              <a:gd name="connsiteY0" fmla="*/ 33 h 1980318"/>
              <a:gd name="connsiteX1" fmla="*/ 3748138 w 4110034"/>
              <a:gd name="connsiteY1" fmla="*/ 1811207 h 1980318"/>
              <a:gd name="connsiteX2" fmla="*/ 0 w 4110034"/>
              <a:gd name="connsiteY2" fmla="*/ 1498895 h 1980318"/>
              <a:gd name="connsiteX0" fmla="*/ 3327662 w 3912549"/>
              <a:gd name="connsiteY0" fmla="*/ 33 h 2007704"/>
              <a:gd name="connsiteX1" fmla="*/ 3355515 w 3912549"/>
              <a:gd name="connsiteY1" fmla="*/ 1873200 h 2007704"/>
              <a:gd name="connsiteX2" fmla="*/ 0 w 3912549"/>
              <a:gd name="connsiteY2" fmla="*/ 1498895 h 2007704"/>
              <a:gd name="connsiteX0" fmla="*/ 3327662 w 4025804"/>
              <a:gd name="connsiteY0" fmla="*/ 32 h 2002200"/>
              <a:gd name="connsiteX1" fmla="*/ 3355515 w 4025804"/>
              <a:gd name="connsiteY1" fmla="*/ 1873199 h 2002200"/>
              <a:gd name="connsiteX2" fmla="*/ 0 w 4025804"/>
              <a:gd name="connsiteY2" fmla="*/ 1498894 h 2002200"/>
              <a:gd name="connsiteX0" fmla="*/ 3327662 w 4025804"/>
              <a:gd name="connsiteY0" fmla="*/ 32 h 1976094"/>
              <a:gd name="connsiteX1" fmla="*/ 3355515 w 4025804"/>
              <a:gd name="connsiteY1" fmla="*/ 1873199 h 1976094"/>
              <a:gd name="connsiteX2" fmla="*/ 0 w 4025804"/>
              <a:gd name="connsiteY2" fmla="*/ 1498894 h 1976094"/>
              <a:gd name="connsiteX0" fmla="*/ 3327662 w 4652474"/>
              <a:gd name="connsiteY0" fmla="*/ 33 h 2005277"/>
              <a:gd name="connsiteX1" fmla="*/ 3355515 w 4652474"/>
              <a:gd name="connsiteY1" fmla="*/ 1873200 h 2005277"/>
              <a:gd name="connsiteX2" fmla="*/ 0 w 4652474"/>
              <a:gd name="connsiteY2" fmla="*/ 1498895 h 2005277"/>
              <a:gd name="connsiteX0" fmla="*/ 3327662 w 4652474"/>
              <a:gd name="connsiteY0" fmla="*/ 33 h 2005277"/>
              <a:gd name="connsiteX1" fmla="*/ 3355515 w 4652474"/>
              <a:gd name="connsiteY1" fmla="*/ 1873200 h 2005277"/>
              <a:gd name="connsiteX2" fmla="*/ 0 w 4652474"/>
              <a:gd name="connsiteY2" fmla="*/ 1498895 h 2005277"/>
              <a:gd name="connsiteX0" fmla="*/ 3327662 w 4020197"/>
              <a:gd name="connsiteY0" fmla="*/ 33 h 1983180"/>
              <a:gd name="connsiteX1" fmla="*/ 3355515 w 4020197"/>
              <a:gd name="connsiteY1" fmla="*/ 1873200 h 1983180"/>
              <a:gd name="connsiteX2" fmla="*/ 0 w 4020197"/>
              <a:gd name="connsiteY2" fmla="*/ 1498895 h 1983180"/>
              <a:gd name="connsiteX0" fmla="*/ 3327662 w 3998478"/>
              <a:gd name="connsiteY0" fmla="*/ 34 h 1926208"/>
              <a:gd name="connsiteX1" fmla="*/ 3309795 w 3998478"/>
              <a:gd name="connsiteY1" fmla="*/ 1743661 h 1926208"/>
              <a:gd name="connsiteX2" fmla="*/ 0 w 3998478"/>
              <a:gd name="connsiteY2" fmla="*/ 1498896 h 1926208"/>
              <a:gd name="connsiteX0" fmla="*/ 3327662 w 3995761"/>
              <a:gd name="connsiteY0" fmla="*/ 36 h 2048170"/>
              <a:gd name="connsiteX1" fmla="*/ 3309795 w 3995761"/>
              <a:gd name="connsiteY1" fmla="*/ 1743663 h 2048170"/>
              <a:gd name="connsiteX2" fmla="*/ 0 w 3995761"/>
              <a:gd name="connsiteY2" fmla="*/ 1498898 h 2048170"/>
              <a:gd name="connsiteX0" fmla="*/ 3327709 w 3995808"/>
              <a:gd name="connsiteY0" fmla="*/ 36 h 2073438"/>
              <a:gd name="connsiteX1" fmla="*/ 3309842 w 3995808"/>
              <a:gd name="connsiteY1" fmla="*/ 1743663 h 2073438"/>
              <a:gd name="connsiteX2" fmla="*/ 47 w 3995808"/>
              <a:gd name="connsiteY2" fmla="*/ 1498898 h 2073438"/>
              <a:gd name="connsiteX0" fmla="*/ 3327686 w 3993368"/>
              <a:gd name="connsiteY0" fmla="*/ 37 h 2042515"/>
              <a:gd name="connsiteX1" fmla="*/ 3309819 w 3993368"/>
              <a:gd name="connsiteY1" fmla="*/ 1743664 h 2042515"/>
              <a:gd name="connsiteX2" fmla="*/ 24 w 3993368"/>
              <a:gd name="connsiteY2" fmla="*/ 1498899 h 2042515"/>
              <a:gd name="connsiteX0" fmla="*/ 3327662 w 3993344"/>
              <a:gd name="connsiteY0" fmla="*/ 37 h 2143361"/>
              <a:gd name="connsiteX1" fmla="*/ 3309795 w 3993344"/>
              <a:gd name="connsiteY1" fmla="*/ 1743664 h 2143361"/>
              <a:gd name="connsiteX2" fmla="*/ 0 w 3993344"/>
              <a:gd name="connsiteY2" fmla="*/ 1498899 h 2143361"/>
              <a:gd name="connsiteX0" fmla="*/ 3327662 w 3959286"/>
              <a:gd name="connsiteY0" fmla="*/ 48 h 2021742"/>
              <a:gd name="connsiteX1" fmla="*/ 3233595 w 3959286"/>
              <a:gd name="connsiteY1" fmla="*/ 1393155 h 2021742"/>
              <a:gd name="connsiteX2" fmla="*/ 0 w 3959286"/>
              <a:gd name="connsiteY2" fmla="*/ 1498910 h 2021742"/>
              <a:gd name="connsiteX0" fmla="*/ 3327662 w 3961864"/>
              <a:gd name="connsiteY0" fmla="*/ 54 h 2071422"/>
              <a:gd name="connsiteX1" fmla="*/ 3233595 w 3961864"/>
              <a:gd name="connsiteY1" fmla="*/ 1393161 h 2071422"/>
              <a:gd name="connsiteX2" fmla="*/ 0 w 3961864"/>
              <a:gd name="connsiteY2" fmla="*/ 1498916 h 2071422"/>
              <a:gd name="connsiteX0" fmla="*/ 3327662 w 3964450"/>
              <a:gd name="connsiteY0" fmla="*/ 58 h 2101811"/>
              <a:gd name="connsiteX1" fmla="*/ 3233595 w 3964450"/>
              <a:gd name="connsiteY1" fmla="*/ 1393165 h 2101811"/>
              <a:gd name="connsiteX2" fmla="*/ 0 w 3964450"/>
              <a:gd name="connsiteY2" fmla="*/ 1498920 h 2101811"/>
              <a:gd name="connsiteX0" fmla="*/ 3327662 w 4062211"/>
              <a:gd name="connsiteY0" fmla="*/ 69 h 2111701"/>
              <a:gd name="connsiteX1" fmla="*/ 3233595 w 4062211"/>
              <a:gd name="connsiteY1" fmla="*/ 1393176 h 2111701"/>
              <a:gd name="connsiteX2" fmla="*/ 0 w 4062211"/>
              <a:gd name="connsiteY2" fmla="*/ 1498931 h 211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2211" h="2111701">
                <a:moveTo>
                  <a:pt x="3327662" y="69"/>
                </a:moveTo>
                <a:cubicBezTo>
                  <a:pt x="4297504" y="-8896"/>
                  <a:pt x="4347745" y="853943"/>
                  <a:pt x="3233595" y="1393176"/>
                </a:cubicBezTo>
                <a:cubicBezTo>
                  <a:pt x="1969729" y="2004869"/>
                  <a:pt x="7410" y="2595451"/>
                  <a:pt x="0" y="1498931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 type="oval" w="lg" len="lg"/>
            <a:tailEnd type="triangle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1" name="Chave Esquerda 10">
            <a:extLst>
              <a:ext uri="{FF2B5EF4-FFF2-40B4-BE49-F238E27FC236}">
                <a16:creationId xmlns:a16="http://schemas.microsoft.com/office/drawing/2014/main" id="{35D061AD-D0F3-4CB2-88AA-899B15E90C62}"/>
              </a:ext>
            </a:extLst>
          </p:cNvPr>
          <p:cNvSpPr/>
          <p:nvPr/>
        </p:nvSpPr>
        <p:spPr bwMode="auto">
          <a:xfrm rot="16200000" flipV="1">
            <a:off x="4400038" y="3754830"/>
            <a:ext cx="343924" cy="3312000"/>
          </a:xfrm>
          <a:prstGeom prst="leftBrace">
            <a:avLst>
              <a:gd name="adj1" fmla="val 41225"/>
              <a:gd name="adj2" fmla="val 4923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53" name="Chave Esquerda 52">
            <a:extLst>
              <a:ext uri="{FF2B5EF4-FFF2-40B4-BE49-F238E27FC236}">
                <a16:creationId xmlns:a16="http://schemas.microsoft.com/office/drawing/2014/main" id="{C4AD3CBD-F597-4D4D-9F2F-89C02207E913}"/>
              </a:ext>
            </a:extLst>
          </p:cNvPr>
          <p:cNvSpPr/>
          <p:nvPr/>
        </p:nvSpPr>
        <p:spPr bwMode="auto">
          <a:xfrm rot="16200000" flipV="1">
            <a:off x="5688032" y="2392165"/>
            <a:ext cx="216000" cy="1872000"/>
          </a:xfrm>
          <a:prstGeom prst="leftBrace">
            <a:avLst>
              <a:gd name="adj1" fmla="val 41225"/>
              <a:gd name="adj2" fmla="val 4923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5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10FCEF-2DC7-41B3-9951-136BCA223C52}"/>
              </a:ext>
            </a:extLst>
          </p:cNvPr>
          <p:cNvSpPr txBox="1"/>
          <p:nvPr/>
        </p:nvSpPr>
        <p:spPr>
          <a:xfrm>
            <a:off x="2636912" y="3136613"/>
            <a:ext cx="38701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006FBA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Resolução de IBI</a:t>
            </a:r>
          </a:p>
        </p:txBody>
      </p:sp>
    </p:spTree>
    <p:extLst>
      <p:ext uri="{BB962C8B-B14F-4D97-AF65-F5344CB8AC3E}">
        <p14:creationId xmlns:p14="http://schemas.microsoft.com/office/powerpoint/2010/main" val="2827257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 da Rede IBI e a comunicação entre elas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06" name="Texto explicativo retangular com cantos arredondados 36">
            <a:extLst>
              <a:ext uri="{FF2B5EF4-FFF2-40B4-BE49-F238E27FC236}">
                <a16:creationId xmlns:a16="http://schemas.microsoft.com/office/drawing/2014/main" id="{0C8B4987-8F62-4C64-BADA-586D7FEBC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998890"/>
            <a:ext cx="3926219" cy="648072"/>
          </a:xfrm>
          <a:prstGeom prst="wedgeRoundRectCallout">
            <a:avLst>
              <a:gd name="adj1" fmla="val 29635"/>
              <a:gd name="adj2" fmla="val 12168"/>
              <a:gd name="adj3" fmla="val 16667"/>
            </a:avLst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1800" b="1">
                <a:solidFill>
                  <a:srgbClr val="000080"/>
                </a:solidFill>
                <a:latin typeface="Calibri"/>
              </a:rPr>
              <a:t>Não há indexação fora dos ARQUIVOS	</a:t>
            </a:r>
            <a:endParaRPr lang="pt-BR" sz="1800" b="1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30" name="Retângulo: Cantos Arredondados 129">
            <a:extLst>
              <a:ext uri="{FF2B5EF4-FFF2-40B4-BE49-F238E27FC236}">
                <a16:creationId xmlns:a16="http://schemas.microsoft.com/office/drawing/2014/main" id="{728220AC-9EDB-4474-84C1-FB0A94AB367D}"/>
              </a:ext>
            </a:extLst>
          </p:cNvPr>
          <p:cNvSpPr/>
          <p:nvPr/>
        </p:nvSpPr>
        <p:spPr>
          <a:xfrm>
            <a:off x="4235924" y="1988840"/>
            <a:ext cx="4589714" cy="632069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ARQUIVO que contem o IBI retorna a URL do ITEM DE INFORMAÇÃO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Elipse 96">
            <a:extLst>
              <a:ext uri="{FF2B5EF4-FFF2-40B4-BE49-F238E27FC236}">
                <a16:creationId xmlns:a16="http://schemas.microsoft.com/office/drawing/2014/main" id="{6C7024C9-23B3-4248-AA7A-58E3AD2BF4A1}"/>
              </a:ext>
            </a:extLst>
          </p:cNvPr>
          <p:cNvSpPr/>
          <p:nvPr/>
        </p:nvSpPr>
        <p:spPr bwMode="auto">
          <a:xfrm rot="20400000">
            <a:off x="7212489" y="2822079"/>
            <a:ext cx="1361581" cy="2663222"/>
          </a:xfrm>
          <a:prstGeom prst="ellipse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 sz="1800" i="0">
              <a:solidFill>
                <a:srgbClr val="003050"/>
              </a:solidFill>
              <a:latin typeface="Calibri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B0F78E1-001B-4A67-BB27-5129AE0C3EAB}"/>
              </a:ext>
            </a:extLst>
          </p:cNvPr>
          <p:cNvGrpSpPr/>
          <p:nvPr/>
        </p:nvGrpSpPr>
        <p:grpSpPr>
          <a:xfrm>
            <a:off x="407270" y="5486752"/>
            <a:ext cx="7908990" cy="822568"/>
            <a:chOff x="407270" y="5352030"/>
            <a:chExt cx="7908990" cy="822568"/>
          </a:xfrm>
        </p:grpSpPr>
        <p:sp>
          <p:nvSpPr>
            <p:cNvPr id="83" name="CaixaDeTexto 34">
              <a:extLst>
                <a:ext uri="{FF2B5EF4-FFF2-40B4-BE49-F238E27FC236}">
                  <a16:creationId xmlns:a16="http://schemas.microsoft.com/office/drawing/2014/main" id="{4DB8F30C-71D2-41A4-8E90-A1EDD6755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0812" y="5746510"/>
              <a:ext cx="109544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i="0">
                  <a:solidFill>
                    <a:srgbClr val="002060"/>
                  </a:solidFill>
                  <a:latin typeface="Calibri"/>
                </a:rPr>
                <a:t>ARQUIVOs</a:t>
              </a:r>
            </a:p>
          </p:txBody>
        </p:sp>
        <p:sp>
          <p:nvSpPr>
            <p:cNvPr id="96" name="CaixaDeTexto 34">
              <a:extLst>
                <a:ext uri="{FF2B5EF4-FFF2-40B4-BE49-F238E27FC236}">
                  <a16:creationId xmlns:a16="http://schemas.microsoft.com/office/drawing/2014/main" id="{871A0F50-E220-4ADC-BEB8-226F062C6A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5055" y="5721397"/>
              <a:ext cx="135911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i="0">
                  <a:solidFill>
                    <a:srgbClr val="002060"/>
                  </a:solidFill>
                  <a:latin typeface="Calibri"/>
                </a:rPr>
                <a:t>REPETIDORes</a:t>
              </a:r>
            </a:p>
          </p:txBody>
        </p:sp>
        <p:sp>
          <p:nvSpPr>
            <p:cNvPr id="99" name="CaixaDeTexto 34">
              <a:extLst>
                <a:ext uri="{FF2B5EF4-FFF2-40B4-BE49-F238E27FC236}">
                  <a16:creationId xmlns:a16="http://schemas.microsoft.com/office/drawing/2014/main" id="{605E33C3-42E1-4437-80A6-9F2BAAED0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270" y="5589823"/>
              <a:ext cx="128441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i="0">
                  <a:solidFill>
                    <a:srgbClr val="000080"/>
                  </a:solidFill>
                  <a:latin typeface="Calibri"/>
                </a:rPr>
                <a:t>NAVEGADOR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i="0">
                  <a:solidFill>
                    <a:srgbClr val="000080"/>
                  </a:solidFill>
                  <a:latin typeface="Calibri"/>
                </a:rPr>
                <a:t>do USUÁRIO</a:t>
              </a:r>
              <a:endParaRPr lang="pt-BR" b="1" i="0">
                <a:solidFill>
                  <a:srgbClr val="002060"/>
                </a:solidFill>
                <a:latin typeface="Calibri"/>
              </a:endParaRPr>
            </a:p>
          </p:txBody>
        </p:sp>
        <p:sp>
          <p:nvSpPr>
            <p:cNvPr id="107" name="Retângulo de cantos arredondados 7">
              <a:extLst>
                <a:ext uri="{FF2B5EF4-FFF2-40B4-BE49-F238E27FC236}">
                  <a16:creationId xmlns:a16="http://schemas.microsoft.com/office/drawing/2014/main" id="{932CB80E-0193-4988-AD2A-1928D76595D2}"/>
                </a:ext>
              </a:extLst>
            </p:cNvPr>
            <p:cNvSpPr/>
            <p:nvPr/>
          </p:nvSpPr>
          <p:spPr>
            <a:xfrm>
              <a:off x="2123728" y="5606383"/>
              <a:ext cx="2028326" cy="554147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0" cap="none" spc="0" normalizeH="0" baseline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none" spc="0" normalizeH="0" baseline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RESOLVERDOR(es) </a:t>
              </a:r>
              <a:r>
                <a:rPr kumimoji="0" lang="pt-BR" sz="1800" b="1" i="0" u="none" strike="noStrike" kern="0" cap="none" spc="0" normalizeH="0" baseline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urlib.net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Seta para a esquerda 27">
              <a:extLst>
                <a:ext uri="{FF2B5EF4-FFF2-40B4-BE49-F238E27FC236}">
                  <a16:creationId xmlns:a16="http://schemas.microsoft.com/office/drawing/2014/main" id="{B8E0CEEA-ACDB-4F69-82F4-742C155430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999969" y="5271947"/>
              <a:ext cx="266565" cy="429224"/>
            </a:xfrm>
            <a:prstGeom prst="leftArrow">
              <a:avLst>
                <a:gd name="adj1" fmla="val 50000"/>
                <a:gd name="adj2" fmla="val 49957"/>
              </a:avLst>
            </a:prstGeom>
            <a:solidFill>
              <a:srgbClr val="00206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pt-BR" sz="1800" b="1" i="0">
                <a:solidFill>
                  <a:srgbClr val="000080"/>
                </a:solidFill>
                <a:latin typeface="Calibri"/>
              </a:endParaRPr>
            </a:p>
          </p:txBody>
        </p:sp>
        <p:sp>
          <p:nvSpPr>
            <p:cNvPr id="132" name="Seta para a esquerda 27">
              <a:extLst>
                <a:ext uri="{FF2B5EF4-FFF2-40B4-BE49-F238E27FC236}">
                  <a16:creationId xmlns:a16="http://schemas.microsoft.com/office/drawing/2014/main" id="{8F8E82C3-5B9B-4155-BFE8-6AD4FD5745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08914" y="5270701"/>
              <a:ext cx="266565" cy="429224"/>
            </a:xfrm>
            <a:prstGeom prst="leftArrow">
              <a:avLst>
                <a:gd name="adj1" fmla="val 50000"/>
                <a:gd name="adj2" fmla="val 49957"/>
              </a:avLst>
            </a:prstGeom>
            <a:solidFill>
              <a:srgbClr val="00206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pt-BR" sz="1800" b="1" i="0">
                <a:solidFill>
                  <a:srgbClr val="000080"/>
                </a:solidFill>
                <a:latin typeface="Calibri"/>
              </a:endParaRPr>
            </a:p>
          </p:txBody>
        </p:sp>
        <p:sp>
          <p:nvSpPr>
            <p:cNvPr id="133" name="Seta para a esquerda 27">
              <a:extLst>
                <a:ext uri="{FF2B5EF4-FFF2-40B4-BE49-F238E27FC236}">
                  <a16:creationId xmlns:a16="http://schemas.microsoft.com/office/drawing/2014/main" id="{6F0B631B-8B09-44E5-9319-3037F13058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618007" y="5272603"/>
              <a:ext cx="266565" cy="429224"/>
            </a:xfrm>
            <a:prstGeom prst="leftArrow">
              <a:avLst>
                <a:gd name="adj1" fmla="val 50000"/>
                <a:gd name="adj2" fmla="val 49957"/>
              </a:avLst>
            </a:prstGeom>
            <a:solidFill>
              <a:srgbClr val="00206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pt-BR" sz="1800" b="1" i="0">
                <a:solidFill>
                  <a:srgbClr val="000080"/>
                </a:solidFill>
                <a:latin typeface="Calibri"/>
              </a:endParaRPr>
            </a:p>
          </p:txBody>
        </p:sp>
        <p:sp>
          <p:nvSpPr>
            <p:cNvPr id="134" name="Seta para a esquerda 27">
              <a:extLst>
                <a:ext uri="{FF2B5EF4-FFF2-40B4-BE49-F238E27FC236}">
                  <a16:creationId xmlns:a16="http://schemas.microsoft.com/office/drawing/2014/main" id="{8A126399-60EC-4167-8F53-2CB7E4B7C0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48446" y="5272040"/>
              <a:ext cx="266565" cy="429224"/>
            </a:xfrm>
            <a:prstGeom prst="leftArrow">
              <a:avLst>
                <a:gd name="adj1" fmla="val 50000"/>
                <a:gd name="adj2" fmla="val 49957"/>
              </a:avLst>
            </a:prstGeom>
            <a:solidFill>
              <a:srgbClr val="00206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pt-BR" sz="1800" b="1" i="0">
                <a:solidFill>
                  <a:srgbClr val="000080"/>
                </a:solidFill>
                <a:latin typeface="Calibri"/>
              </a:endParaRPr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0886B58-D4CD-4850-BC64-1813E7BCB659}"/>
              </a:ext>
            </a:extLst>
          </p:cNvPr>
          <p:cNvGrpSpPr/>
          <p:nvPr/>
        </p:nvGrpSpPr>
        <p:grpSpPr>
          <a:xfrm>
            <a:off x="658118" y="3011849"/>
            <a:ext cx="7827593" cy="2416697"/>
            <a:chOff x="658118" y="3011849"/>
            <a:chExt cx="7827593" cy="2416697"/>
          </a:xfrm>
        </p:grpSpPr>
        <p:sp>
          <p:nvSpPr>
            <p:cNvPr id="84" name="Cubo 83">
              <a:extLst>
                <a:ext uri="{FF2B5EF4-FFF2-40B4-BE49-F238E27FC236}">
                  <a16:creationId xmlns:a16="http://schemas.microsoft.com/office/drawing/2014/main" id="{87E0E65B-64A6-4DC1-BB0B-BC9DAD42CD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0244" y="3566959"/>
              <a:ext cx="731837" cy="1047750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rPr>
                <a:t>                                                                                                                                                 </a:t>
              </a:r>
            </a:p>
          </p:txBody>
        </p:sp>
        <p:sp>
          <p:nvSpPr>
            <p:cNvPr id="85" name="Cubo 84">
              <a:extLst>
                <a:ext uri="{FF2B5EF4-FFF2-40B4-BE49-F238E27FC236}">
                  <a16:creationId xmlns:a16="http://schemas.microsoft.com/office/drawing/2014/main" id="{67744EEB-360E-4C6D-8562-B449E06B9DB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78253" y="3319310"/>
              <a:ext cx="648000" cy="927723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6" name="Cubo 85">
              <a:extLst>
                <a:ext uri="{FF2B5EF4-FFF2-40B4-BE49-F238E27FC236}">
                  <a16:creationId xmlns:a16="http://schemas.microsoft.com/office/drawing/2014/main" id="{CD1785EB-AFEC-47F0-A2EA-B4D21264429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48158" y="3840430"/>
              <a:ext cx="648000" cy="929130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rPr>
                <a:t>                                                                                                                                                                        </a:t>
              </a:r>
            </a:p>
          </p:txBody>
        </p:sp>
        <p:grpSp>
          <p:nvGrpSpPr>
            <p:cNvPr id="87" name="Agrupar 86">
              <a:extLst>
                <a:ext uri="{FF2B5EF4-FFF2-40B4-BE49-F238E27FC236}">
                  <a16:creationId xmlns:a16="http://schemas.microsoft.com/office/drawing/2014/main" id="{761A6429-E938-4575-853D-3652EFAB91A4}"/>
                </a:ext>
              </a:extLst>
            </p:cNvPr>
            <p:cNvGrpSpPr/>
            <p:nvPr/>
          </p:nvGrpSpPr>
          <p:grpSpPr>
            <a:xfrm>
              <a:off x="7220811" y="3048153"/>
              <a:ext cx="1264900" cy="2306221"/>
              <a:chOff x="5356477" y="2351502"/>
              <a:chExt cx="1264900" cy="2306221"/>
            </a:xfrm>
          </p:grpSpPr>
          <p:grpSp>
            <p:nvGrpSpPr>
              <p:cNvPr id="88" name="Agrupar 87">
                <a:extLst>
                  <a:ext uri="{FF2B5EF4-FFF2-40B4-BE49-F238E27FC236}">
                    <a16:creationId xmlns:a16="http://schemas.microsoft.com/office/drawing/2014/main" id="{E7D5A952-6DD5-4231-B4B5-40CAC08FED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56477" y="2351502"/>
                <a:ext cx="1071415" cy="2067908"/>
                <a:chOff x="6014067" y="1014725"/>
                <a:chExt cx="1714528" cy="3309153"/>
              </a:xfrm>
            </p:grpSpPr>
            <p:sp>
              <p:nvSpPr>
                <p:cNvPr id="93" name="Cubo 92">
                  <a:extLst>
                    <a:ext uri="{FF2B5EF4-FFF2-40B4-BE49-F238E27FC236}">
                      <a16:creationId xmlns:a16="http://schemas.microsoft.com/office/drawing/2014/main" id="{B474436D-9832-407F-A023-3FA85A7E02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02562" y="2969443"/>
                  <a:ext cx="731837" cy="1047750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4" name="Cubo 93">
                  <a:extLst>
                    <a:ext uri="{FF2B5EF4-FFF2-40B4-BE49-F238E27FC236}">
                      <a16:creationId xmlns:a16="http://schemas.microsoft.com/office/drawing/2014/main" id="{49C7370B-9391-4810-87AF-11024819A8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96757" y="3276128"/>
                  <a:ext cx="731838" cy="1047750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5" name="Cubo 94">
                  <a:extLst>
                    <a:ext uri="{FF2B5EF4-FFF2-40B4-BE49-F238E27FC236}">
                      <a16:creationId xmlns:a16="http://schemas.microsoft.com/office/drawing/2014/main" id="{F0A105DE-2574-4A0A-8FDD-78E48ADE075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4067" y="1014725"/>
                  <a:ext cx="731838" cy="1049338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grpSp>
            <p:nvGrpSpPr>
              <p:cNvPr id="89" name="Agrupar 88">
                <a:extLst>
                  <a:ext uri="{FF2B5EF4-FFF2-40B4-BE49-F238E27FC236}">
                    <a16:creationId xmlns:a16="http://schemas.microsoft.com/office/drawing/2014/main" id="{36ABED41-71F8-4795-B750-89054B320E8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610526" y="2540529"/>
                <a:ext cx="1010851" cy="2117194"/>
                <a:chOff x="6996757" y="3276128"/>
                <a:chExt cx="1617610" cy="3388022"/>
              </a:xfrm>
            </p:grpSpPr>
            <p:sp>
              <p:nvSpPr>
                <p:cNvPr id="90" name="Cubo 89">
                  <a:extLst>
                    <a:ext uri="{FF2B5EF4-FFF2-40B4-BE49-F238E27FC236}">
                      <a16:creationId xmlns:a16="http://schemas.microsoft.com/office/drawing/2014/main" id="{1C4F554F-4B7D-4F63-B181-085A43D0C1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882530" y="5616400"/>
                  <a:ext cx="731837" cy="1047750"/>
                </a:xfrm>
                <a:prstGeom prst="cube">
                  <a:avLst>
                    <a:gd name="adj" fmla="val 40432"/>
                  </a:avLst>
                </a:prstGeom>
                <a:solidFill>
                  <a:srgbClr val="0F6FC6">
                    <a:lumMod val="75000"/>
                  </a:srgb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1" name="Cubo 90">
                  <a:extLst>
                    <a:ext uri="{FF2B5EF4-FFF2-40B4-BE49-F238E27FC236}">
                      <a16:creationId xmlns:a16="http://schemas.microsoft.com/office/drawing/2014/main" id="{7AAE166A-1E9B-473B-A04A-F1F651B9676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96757" y="3276128"/>
                  <a:ext cx="731838" cy="1047750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2" name="Cubo 91">
                  <a:extLst>
                    <a:ext uri="{FF2B5EF4-FFF2-40B4-BE49-F238E27FC236}">
                      <a16:creationId xmlns:a16="http://schemas.microsoft.com/office/drawing/2014/main" id="{0BC9D3C1-7154-4BC7-A710-247003A0CC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555" y="3603798"/>
                  <a:ext cx="731837" cy="1049338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</p:grpSp>
        <p:sp>
          <p:nvSpPr>
            <p:cNvPr id="98" name="Elipse 97">
              <a:extLst>
                <a:ext uri="{FF2B5EF4-FFF2-40B4-BE49-F238E27FC236}">
                  <a16:creationId xmlns:a16="http://schemas.microsoft.com/office/drawing/2014/main" id="{68D99E50-EE09-4E60-886F-E9B59F4EF91F}"/>
                </a:ext>
              </a:extLst>
            </p:cNvPr>
            <p:cNvSpPr>
              <a:spLocks noChangeAspect="1"/>
            </p:cNvSpPr>
            <p:nvPr/>
          </p:nvSpPr>
          <p:spPr bwMode="auto">
            <a:xfrm rot="20400000">
              <a:off x="4744118" y="3011849"/>
              <a:ext cx="1260000" cy="2030859"/>
            </a:xfrm>
            <a:prstGeom prst="ellipse">
              <a:avLst/>
            </a:prstGeom>
            <a:noFill/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pt-BR" sz="1800" i="0">
                <a:solidFill>
                  <a:srgbClr val="003050"/>
                </a:solidFill>
                <a:latin typeface="Calibri"/>
              </a:endParaRPr>
            </a:p>
          </p:txBody>
        </p:sp>
        <p:grpSp>
          <p:nvGrpSpPr>
            <p:cNvPr id="100" name="Agrupar 99">
              <a:extLst>
                <a:ext uri="{FF2B5EF4-FFF2-40B4-BE49-F238E27FC236}">
                  <a16:creationId xmlns:a16="http://schemas.microsoft.com/office/drawing/2014/main" id="{C804C2D4-EF1C-4C69-AFBC-0C8D4BB995B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8118" y="3822883"/>
              <a:ext cx="828000" cy="573862"/>
              <a:chOff x="2952750" y="2291852"/>
              <a:chExt cx="3246318" cy="2249899"/>
            </a:xfrm>
          </p:grpSpPr>
          <p:grpSp>
            <p:nvGrpSpPr>
              <p:cNvPr id="101" name="Agrupar 100">
                <a:extLst>
                  <a:ext uri="{FF2B5EF4-FFF2-40B4-BE49-F238E27FC236}">
                    <a16:creationId xmlns:a16="http://schemas.microsoft.com/office/drawing/2014/main" id="{94B4B631-63A8-4882-8F8A-C8BD53E1DB04}"/>
                  </a:ext>
                </a:extLst>
              </p:cNvPr>
              <p:cNvGrpSpPr/>
              <p:nvPr/>
            </p:nvGrpSpPr>
            <p:grpSpPr>
              <a:xfrm>
                <a:off x="3287885" y="2291852"/>
                <a:ext cx="2578400" cy="1614670"/>
                <a:chOff x="166848" y="805413"/>
                <a:chExt cx="2578400" cy="1614670"/>
              </a:xfrm>
            </p:grpSpPr>
            <p:sp>
              <p:nvSpPr>
                <p:cNvPr id="104" name="Retângulo: Cantos Arredondados 103">
                  <a:extLst>
                    <a:ext uri="{FF2B5EF4-FFF2-40B4-BE49-F238E27FC236}">
                      <a16:creationId xmlns:a16="http://schemas.microsoft.com/office/drawing/2014/main" id="{E2952D08-C31F-4D30-8C36-7D586425B33E}"/>
                    </a:ext>
                  </a:extLst>
                </p:cNvPr>
                <p:cNvSpPr/>
                <p:nvPr/>
              </p:nvSpPr>
              <p:spPr bwMode="auto">
                <a:xfrm>
                  <a:off x="166848" y="805413"/>
                  <a:ext cx="2578400" cy="1614670"/>
                </a:xfrm>
                <a:prstGeom prst="roundRect">
                  <a:avLst>
                    <a:gd name="adj" fmla="val 7700"/>
                  </a:avLst>
                </a:prstGeom>
                <a:solidFill>
                  <a:sysClr val="windowText" lastClr="000000">
                    <a:lumMod val="50000"/>
                    <a:lumOff val="50000"/>
                  </a:sys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pic>
              <p:nvPicPr>
                <p:cNvPr id="105" name="Imagem 104">
                  <a:extLst>
                    <a:ext uri="{FF2B5EF4-FFF2-40B4-BE49-F238E27FC236}">
                      <a16:creationId xmlns:a16="http://schemas.microsoft.com/office/drawing/2014/main" id="{6A821027-D85A-4786-9B3C-057B774F0C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792" y="900000"/>
                  <a:ext cx="2412000" cy="1362747"/>
                </a:xfrm>
                <a:prstGeom prst="rect">
                  <a:avLst/>
                </a:prstGeom>
              </p:spPr>
            </p:pic>
          </p:grpSp>
          <p:sp>
            <p:nvSpPr>
              <p:cNvPr id="102" name="Trapezoide 101">
                <a:extLst>
                  <a:ext uri="{FF2B5EF4-FFF2-40B4-BE49-F238E27FC236}">
                    <a16:creationId xmlns:a16="http://schemas.microsoft.com/office/drawing/2014/main" id="{4A45AE1D-BD33-4FF5-8E8C-B69E9E46F9F8}"/>
                  </a:ext>
                </a:extLst>
              </p:cNvPr>
              <p:cNvSpPr/>
              <p:nvPr/>
            </p:nvSpPr>
            <p:spPr bwMode="auto">
              <a:xfrm>
                <a:off x="2952750" y="3913168"/>
                <a:ext cx="3246318" cy="575248"/>
              </a:xfrm>
              <a:prstGeom prst="trapezoid">
                <a:avLst>
                  <a:gd name="adj" fmla="val 56663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03" name="Retângulo: Cantos Arredondados 102">
                <a:extLst>
                  <a:ext uri="{FF2B5EF4-FFF2-40B4-BE49-F238E27FC236}">
                    <a16:creationId xmlns:a16="http://schemas.microsoft.com/office/drawing/2014/main" id="{1F8F6B05-F7C1-4FA9-BFA2-EE8C70145A35}"/>
                  </a:ext>
                </a:extLst>
              </p:cNvPr>
              <p:cNvSpPr/>
              <p:nvPr/>
            </p:nvSpPr>
            <p:spPr bwMode="auto">
              <a:xfrm>
                <a:off x="2952750" y="4477008"/>
                <a:ext cx="3229586" cy="64743"/>
              </a:xfrm>
              <a:prstGeom prst="round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cxnSp>
          <p:nvCxnSpPr>
            <p:cNvPr id="108" name="Conector de Seta Reta 107">
              <a:extLst>
                <a:ext uri="{FF2B5EF4-FFF2-40B4-BE49-F238E27FC236}">
                  <a16:creationId xmlns:a16="http://schemas.microsoft.com/office/drawing/2014/main" id="{77521EDA-5047-4BFE-B34E-C367AEB04B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51040" y="4107507"/>
              <a:ext cx="1141337" cy="336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grpSp>
          <p:nvGrpSpPr>
            <p:cNvPr id="109" name="Agrupar 108">
              <a:extLst>
                <a:ext uri="{FF2B5EF4-FFF2-40B4-BE49-F238E27FC236}">
                  <a16:creationId xmlns:a16="http://schemas.microsoft.com/office/drawing/2014/main" id="{C8357014-E8D5-4A8A-8ED5-731CEE67D3BE}"/>
                </a:ext>
              </a:extLst>
            </p:cNvPr>
            <p:cNvGrpSpPr/>
            <p:nvPr/>
          </p:nvGrpSpPr>
          <p:grpSpPr>
            <a:xfrm>
              <a:off x="3681792" y="3923917"/>
              <a:ext cx="1492260" cy="553419"/>
              <a:chOff x="3743178" y="3587248"/>
              <a:chExt cx="1492260" cy="553419"/>
            </a:xfrm>
          </p:grpSpPr>
          <p:cxnSp>
            <p:nvCxnSpPr>
              <p:cNvPr id="110" name="Conector de Seta Reta 109">
                <a:extLst>
                  <a:ext uri="{FF2B5EF4-FFF2-40B4-BE49-F238E27FC236}">
                    <a16:creationId xmlns:a16="http://schemas.microsoft.com/office/drawing/2014/main" id="{CB269736-43DC-451A-A3C7-32F755EECD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3751260" y="3587248"/>
                <a:ext cx="1108772" cy="120168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  <p:cxnSp>
            <p:nvCxnSpPr>
              <p:cNvPr id="111" name="Conector de Seta Reta 110">
                <a:extLst>
                  <a:ext uri="{FF2B5EF4-FFF2-40B4-BE49-F238E27FC236}">
                    <a16:creationId xmlns:a16="http://schemas.microsoft.com/office/drawing/2014/main" id="{346C297B-3B3F-4498-A820-5759A92487B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743178" y="3825365"/>
                <a:ext cx="1492260" cy="315302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</p:grpSp>
        <p:grpSp>
          <p:nvGrpSpPr>
            <p:cNvPr id="112" name="Agrupar 111">
              <a:extLst>
                <a:ext uri="{FF2B5EF4-FFF2-40B4-BE49-F238E27FC236}">
                  <a16:creationId xmlns:a16="http://schemas.microsoft.com/office/drawing/2014/main" id="{6E202BE5-D67C-4AC7-83AC-593A1471DA82}"/>
                </a:ext>
              </a:extLst>
            </p:cNvPr>
            <p:cNvGrpSpPr/>
            <p:nvPr/>
          </p:nvGrpSpPr>
          <p:grpSpPr>
            <a:xfrm>
              <a:off x="5580000" y="3580733"/>
              <a:ext cx="2391543" cy="1668545"/>
              <a:chOff x="5672432" y="3240000"/>
              <a:chExt cx="2391543" cy="1668545"/>
            </a:xfrm>
          </p:grpSpPr>
          <p:grpSp>
            <p:nvGrpSpPr>
              <p:cNvPr id="113" name="Agrupar 112">
                <a:extLst>
                  <a:ext uri="{FF2B5EF4-FFF2-40B4-BE49-F238E27FC236}">
                    <a16:creationId xmlns:a16="http://schemas.microsoft.com/office/drawing/2014/main" id="{C4257190-B170-4C65-A9CC-845638F335D7}"/>
                  </a:ext>
                </a:extLst>
              </p:cNvPr>
              <p:cNvGrpSpPr/>
              <p:nvPr/>
            </p:nvGrpSpPr>
            <p:grpSpPr>
              <a:xfrm>
                <a:off x="5672432" y="3240000"/>
                <a:ext cx="2059731" cy="412654"/>
                <a:chOff x="5672432" y="3240000"/>
                <a:chExt cx="2059731" cy="412654"/>
              </a:xfrm>
            </p:grpSpPr>
            <p:cxnSp>
              <p:nvCxnSpPr>
                <p:cNvPr id="117" name="Conector de Seta Reta 116">
                  <a:extLst>
                    <a:ext uri="{FF2B5EF4-FFF2-40B4-BE49-F238E27FC236}">
                      <a16:creationId xmlns:a16="http://schemas.microsoft.com/office/drawing/2014/main" id="{196D9A63-DD3C-4AEF-A27D-A284E77553C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673376" y="3240000"/>
                  <a:ext cx="1617317" cy="40232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  <a:round/>
                  <a:headEnd type="triangle"/>
                  <a:tailEnd type="triangle"/>
                </a:ln>
                <a:effectLst/>
              </p:spPr>
            </p:cxnSp>
            <p:cxnSp>
              <p:nvCxnSpPr>
                <p:cNvPr id="118" name="Conector de Seta Reta 117">
                  <a:extLst>
                    <a:ext uri="{FF2B5EF4-FFF2-40B4-BE49-F238E27FC236}">
                      <a16:creationId xmlns:a16="http://schemas.microsoft.com/office/drawing/2014/main" id="{3546ED30-21C3-4F9F-BB24-D622FCDEF05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673376" y="3364580"/>
                  <a:ext cx="1813840" cy="98038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  <a:round/>
                  <a:headEnd type="triangle"/>
                  <a:tailEnd type="triangle"/>
                </a:ln>
                <a:effectLst/>
              </p:spPr>
            </p:cxnSp>
            <p:cxnSp>
              <p:nvCxnSpPr>
                <p:cNvPr id="119" name="Conector de Seta Reta 118">
                  <a:extLst>
                    <a:ext uri="{FF2B5EF4-FFF2-40B4-BE49-F238E27FC236}">
                      <a16:creationId xmlns:a16="http://schemas.microsoft.com/office/drawing/2014/main" id="{4DF72611-0ED4-46AA-BF53-424956B2EC9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672432" y="3442932"/>
                  <a:ext cx="2059731" cy="209722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  <a:round/>
                  <a:headEnd type="triangle"/>
                  <a:tailEnd type="triangle"/>
                </a:ln>
                <a:effectLst/>
              </p:spPr>
            </p:cxnSp>
          </p:grpSp>
          <p:cxnSp>
            <p:nvCxnSpPr>
              <p:cNvPr id="114" name="Conector de Seta Reta 113">
                <a:extLst>
                  <a:ext uri="{FF2B5EF4-FFF2-40B4-BE49-F238E27FC236}">
                    <a16:creationId xmlns:a16="http://schemas.microsoft.com/office/drawing/2014/main" id="{3A18E4A4-EFE3-4719-A71B-814AD47985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33165" y="4005259"/>
                <a:ext cx="1573482" cy="401113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  <p:cxnSp>
            <p:nvCxnSpPr>
              <p:cNvPr id="115" name="Conector de Seta Reta 114">
                <a:extLst>
                  <a:ext uri="{FF2B5EF4-FFF2-40B4-BE49-F238E27FC236}">
                    <a16:creationId xmlns:a16="http://schemas.microsoft.com/office/drawing/2014/main" id="{D5B60B37-FD4B-4D5A-AC9F-E846CF1A8CA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26521" y="4120927"/>
                <a:ext cx="1826460" cy="570891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  <p:cxnSp>
            <p:nvCxnSpPr>
              <p:cNvPr id="116" name="Conector de Seta Reta 115">
                <a:extLst>
                  <a:ext uri="{FF2B5EF4-FFF2-40B4-BE49-F238E27FC236}">
                    <a16:creationId xmlns:a16="http://schemas.microsoft.com/office/drawing/2014/main" id="{25990082-D97F-4F18-AA49-BD4F97547D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14433" y="4235792"/>
                <a:ext cx="2049542" cy="672753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</p:grpSp>
        <p:grpSp>
          <p:nvGrpSpPr>
            <p:cNvPr id="120" name="Agrupar 119">
              <a:extLst>
                <a:ext uri="{FF2B5EF4-FFF2-40B4-BE49-F238E27FC236}">
                  <a16:creationId xmlns:a16="http://schemas.microsoft.com/office/drawing/2014/main" id="{32A3A463-B428-478A-BBA1-7B4626845D08}"/>
                </a:ext>
              </a:extLst>
            </p:cNvPr>
            <p:cNvGrpSpPr/>
            <p:nvPr/>
          </p:nvGrpSpPr>
          <p:grpSpPr>
            <a:xfrm>
              <a:off x="1755814" y="3520677"/>
              <a:ext cx="5293171" cy="1195833"/>
              <a:chOff x="1755814" y="3358621"/>
              <a:chExt cx="5293171" cy="1195833"/>
            </a:xfrm>
          </p:grpSpPr>
          <p:grpSp>
            <p:nvGrpSpPr>
              <p:cNvPr id="121" name="Agrupar 120">
                <a:extLst>
                  <a:ext uri="{FF2B5EF4-FFF2-40B4-BE49-F238E27FC236}">
                    <a16:creationId xmlns:a16="http://schemas.microsoft.com/office/drawing/2014/main" id="{CB03EC21-361B-4E0C-A9E8-8BF20F482915}"/>
                  </a:ext>
                </a:extLst>
              </p:cNvPr>
              <p:cNvGrpSpPr/>
              <p:nvPr/>
            </p:nvGrpSpPr>
            <p:grpSpPr>
              <a:xfrm>
                <a:off x="3843750" y="3358621"/>
                <a:ext cx="780867" cy="1125716"/>
                <a:chOff x="3518423" y="2864193"/>
                <a:chExt cx="780867" cy="1125716"/>
              </a:xfrm>
            </p:grpSpPr>
            <p:sp>
              <p:nvSpPr>
                <p:cNvPr id="128" name="Seta para a direita 26">
                  <a:extLst>
                    <a:ext uri="{FF2B5EF4-FFF2-40B4-BE49-F238E27FC236}">
                      <a16:creationId xmlns:a16="http://schemas.microsoft.com/office/drawing/2014/main" id="{373AAC78-1E60-4B2E-AA55-9B53BCD261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2052" y="2864193"/>
                  <a:ext cx="757238" cy="576263"/>
                </a:xfrm>
                <a:prstGeom prst="rightArrow">
                  <a:avLst>
                    <a:gd name="adj1" fmla="val 50000"/>
                    <a:gd name="adj2" fmla="val 50062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i="0">
                      <a:solidFill>
                        <a:srgbClr val="000080"/>
                      </a:solidFill>
                      <a:latin typeface="Calibri"/>
                    </a:rPr>
                    <a:t> </a:t>
                  </a: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IBI</a:t>
                  </a:r>
                </a:p>
              </p:txBody>
            </p:sp>
            <p:sp>
              <p:nvSpPr>
                <p:cNvPr id="129" name="Seta para a esquerda 28">
                  <a:extLst>
                    <a:ext uri="{FF2B5EF4-FFF2-40B4-BE49-F238E27FC236}">
                      <a16:creationId xmlns:a16="http://schemas.microsoft.com/office/drawing/2014/main" id="{C07C8D20-A901-4DFC-A610-B356FF7E9F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18423" y="3413646"/>
                  <a:ext cx="755650" cy="576263"/>
                </a:xfrm>
                <a:prstGeom prst="leftArrow">
                  <a:avLst>
                    <a:gd name="adj1" fmla="val 50000"/>
                    <a:gd name="adj2" fmla="val 49957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URL</a:t>
                  </a:r>
                </a:p>
              </p:txBody>
            </p:sp>
          </p:grpSp>
          <p:grpSp>
            <p:nvGrpSpPr>
              <p:cNvPr id="122" name="Agrupar 121">
                <a:extLst>
                  <a:ext uri="{FF2B5EF4-FFF2-40B4-BE49-F238E27FC236}">
                    <a16:creationId xmlns:a16="http://schemas.microsoft.com/office/drawing/2014/main" id="{F75AB871-B670-4141-BCBF-DCB471D438C9}"/>
                  </a:ext>
                </a:extLst>
              </p:cNvPr>
              <p:cNvGrpSpPr/>
              <p:nvPr/>
            </p:nvGrpSpPr>
            <p:grpSpPr>
              <a:xfrm>
                <a:off x="1755814" y="3369188"/>
                <a:ext cx="792163" cy="1114950"/>
                <a:chOff x="1862063" y="2996257"/>
                <a:chExt cx="792163" cy="1114950"/>
              </a:xfrm>
            </p:grpSpPr>
            <p:sp>
              <p:nvSpPr>
                <p:cNvPr id="126" name="Seta para a direita 25">
                  <a:extLst>
                    <a:ext uri="{FF2B5EF4-FFF2-40B4-BE49-F238E27FC236}">
                      <a16:creationId xmlns:a16="http://schemas.microsoft.com/office/drawing/2014/main" id="{B20132A1-03A2-408D-825C-AAEDDB57E8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8576" y="2996257"/>
                  <a:ext cx="755650" cy="576263"/>
                </a:xfrm>
                <a:prstGeom prst="rightArrow">
                  <a:avLst>
                    <a:gd name="adj1" fmla="val 50000"/>
                    <a:gd name="adj2" fmla="val 49957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i="0">
                      <a:solidFill>
                        <a:srgbClr val="000080"/>
                      </a:solidFill>
                      <a:latin typeface="Calibri"/>
                    </a:rPr>
                    <a:t> </a:t>
                  </a: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IBI</a:t>
                  </a:r>
                </a:p>
              </p:txBody>
            </p:sp>
            <p:sp>
              <p:nvSpPr>
                <p:cNvPr id="127" name="Seta para a esquerda 27">
                  <a:extLst>
                    <a:ext uri="{FF2B5EF4-FFF2-40B4-BE49-F238E27FC236}">
                      <a16:creationId xmlns:a16="http://schemas.microsoft.com/office/drawing/2014/main" id="{01C6EE8A-2D8A-47EE-BCCB-EE211A7EAE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62063" y="3534944"/>
                  <a:ext cx="755650" cy="576263"/>
                </a:xfrm>
                <a:prstGeom prst="leftArrow">
                  <a:avLst>
                    <a:gd name="adj1" fmla="val 50000"/>
                    <a:gd name="adj2" fmla="val 49957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URL</a:t>
                  </a:r>
                </a:p>
              </p:txBody>
            </p:sp>
          </p:grpSp>
          <p:grpSp>
            <p:nvGrpSpPr>
              <p:cNvPr id="123" name="Agrupar 122">
                <a:extLst>
                  <a:ext uri="{FF2B5EF4-FFF2-40B4-BE49-F238E27FC236}">
                    <a16:creationId xmlns:a16="http://schemas.microsoft.com/office/drawing/2014/main" id="{2099BF38-4F2E-4398-AEDD-09DB37C3B6F5}"/>
                  </a:ext>
                </a:extLst>
              </p:cNvPr>
              <p:cNvGrpSpPr/>
              <p:nvPr/>
            </p:nvGrpSpPr>
            <p:grpSpPr>
              <a:xfrm>
                <a:off x="6244214" y="3375647"/>
                <a:ext cx="804771" cy="1178807"/>
                <a:chOff x="3470615" y="2852241"/>
                <a:chExt cx="804771" cy="1178807"/>
              </a:xfrm>
            </p:grpSpPr>
            <p:sp>
              <p:nvSpPr>
                <p:cNvPr id="124" name="Seta para a direita 26">
                  <a:extLst>
                    <a:ext uri="{FF2B5EF4-FFF2-40B4-BE49-F238E27FC236}">
                      <a16:creationId xmlns:a16="http://schemas.microsoft.com/office/drawing/2014/main" id="{DDFA9455-8DBD-461A-8523-F3C1341EFB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18148" y="2852241"/>
                  <a:ext cx="757238" cy="576263"/>
                </a:xfrm>
                <a:prstGeom prst="rightArrow">
                  <a:avLst>
                    <a:gd name="adj1" fmla="val 50000"/>
                    <a:gd name="adj2" fmla="val 50062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i="0">
                      <a:solidFill>
                        <a:srgbClr val="000080"/>
                      </a:solidFill>
                      <a:latin typeface="Calibri"/>
                    </a:rPr>
                    <a:t> </a:t>
                  </a: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IBI</a:t>
                  </a:r>
                </a:p>
              </p:txBody>
            </p:sp>
            <p:sp>
              <p:nvSpPr>
                <p:cNvPr id="125" name="Seta para a esquerda 28">
                  <a:extLst>
                    <a:ext uri="{FF2B5EF4-FFF2-40B4-BE49-F238E27FC236}">
                      <a16:creationId xmlns:a16="http://schemas.microsoft.com/office/drawing/2014/main" id="{D52A7EF4-2447-43B2-9F97-79F93E1F29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0615" y="3454785"/>
                  <a:ext cx="755650" cy="576263"/>
                </a:xfrm>
                <a:prstGeom prst="leftArrow">
                  <a:avLst>
                    <a:gd name="adj1" fmla="val 50000"/>
                    <a:gd name="adj2" fmla="val 49957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URL</a:t>
                  </a:r>
                </a:p>
              </p:txBody>
            </p:sp>
          </p:grpSp>
        </p:grpSp>
        <p:sp>
          <p:nvSpPr>
            <p:cNvPr id="136" name="Seta para a direita 26">
              <a:extLst>
                <a:ext uri="{FF2B5EF4-FFF2-40B4-BE49-F238E27FC236}">
                  <a16:creationId xmlns:a16="http://schemas.microsoft.com/office/drawing/2014/main" id="{4861ED22-5272-40FB-8E3A-4A4CB6CF5F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96410">
              <a:off x="6175738" y="4879750"/>
              <a:ext cx="518718" cy="324419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200" i="0">
                  <a:solidFill>
                    <a:srgbClr val="000080"/>
                  </a:solidFill>
                  <a:latin typeface="Calibri"/>
                </a:rPr>
                <a:t>   </a:t>
              </a: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IBI</a:t>
              </a:r>
            </a:p>
          </p:txBody>
        </p:sp>
        <p:sp>
          <p:nvSpPr>
            <p:cNvPr id="137" name="Seta para a direita 26">
              <a:extLst>
                <a:ext uri="{FF2B5EF4-FFF2-40B4-BE49-F238E27FC236}">
                  <a16:creationId xmlns:a16="http://schemas.microsoft.com/office/drawing/2014/main" id="{13C30113-BCA6-4A05-8C83-B561B81625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96410" flipH="1">
              <a:off x="6805466" y="5092896"/>
              <a:ext cx="515009" cy="335650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URL</a:t>
              </a:r>
            </a:p>
          </p:txBody>
        </p:sp>
        <p:sp>
          <p:nvSpPr>
            <p:cNvPr id="138" name="Seta para a direita 26">
              <a:extLst>
                <a:ext uri="{FF2B5EF4-FFF2-40B4-BE49-F238E27FC236}">
                  <a16:creationId xmlns:a16="http://schemas.microsoft.com/office/drawing/2014/main" id="{1DC52012-DBCC-4363-AFFD-CB7BE14523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8138">
              <a:off x="3726845" y="4651522"/>
              <a:ext cx="518718" cy="324419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200" i="0">
                  <a:solidFill>
                    <a:srgbClr val="000080"/>
                  </a:solidFill>
                  <a:latin typeface="Calibri"/>
                </a:rPr>
                <a:t>   </a:t>
              </a: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IBI</a:t>
              </a:r>
            </a:p>
          </p:txBody>
        </p:sp>
        <p:sp>
          <p:nvSpPr>
            <p:cNvPr id="139" name="Seta para a direita 26">
              <a:extLst>
                <a:ext uri="{FF2B5EF4-FFF2-40B4-BE49-F238E27FC236}">
                  <a16:creationId xmlns:a16="http://schemas.microsoft.com/office/drawing/2014/main" id="{86D30472-4CF6-4AC4-9223-7BDA744B64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43000" flipH="1">
              <a:off x="4355094" y="4781629"/>
              <a:ext cx="515009" cy="335650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URL</a:t>
              </a:r>
            </a:p>
          </p:txBody>
        </p:sp>
        <p:sp>
          <p:nvSpPr>
            <p:cNvPr id="140" name="Seta para a direita 26">
              <a:extLst>
                <a:ext uri="{FF2B5EF4-FFF2-40B4-BE49-F238E27FC236}">
                  <a16:creationId xmlns:a16="http://schemas.microsoft.com/office/drawing/2014/main" id="{77DDF6C6-A8EF-4B21-98CF-D75EC0B7C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885" y="4651521"/>
              <a:ext cx="518718" cy="324419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200" i="0">
                  <a:solidFill>
                    <a:srgbClr val="000080"/>
                  </a:solidFill>
                  <a:latin typeface="Calibri"/>
                </a:rPr>
                <a:t>   </a:t>
              </a: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IBI</a:t>
              </a:r>
            </a:p>
          </p:txBody>
        </p:sp>
        <p:sp>
          <p:nvSpPr>
            <p:cNvPr id="141" name="Seta para a direita 26">
              <a:extLst>
                <a:ext uri="{FF2B5EF4-FFF2-40B4-BE49-F238E27FC236}">
                  <a16:creationId xmlns:a16="http://schemas.microsoft.com/office/drawing/2014/main" id="{0219EC46-14DC-4790-8B43-EBF8E208B9B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96656" y="4646194"/>
              <a:ext cx="515009" cy="335650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URL</a:t>
              </a:r>
            </a:p>
          </p:txBody>
        </p:sp>
      </p:grpSp>
      <p:cxnSp>
        <p:nvCxnSpPr>
          <p:cNvPr id="142" name="Conector reto 141">
            <a:extLst>
              <a:ext uri="{FF2B5EF4-FFF2-40B4-BE49-F238E27FC236}">
                <a16:creationId xmlns:a16="http://schemas.microsoft.com/office/drawing/2014/main" id="{7014FE16-7ECF-4EA7-A975-13A2DD0DE5BC}"/>
              </a:ext>
            </a:extLst>
          </p:cNvPr>
          <p:cNvCxnSpPr>
            <a:cxnSpLocks/>
          </p:cNvCxnSpPr>
          <p:nvPr/>
        </p:nvCxnSpPr>
        <p:spPr>
          <a:xfrm flipH="1">
            <a:off x="8360714" y="2616994"/>
            <a:ext cx="136211" cy="2099516"/>
          </a:xfrm>
          <a:prstGeom prst="line">
            <a:avLst/>
          </a:prstGeom>
          <a:noFill/>
          <a:ln w="25400" cap="flat" cmpd="sng" algn="ctr">
            <a:solidFill>
              <a:srgbClr val="0F6FC6">
                <a:shade val="95000"/>
                <a:satMod val="105000"/>
              </a:srgb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279006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5CDBF86-E566-4FD4-AD55-737454C26329}"/>
              </a:ext>
            </a:extLst>
          </p:cNvPr>
          <p:cNvSpPr txBox="1"/>
          <p:nvPr/>
        </p:nvSpPr>
        <p:spPr>
          <a:xfrm>
            <a:off x="1763688" y="4573853"/>
            <a:ext cx="56166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mtc-m16d.sid.inpe.br</a:t>
            </a:r>
            <a:r>
              <a:rPr lang="pt-BR" sz="2000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/col/sid.inpe.br/mtc-m19@80/2010/02.09.18.47/doc/</a:t>
            </a:r>
            <a:r>
              <a:rPr lang="pt-BR" sz="2000" i="0" dirty="0">
                <a:solidFill>
                  <a:srgbClr val="CC00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publicacao.pdf</a:t>
            </a:r>
            <a:endParaRPr lang="pt-BR" sz="2000" i="0" dirty="0">
              <a:solidFill>
                <a:srgbClr val="CC00CC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6050A3C-99C0-4EC1-AC65-992096974C4B}"/>
              </a:ext>
            </a:extLst>
          </p:cNvPr>
          <p:cNvSpPr txBox="1"/>
          <p:nvPr/>
        </p:nvSpPr>
        <p:spPr>
          <a:xfrm>
            <a:off x="395536" y="2509446"/>
            <a:ext cx="83529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urlib.net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8JMKD3MGP7W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36TNG2E</a:t>
            </a:r>
            <a:endParaRPr lang="pt-BR" sz="2000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BB21D94A-C324-41EF-8AE7-DBF694C9C101}"/>
              </a:ext>
            </a:extLst>
          </p:cNvPr>
          <p:cNvSpPr/>
          <p:nvPr/>
        </p:nvSpPr>
        <p:spPr bwMode="auto">
          <a:xfrm>
            <a:off x="4355976" y="3429000"/>
            <a:ext cx="432048" cy="648072"/>
          </a:xfrm>
          <a:prstGeom prst="downArrow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i="0" dirty="0">
              <a:solidFill>
                <a:srgbClr val="003050"/>
              </a:solidFill>
            </a:endParaRPr>
          </a:p>
        </p:txBody>
      </p:sp>
      <p:sp>
        <p:nvSpPr>
          <p:cNvPr id="9" name="Texto explicativo retangular com cantos arredondados 11">
            <a:extLst>
              <a:ext uri="{FF2B5EF4-FFF2-40B4-BE49-F238E27FC236}">
                <a16:creationId xmlns:a16="http://schemas.microsoft.com/office/drawing/2014/main" id="{AB1849DD-365B-4F3C-BC35-9892A044FBB7}"/>
              </a:ext>
            </a:extLst>
          </p:cNvPr>
          <p:cNvSpPr/>
          <p:nvPr/>
        </p:nvSpPr>
        <p:spPr bwMode="auto">
          <a:xfrm>
            <a:off x="6840352" y="1409708"/>
            <a:ext cx="2034176" cy="754847"/>
          </a:xfrm>
          <a:prstGeom prst="wedgeRoundRectCallout">
            <a:avLst>
              <a:gd name="adj1" fmla="val 4563"/>
              <a:gd name="adj2" fmla="val 143412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RESOLVEDOR 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urlib.net</a:t>
            </a: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10" name="Texto explicativo retangular com cantos arredondados 11">
            <a:extLst>
              <a:ext uri="{FF2B5EF4-FFF2-40B4-BE49-F238E27FC236}">
                <a16:creationId xmlns:a16="http://schemas.microsoft.com/office/drawing/2014/main" id="{52B8ECA7-8483-480E-BB47-925FBEEF1FDB}"/>
              </a:ext>
            </a:extLst>
          </p:cNvPr>
          <p:cNvSpPr/>
          <p:nvPr/>
        </p:nvSpPr>
        <p:spPr bwMode="auto">
          <a:xfrm>
            <a:off x="179512" y="5090244"/>
            <a:ext cx="1429840" cy="432000"/>
          </a:xfrm>
          <a:prstGeom prst="wedgeRoundRectCallout">
            <a:avLst>
              <a:gd name="adj1" fmla="val -1186"/>
              <a:gd name="adj2" fmla="val -206911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USUÁRIO</a:t>
            </a:r>
            <a:endParaRPr lang="pt-BR" sz="2000" i="0" dirty="0">
              <a:solidFill>
                <a:srgbClr val="0070C0"/>
              </a:solidFill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81EC12B9-5C1A-425D-9ABA-047FBCABF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74429967-AA45-4A10-B139-19E1FEFF7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4" name="Texto explicativo retangular com cantos arredondados 11">
            <a:extLst>
              <a:ext uri="{FF2B5EF4-FFF2-40B4-BE49-F238E27FC236}">
                <a16:creationId xmlns:a16="http://schemas.microsoft.com/office/drawing/2014/main" id="{763AD152-5307-47A0-AE61-628200F84807}"/>
              </a:ext>
            </a:extLst>
          </p:cNvPr>
          <p:cNvSpPr/>
          <p:nvPr/>
        </p:nvSpPr>
        <p:spPr bwMode="auto">
          <a:xfrm>
            <a:off x="6216352" y="5675633"/>
            <a:ext cx="2246120" cy="381000"/>
          </a:xfrm>
          <a:prstGeom prst="wedgeRoundRectCallout">
            <a:avLst>
              <a:gd name="adj1" fmla="val -42300"/>
              <a:gd name="adj2" fmla="val -156144"/>
              <a:gd name="adj3" fmla="val 16667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CC00CC"/>
                </a:solidFill>
              </a:rPr>
              <a:t>Relatório INPE 16668</a:t>
            </a:r>
          </a:p>
        </p:txBody>
      </p:sp>
      <p:sp>
        <p:nvSpPr>
          <p:cNvPr id="15" name="Texto explicativo retangular com cantos arredondados 11">
            <a:extLst>
              <a:ext uri="{FF2B5EF4-FFF2-40B4-BE49-F238E27FC236}">
                <a16:creationId xmlns:a16="http://schemas.microsoft.com/office/drawing/2014/main" id="{94772169-17F1-4E24-981A-9EA99874F113}"/>
              </a:ext>
            </a:extLst>
          </p:cNvPr>
          <p:cNvSpPr/>
          <p:nvPr/>
        </p:nvSpPr>
        <p:spPr bwMode="auto">
          <a:xfrm>
            <a:off x="4860032" y="1726230"/>
            <a:ext cx="672372" cy="432000"/>
          </a:xfrm>
          <a:prstGeom prst="wedgeRoundRectCallout">
            <a:avLst>
              <a:gd name="adj1" fmla="val 31279"/>
              <a:gd name="adj2" fmla="val 79853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b="1" i="0" dirty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20" name="Texto explicativo retangular com cantos arredondados 11">
            <a:extLst>
              <a:ext uri="{FF2B5EF4-FFF2-40B4-BE49-F238E27FC236}">
                <a16:creationId xmlns:a16="http://schemas.microsoft.com/office/drawing/2014/main" id="{691A3BCD-BB86-4FF1-A5B8-65F80EF8D507}"/>
              </a:ext>
            </a:extLst>
          </p:cNvPr>
          <p:cNvSpPr/>
          <p:nvPr/>
        </p:nvSpPr>
        <p:spPr bwMode="auto">
          <a:xfrm>
            <a:off x="539552" y="5699135"/>
            <a:ext cx="2926222" cy="588493"/>
          </a:xfrm>
          <a:prstGeom prst="wedgeRoundRectCallout">
            <a:avLst>
              <a:gd name="adj1" fmla="val 43406"/>
              <a:gd name="adj2" fmla="val -96195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006FBA"/>
                </a:solidFill>
              </a:rPr>
              <a:t>Endereço físico</a:t>
            </a:r>
          </a:p>
          <a:p>
            <a:pPr algn="ctr"/>
            <a:r>
              <a:rPr lang="pt-BR" i="0" dirty="0">
                <a:solidFill>
                  <a:srgbClr val="006FBA"/>
                </a:solidFill>
              </a:rPr>
              <a:t>do ITEM DE INFORMAÇÃO</a:t>
            </a:r>
          </a:p>
        </p:txBody>
      </p:sp>
      <p:sp>
        <p:nvSpPr>
          <p:cNvPr id="16" name="Chave Esquerda 15">
            <a:extLst>
              <a:ext uri="{FF2B5EF4-FFF2-40B4-BE49-F238E27FC236}">
                <a16:creationId xmlns:a16="http://schemas.microsoft.com/office/drawing/2014/main" id="{B6A5E2FC-D39D-4A5C-8259-A1AE2FA33CDA}"/>
              </a:ext>
            </a:extLst>
          </p:cNvPr>
          <p:cNvSpPr/>
          <p:nvPr/>
        </p:nvSpPr>
        <p:spPr bwMode="auto">
          <a:xfrm rot="5400000">
            <a:off x="5274264" y="890904"/>
            <a:ext cx="216000" cy="3132000"/>
          </a:xfrm>
          <a:prstGeom prst="leftBrace">
            <a:avLst>
              <a:gd name="adj1" fmla="val 41225"/>
              <a:gd name="adj2" fmla="val 4923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B35BE0FD-CF0B-47F3-BFC7-B57AA24263AC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Redirecionamento de </a:t>
            </a:r>
            <a:r>
              <a:rPr lang="pt-BR" sz="2000" b="1" i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URLs</a:t>
            </a:r>
            <a:endParaRPr lang="pt-BR" sz="2000" b="1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23" name="Chave Esquerda 22">
            <a:extLst>
              <a:ext uri="{FF2B5EF4-FFF2-40B4-BE49-F238E27FC236}">
                <a16:creationId xmlns:a16="http://schemas.microsoft.com/office/drawing/2014/main" id="{60BAF721-9C79-42AF-AD9E-6076EAFDEC28}"/>
              </a:ext>
            </a:extLst>
          </p:cNvPr>
          <p:cNvSpPr/>
          <p:nvPr/>
        </p:nvSpPr>
        <p:spPr bwMode="auto">
          <a:xfrm rot="16200000" flipV="1">
            <a:off x="4445696" y="2654191"/>
            <a:ext cx="216000" cy="5436000"/>
          </a:xfrm>
          <a:prstGeom prst="leftBrace">
            <a:avLst>
              <a:gd name="adj1" fmla="val 41225"/>
              <a:gd name="adj2" fmla="val 4923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2DBD88B9-3F47-4D84-A912-B54F0B2BA046}"/>
              </a:ext>
            </a:extLst>
          </p:cNvPr>
          <p:cNvGrpSpPr>
            <a:grpSpLocks noChangeAspect="1"/>
          </p:cNvGrpSpPr>
          <p:nvPr/>
        </p:nvGrpSpPr>
        <p:grpSpPr>
          <a:xfrm>
            <a:off x="971600" y="3526903"/>
            <a:ext cx="828000" cy="573862"/>
            <a:chOff x="2952750" y="2291852"/>
            <a:chExt cx="3246318" cy="2249899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C2C84472-3BAA-41FB-92FD-AAF5CDE1A485}"/>
                </a:ext>
              </a:extLst>
            </p:cNvPr>
            <p:cNvGrpSpPr/>
            <p:nvPr/>
          </p:nvGrpSpPr>
          <p:grpSpPr>
            <a:xfrm>
              <a:off x="3287885" y="2291852"/>
              <a:ext cx="2578400" cy="1614670"/>
              <a:chOff x="166848" y="805413"/>
              <a:chExt cx="2578400" cy="1614670"/>
            </a:xfrm>
          </p:grpSpPr>
          <p:sp>
            <p:nvSpPr>
              <p:cNvPr id="27" name="Retângulo: Cantos Arredondados 26">
                <a:extLst>
                  <a:ext uri="{FF2B5EF4-FFF2-40B4-BE49-F238E27FC236}">
                    <a16:creationId xmlns:a16="http://schemas.microsoft.com/office/drawing/2014/main" id="{EF736F44-5069-45E2-89E0-68AC0338F418}"/>
                  </a:ext>
                </a:extLst>
              </p:cNvPr>
              <p:cNvSpPr/>
              <p:nvPr/>
            </p:nvSpPr>
            <p:spPr bwMode="auto">
              <a:xfrm>
                <a:off x="166848" y="805413"/>
                <a:ext cx="2578400" cy="1614670"/>
              </a:xfrm>
              <a:prstGeom prst="roundRect">
                <a:avLst>
                  <a:gd name="adj" fmla="val 7700"/>
                </a:avLst>
              </a:prstGeom>
              <a:solidFill>
                <a:sysClr val="windowText" lastClr="000000">
                  <a:lumMod val="50000"/>
                  <a:lumOff val="50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pic>
            <p:nvPicPr>
              <p:cNvPr id="28" name="Imagem 27">
                <a:extLst>
                  <a:ext uri="{FF2B5EF4-FFF2-40B4-BE49-F238E27FC236}">
                    <a16:creationId xmlns:a16="http://schemas.microsoft.com/office/drawing/2014/main" id="{6655CC64-7A3A-4B74-BA91-59098CDBD2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792" y="900000"/>
                <a:ext cx="2412000" cy="1362747"/>
              </a:xfrm>
              <a:prstGeom prst="rect">
                <a:avLst/>
              </a:prstGeom>
            </p:spPr>
          </p:pic>
        </p:grpSp>
        <p:sp>
          <p:nvSpPr>
            <p:cNvPr id="25" name="Trapezoide 24">
              <a:extLst>
                <a:ext uri="{FF2B5EF4-FFF2-40B4-BE49-F238E27FC236}">
                  <a16:creationId xmlns:a16="http://schemas.microsoft.com/office/drawing/2014/main" id="{4B7B4A6F-A7FE-4691-837D-2C671FC0AA74}"/>
                </a:ext>
              </a:extLst>
            </p:cNvPr>
            <p:cNvSpPr/>
            <p:nvPr/>
          </p:nvSpPr>
          <p:spPr bwMode="auto">
            <a:xfrm>
              <a:off x="2952750" y="3913168"/>
              <a:ext cx="3246318" cy="575248"/>
            </a:xfrm>
            <a:prstGeom prst="trapezoid">
              <a:avLst>
                <a:gd name="adj" fmla="val 56663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DBA9FA3A-1561-4791-BE7F-1AA5CB1FCDFA}"/>
                </a:ext>
              </a:extLst>
            </p:cNvPr>
            <p:cNvSpPr/>
            <p:nvPr/>
          </p:nvSpPr>
          <p:spPr bwMode="auto">
            <a:xfrm>
              <a:off x="2952750" y="4477008"/>
              <a:ext cx="3229586" cy="64743"/>
            </a:xfrm>
            <a:prstGeom prst="round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29" name="Cubo 28">
            <a:extLst>
              <a:ext uri="{FF2B5EF4-FFF2-40B4-BE49-F238E27FC236}">
                <a16:creationId xmlns:a16="http://schemas.microsoft.com/office/drawing/2014/main" id="{FCA7A562-EB56-47CD-B5C5-F41F056EA0A3}"/>
              </a:ext>
            </a:extLst>
          </p:cNvPr>
          <p:cNvSpPr>
            <a:spLocks noChangeAspect="1"/>
          </p:cNvSpPr>
          <p:nvPr/>
        </p:nvSpPr>
        <p:spPr bwMode="auto">
          <a:xfrm>
            <a:off x="7376842" y="3289959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2" name="Arco 1">
            <a:extLst>
              <a:ext uri="{FF2B5EF4-FFF2-40B4-BE49-F238E27FC236}">
                <a16:creationId xmlns:a16="http://schemas.microsoft.com/office/drawing/2014/main" id="{B43AAD84-0344-43D7-B441-9E4675ED6603}"/>
              </a:ext>
            </a:extLst>
          </p:cNvPr>
          <p:cNvSpPr>
            <a:spLocks noChangeAspect="1"/>
          </p:cNvSpPr>
          <p:nvPr/>
        </p:nvSpPr>
        <p:spPr bwMode="auto">
          <a:xfrm rot="16200000">
            <a:off x="1380463" y="2749893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30" name="Arco 29">
            <a:extLst>
              <a:ext uri="{FF2B5EF4-FFF2-40B4-BE49-F238E27FC236}">
                <a16:creationId xmlns:a16="http://schemas.microsoft.com/office/drawing/2014/main" id="{97377441-5D37-4332-8384-139A8C51ECC4}"/>
              </a:ext>
            </a:extLst>
          </p:cNvPr>
          <p:cNvSpPr>
            <a:spLocks noChangeAspect="1"/>
          </p:cNvSpPr>
          <p:nvPr/>
        </p:nvSpPr>
        <p:spPr bwMode="auto">
          <a:xfrm>
            <a:off x="6840352" y="2706214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31" name="Arco 30">
            <a:extLst>
              <a:ext uri="{FF2B5EF4-FFF2-40B4-BE49-F238E27FC236}">
                <a16:creationId xmlns:a16="http://schemas.microsoft.com/office/drawing/2014/main" id="{A86CB913-786B-49E0-9B24-4FD915368A8C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6840352" y="411317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32" name="Arco 31">
            <a:extLst>
              <a:ext uri="{FF2B5EF4-FFF2-40B4-BE49-F238E27FC236}">
                <a16:creationId xmlns:a16="http://schemas.microsoft.com/office/drawing/2014/main" id="{021C1387-C453-4D2F-91DC-E4D78285C8F9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1367743" y="4077072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33" name="Texto explicativo retangular com cantos arredondados 11">
            <a:extLst>
              <a:ext uri="{FF2B5EF4-FFF2-40B4-BE49-F238E27FC236}">
                <a16:creationId xmlns:a16="http://schemas.microsoft.com/office/drawing/2014/main" id="{70510DCA-A79F-413D-818B-A391434D3EA1}"/>
              </a:ext>
            </a:extLst>
          </p:cNvPr>
          <p:cNvSpPr/>
          <p:nvPr/>
        </p:nvSpPr>
        <p:spPr bwMode="auto">
          <a:xfrm>
            <a:off x="4211960" y="5659055"/>
            <a:ext cx="759087" cy="432000"/>
          </a:xfrm>
          <a:prstGeom prst="wedgeRoundRectCallout">
            <a:avLst>
              <a:gd name="adj1" fmla="val 4928"/>
              <a:gd name="adj2" fmla="val -78897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b="1" i="0" dirty="0">
                <a:solidFill>
                  <a:srgbClr val="0070C0"/>
                </a:solidFill>
              </a:rPr>
              <a:t>URL</a:t>
            </a:r>
          </a:p>
        </p:txBody>
      </p:sp>
      <p:sp>
        <p:nvSpPr>
          <p:cNvPr id="34" name="Texto explicativo retangular com cantos arredondados 11">
            <a:extLst>
              <a:ext uri="{FF2B5EF4-FFF2-40B4-BE49-F238E27FC236}">
                <a16:creationId xmlns:a16="http://schemas.microsoft.com/office/drawing/2014/main" id="{B1B15549-7C16-4999-A9F0-ADA2374046DC}"/>
              </a:ext>
            </a:extLst>
          </p:cNvPr>
          <p:cNvSpPr/>
          <p:nvPr/>
        </p:nvSpPr>
        <p:spPr bwMode="auto">
          <a:xfrm>
            <a:off x="601613" y="1585416"/>
            <a:ext cx="2864161" cy="588493"/>
          </a:xfrm>
          <a:prstGeom prst="wedgeRoundRectCallout">
            <a:avLst>
              <a:gd name="adj1" fmla="val 40081"/>
              <a:gd name="adj2" fmla="val 91523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006FBA"/>
                </a:solidFill>
              </a:rPr>
              <a:t>Endereço simbólico</a:t>
            </a:r>
          </a:p>
          <a:p>
            <a:pPr algn="ctr"/>
            <a:r>
              <a:rPr lang="pt-BR" i="0" dirty="0">
                <a:solidFill>
                  <a:srgbClr val="006FBA"/>
                </a:solidFill>
              </a:rPr>
              <a:t>do ITEM DE INFORMAÇÃO</a:t>
            </a:r>
          </a:p>
        </p:txBody>
      </p:sp>
      <p:sp>
        <p:nvSpPr>
          <p:cNvPr id="35" name="Texto explicativo retangular com cantos arredondados 11">
            <a:extLst>
              <a:ext uri="{FF2B5EF4-FFF2-40B4-BE49-F238E27FC236}">
                <a16:creationId xmlns:a16="http://schemas.microsoft.com/office/drawing/2014/main" id="{F1B0778E-713F-4B09-8D97-523F19A6307A}"/>
              </a:ext>
            </a:extLst>
          </p:cNvPr>
          <p:cNvSpPr/>
          <p:nvPr/>
        </p:nvSpPr>
        <p:spPr bwMode="auto">
          <a:xfrm>
            <a:off x="1975581" y="3346325"/>
            <a:ext cx="2245140" cy="888262"/>
          </a:xfrm>
          <a:prstGeom prst="wedgeRoundRectCallout">
            <a:avLst>
              <a:gd name="adj1" fmla="val 55930"/>
              <a:gd name="adj2" fmla="val -11393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006FBA"/>
                </a:solidFill>
              </a:rPr>
              <a:t>O navegador é instruído para fazer um redirecionamento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019CD8A-F072-472B-969D-D1C52284A970}"/>
              </a:ext>
            </a:extLst>
          </p:cNvPr>
          <p:cNvSpPr txBox="1"/>
          <p:nvPr/>
        </p:nvSpPr>
        <p:spPr>
          <a:xfrm>
            <a:off x="1547664" y="286827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1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EE85381-72A6-4F46-9896-D63FC10F95DD}"/>
              </a:ext>
            </a:extLst>
          </p:cNvPr>
          <p:cNvSpPr txBox="1"/>
          <p:nvPr/>
        </p:nvSpPr>
        <p:spPr>
          <a:xfrm>
            <a:off x="7287200" y="28011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2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8DE1BF78-468D-4063-A1DE-629CED43EAB4}"/>
              </a:ext>
            </a:extLst>
          </p:cNvPr>
          <p:cNvSpPr txBox="1"/>
          <p:nvPr/>
        </p:nvSpPr>
        <p:spPr>
          <a:xfrm>
            <a:off x="7272102" y="457403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3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3ACDFFE-7C22-4F84-A2EE-701B2E1C54F4}"/>
              </a:ext>
            </a:extLst>
          </p:cNvPr>
          <p:cNvSpPr txBox="1"/>
          <p:nvPr/>
        </p:nvSpPr>
        <p:spPr>
          <a:xfrm>
            <a:off x="1573418" y="460261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5136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22B6D21-94C0-48E9-9AAF-9FF14CF46A25}"/>
              </a:ext>
            </a:extLst>
          </p:cNvPr>
          <p:cNvSpPr txBox="1"/>
          <p:nvPr/>
        </p:nvSpPr>
        <p:spPr>
          <a:xfrm>
            <a:off x="1907704" y="2132856"/>
            <a:ext cx="53285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mtc-m16d.sid.inpe.br</a:t>
            </a:r>
            <a:r>
              <a:rPr lang="pt-B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/sid.inpe.br/mtc-m19@80/2009/08.21.17.02?servicesubject=urlRequest&amp;parsedibiurl.ibi=</a:t>
            </a:r>
            <a:r>
              <a:rPr lang="pt-BR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8JMKD3MGP7W</a:t>
            </a:r>
            <a:r>
              <a:rPr lang="pt-B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36TNG2E</a:t>
            </a:r>
            <a:endParaRPr lang="pt-BR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88AE409-345A-4C0F-96BA-E74036304659}"/>
              </a:ext>
            </a:extLst>
          </p:cNvPr>
          <p:cNvSpPr txBox="1"/>
          <p:nvPr/>
        </p:nvSpPr>
        <p:spPr>
          <a:xfrm>
            <a:off x="4330588" y="4982106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rgbClr val="0070C0"/>
                </a:solidFill>
              </a:rPr>
              <a:t>...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074055E4-5C1F-446A-BCC9-7A378964C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326B6D-17BC-4262-BDC8-7658F8361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1376B67-DF6F-4B43-8DD6-378C2A7EE197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Solicitação da URL do ITEM DE INFORMAÇÃO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4" name="Cubo 13">
            <a:extLst>
              <a:ext uri="{FF2B5EF4-FFF2-40B4-BE49-F238E27FC236}">
                <a16:creationId xmlns:a16="http://schemas.microsoft.com/office/drawing/2014/main" id="{E2473CC2-AFF7-4035-8595-57E030FDA56C}"/>
              </a:ext>
            </a:extLst>
          </p:cNvPr>
          <p:cNvSpPr>
            <a:spLocks noChangeAspect="1"/>
          </p:cNvSpPr>
          <p:nvPr/>
        </p:nvSpPr>
        <p:spPr bwMode="auto">
          <a:xfrm>
            <a:off x="959843" y="3212976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15" name="Cubo 14">
            <a:extLst>
              <a:ext uri="{FF2B5EF4-FFF2-40B4-BE49-F238E27FC236}">
                <a16:creationId xmlns:a16="http://schemas.microsoft.com/office/drawing/2014/main" id="{38D26E98-7933-478A-BF74-04F8624F9BA1}"/>
              </a:ext>
            </a:extLst>
          </p:cNvPr>
          <p:cNvSpPr>
            <a:spLocks noChangeAspect="1"/>
          </p:cNvSpPr>
          <p:nvPr/>
        </p:nvSpPr>
        <p:spPr bwMode="auto">
          <a:xfrm>
            <a:off x="7308304" y="3212976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16" name="Arco 15">
            <a:extLst>
              <a:ext uri="{FF2B5EF4-FFF2-40B4-BE49-F238E27FC236}">
                <a16:creationId xmlns:a16="http://schemas.microsoft.com/office/drawing/2014/main" id="{359EC7F0-1348-4873-B207-49BEB3E547AD}"/>
              </a:ext>
            </a:extLst>
          </p:cNvPr>
          <p:cNvSpPr>
            <a:spLocks noChangeAspect="1"/>
          </p:cNvSpPr>
          <p:nvPr/>
        </p:nvSpPr>
        <p:spPr bwMode="auto">
          <a:xfrm rot="16200000">
            <a:off x="1380463" y="2608583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7" name="Arco 16">
            <a:extLst>
              <a:ext uri="{FF2B5EF4-FFF2-40B4-BE49-F238E27FC236}">
                <a16:creationId xmlns:a16="http://schemas.microsoft.com/office/drawing/2014/main" id="{2DAD9A61-8843-4D96-AE47-923B025CFA78}"/>
              </a:ext>
            </a:extLst>
          </p:cNvPr>
          <p:cNvSpPr>
            <a:spLocks noChangeAspect="1"/>
          </p:cNvSpPr>
          <p:nvPr/>
        </p:nvSpPr>
        <p:spPr bwMode="auto">
          <a:xfrm>
            <a:off x="6840352" y="2564904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8" name="Arco 17">
            <a:extLst>
              <a:ext uri="{FF2B5EF4-FFF2-40B4-BE49-F238E27FC236}">
                <a16:creationId xmlns:a16="http://schemas.microsoft.com/office/drawing/2014/main" id="{6644EB1D-F272-4B0F-8160-E81FB040A02F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6840352" y="397186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AC027560-D7B1-42DC-AE9A-928AD44C9DCE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1403649" y="397186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DDA4E5F4-67DA-4A5E-9D1E-3D479D42E0CD}"/>
              </a:ext>
            </a:extLst>
          </p:cNvPr>
          <p:cNvGrpSpPr>
            <a:grpSpLocks noChangeAspect="1"/>
          </p:cNvGrpSpPr>
          <p:nvPr/>
        </p:nvGrpSpPr>
        <p:grpSpPr>
          <a:xfrm>
            <a:off x="2146795" y="3544267"/>
            <a:ext cx="4819432" cy="2693045"/>
            <a:chOff x="3474646" y="4069529"/>
            <a:chExt cx="8712968" cy="4868709"/>
          </a:xfrm>
        </p:grpSpPr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EDACF76D-B286-4E28-89D5-9A070A6C1FCE}"/>
                </a:ext>
              </a:extLst>
            </p:cNvPr>
            <p:cNvSpPr txBox="1"/>
            <p:nvPr/>
          </p:nvSpPr>
          <p:spPr>
            <a:xfrm>
              <a:off x="3474646" y="4069529"/>
              <a:ext cx="8712968" cy="486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endParaRPr lang="pt-BR" sz="900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archiveaddress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</a:t>
              </a:r>
              <a:r>
                <a:rPr lang="pt-BR" sz="900" b="1" i="0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mtc-m16d.sid.inpe.br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contenttype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Data</a:t>
              </a:r>
            </a:p>
            <a:p>
              <a:pPr algn="l"/>
              <a:r>
                <a:rPr lang="pt-BR" sz="900" b="1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  {</a:t>
              </a:r>
            </a:p>
            <a:p>
              <a:pPr algn="l"/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 rep sid.inpe.br/mtc-m19@80/2010/02.09.18.47</a:t>
              </a:r>
            </a:p>
            <a:p>
              <a:pPr algn="l"/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 </a:t>
              </a:r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ibip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pt-BR" sz="900" b="1" i="0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8JMKD3MGP7W</a:t>
              </a:r>
              <a:r>
                <a:rPr lang="pt-BR" sz="900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</a:t>
              </a:r>
              <a:r>
                <a:rPr lang="pt-BR" sz="900" b="1" i="0" dirty="0">
                  <a:solidFill>
                    <a:schemeClr val="accent5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36TNG2E</a:t>
              </a:r>
            </a:p>
            <a:p>
              <a:pPr algn="l"/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}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ibi.archiveservice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{rep sid.inpe.br/mtc-m19@80/2009/08.21.17.02}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ibi.platformsoftware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{rep dpi.inpe.br/</a:t>
              </a:r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banon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/1998/08.02.08.56}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state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Original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timestamp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2019-09-24T14:20:29Z</a:t>
              </a:r>
            </a:p>
            <a:p>
              <a:pPr algn="l"/>
              <a:r>
                <a:rPr lang="pt-BR" sz="900" b="1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url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  </a:t>
              </a:r>
              <a:r>
                <a:rPr lang="pt-BR" sz="900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</a:t>
              </a:r>
              <a:r>
                <a:rPr lang="pt-BR" sz="900" b="1" i="0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mtc-m16d.sid.inpe.br</a:t>
              </a:r>
              <a:r>
                <a:rPr lang="pt-BR" sz="900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/col/sid.inpe.br/mtc-m19@80/2010/02.09.18.47/doc/</a:t>
              </a:r>
              <a:r>
                <a:rPr lang="pt-BR" sz="900" b="1" i="0" dirty="0">
                  <a:solidFill>
                    <a:srgbClr val="CC00CC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publicacao.pdf</a:t>
              </a:r>
              <a:endParaRPr lang="pt-BR" sz="900" b="1" i="0" dirty="0">
                <a:solidFill>
                  <a:srgbClr val="CC00CC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urlkey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1616120366369-5548225308641975</a:t>
              </a:r>
            </a:p>
            <a:p>
              <a:pPr algn="l"/>
              <a:endParaRPr lang="pt-BR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Texto explicativo retangular com cantos arredondados 11">
              <a:extLst>
                <a:ext uri="{FF2B5EF4-FFF2-40B4-BE49-F238E27FC236}">
                  <a16:creationId xmlns:a16="http://schemas.microsoft.com/office/drawing/2014/main" id="{F9270CAA-0305-49E1-9355-3DE864C16DB3}"/>
                </a:ext>
              </a:extLst>
            </p:cNvPr>
            <p:cNvSpPr/>
            <p:nvPr/>
          </p:nvSpPr>
          <p:spPr bwMode="auto">
            <a:xfrm>
              <a:off x="9760987" y="7182363"/>
              <a:ext cx="1520278" cy="781005"/>
            </a:xfrm>
            <a:prstGeom prst="wedgeRoundRectCallout">
              <a:avLst>
                <a:gd name="adj1" fmla="val -112148"/>
                <a:gd name="adj2" fmla="val 57018"/>
                <a:gd name="adj3" fmla="val 16667"/>
              </a:avLst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sz="2000" b="1" i="0" dirty="0">
                  <a:solidFill>
                    <a:srgbClr val="0070C0"/>
                  </a:solidFill>
                </a:rPr>
                <a:t>URL</a:t>
              </a:r>
            </a:p>
          </p:txBody>
        </p:sp>
      </p:grpSp>
      <p:sp>
        <p:nvSpPr>
          <p:cNvPr id="25" name="Texto explicativo retangular com cantos arredondados 11">
            <a:extLst>
              <a:ext uri="{FF2B5EF4-FFF2-40B4-BE49-F238E27FC236}">
                <a16:creationId xmlns:a16="http://schemas.microsoft.com/office/drawing/2014/main" id="{DD319E9C-AF56-4AD1-B740-D2C7FD2B28B3}"/>
              </a:ext>
            </a:extLst>
          </p:cNvPr>
          <p:cNvSpPr/>
          <p:nvPr/>
        </p:nvSpPr>
        <p:spPr bwMode="auto">
          <a:xfrm>
            <a:off x="6840352" y="1594033"/>
            <a:ext cx="2034176" cy="754847"/>
          </a:xfrm>
          <a:prstGeom prst="wedgeRoundRectCallout">
            <a:avLst>
              <a:gd name="adj1" fmla="val 4563"/>
              <a:gd name="adj2" fmla="val 143412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ARQUIVO</a:t>
            </a:r>
          </a:p>
          <a:p>
            <a:pPr algn="ctr"/>
            <a:r>
              <a:rPr lang="pt-BR" sz="14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mtc-m16d.sid.inpe.br</a:t>
            </a:r>
            <a:endParaRPr lang="pt-BR" sz="1400" i="0" dirty="0">
              <a:solidFill>
                <a:srgbClr val="006FBA"/>
              </a:solidFill>
            </a:endParaRPr>
          </a:p>
        </p:txBody>
      </p:sp>
      <p:sp>
        <p:nvSpPr>
          <p:cNvPr id="26" name="Texto explicativo retangular com cantos arredondados 11">
            <a:extLst>
              <a:ext uri="{FF2B5EF4-FFF2-40B4-BE49-F238E27FC236}">
                <a16:creationId xmlns:a16="http://schemas.microsoft.com/office/drawing/2014/main" id="{62D2CC46-EC36-4B64-8C80-5934BD851DA5}"/>
              </a:ext>
            </a:extLst>
          </p:cNvPr>
          <p:cNvSpPr/>
          <p:nvPr/>
        </p:nvSpPr>
        <p:spPr bwMode="auto">
          <a:xfrm>
            <a:off x="246287" y="1592676"/>
            <a:ext cx="2034176" cy="754847"/>
          </a:xfrm>
          <a:prstGeom prst="wedgeRoundRectCallout">
            <a:avLst>
              <a:gd name="adj1" fmla="val -7143"/>
              <a:gd name="adj2" fmla="val 138365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RESOLVEDOR 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urlib.net</a:t>
            </a: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27" name="Texto explicativo retangular com cantos arredondados 11">
            <a:extLst>
              <a:ext uri="{FF2B5EF4-FFF2-40B4-BE49-F238E27FC236}">
                <a16:creationId xmlns:a16="http://schemas.microsoft.com/office/drawing/2014/main" id="{72ADCE87-4EB3-4D3E-8B98-CFEC8BD8A0BB}"/>
              </a:ext>
            </a:extLst>
          </p:cNvPr>
          <p:cNvSpPr/>
          <p:nvPr/>
        </p:nvSpPr>
        <p:spPr bwMode="auto">
          <a:xfrm>
            <a:off x="6464895" y="3020763"/>
            <a:ext cx="672372" cy="432000"/>
          </a:xfrm>
          <a:prstGeom prst="wedgeRoundRectCallout">
            <a:avLst>
              <a:gd name="adj1" fmla="val -82051"/>
              <a:gd name="adj2" fmla="val -59053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b="1" i="0" dirty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7101BAF-C37D-40AA-84C8-43FE05AFEBCF}"/>
              </a:ext>
            </a:extLst>
          </p:cNvPr>
          <p:cNvSpPr txBox="1"/>
          <p:nvPr/>
        </p:nvSpPr>
        <p:spPr>
          <a:xfrm>
            <a:off x="1547664" y="270892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1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F8E87F8C-9802-404C-9E5D-C92753784547}"/>
              </a:ext>
            </a:extLst>
          </p:cNvPr>
          <p:cNvSpPr txBox="1"/>
          <p:nvPr/>
        </p:nvSpPr>
        <p:spPr>
          <a:xfrm>
            <a:off x="7287200" y="264177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2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FA1162A-D729-4DEE-B7C1-0123B855BAA9}"/>
              </a:ext>
            </a:extLst>
          </p:cNvPr>
          <p:cNvSpPr txBox="1"/>
          <p:nvPr/>
        </p:nvSpPr>
        <p:spPr>
          <a:xfrm>
            <a:off x="7272102" y="441468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3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4970607-B3E4-4481-9391-9B30678679E1}"/>
              </a:ext>
            </a:extLst>
          </p:cNvPr>
          <p:cNvSpPr txBox="1"/>
          <p:nvPr/>
        </p:nvSpPr>
        <p:spPr>
          <a:xfrm>
            <a:off x="1573418" y="4443255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4</a:t>
            </a:r>
          </a:p>
        </p:txBody>
      </p:sp>
      <p:sp>
        <p:nvSpPr>
          <p:cNvPr id="32" name="Texto explicativo retangular com cantos arredondados 11">
            <a:extLst>
              <a:ext uri="{FF2B5EF4-FFF2-40B4-BE49-F238E27FC236}">
                <a16:creationId xmlns:a16="http://schemas.microsoft.com/office/drawing/2014/main" id="{E8B3F7E8-6E3B-45C8-BA6C-CF143FCB3CD6}"/>
              </a:ext>
            </a:extLst>
          </p:cNvPr>
          <p:cNvSpPr/>
          <p:nvPr/>
        </p:nvSpPr>
        <p:spPr bwMode="auto">
          <a:xfrm>
            <a:off x="6660233" y="5015670"/>
            <a:ext cx="2214296" cy="986322"/>
          </a:xfrm>
          <a:prstGeom prst="wedgeRoundRectCallout">
            <a:avLst>
              <a:gd name="adj1" fmla="val 5195"/>
              <a:gd name="adj2" fmla="val -18644"/>
              <a:gd name="adj3" fmla="val 16667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CC00CC"/>
                </a:solidFill>
              </a:rPr>
              <a:t>Não há indexação das </a:t>
            </a:r>
            <a:r>
              <a:rPr lang="pt-BR" i="0" dirty="0" err="1">
                <a:solidFill>
                  <a:srgbClr val="CC00CC"/>
                </a:solidFill>
              </a:rPr>
              <a:t>URLs</a:t>
            </a:r>
            <a:r>
              <a:rPr lang="pt-BR" i="0" dirty="0">
                <a:solidFill>
                  <a:srgbClr val="CC00CC"/>
                </a:solidFill>
              </a:rPr>
              <a:t> por </a:t>
            </a:r>
            <a:r>
              <a:rPr lang="pt-BR" i="0" dirty="0" err="1">
                <a:solidFill>
                  <a:srgbClr val="CC00CC"/>
                </a:solidFill>
              </a:rPr>
              <a:t>IBIs</a:t>
            </a:r>
            <a:r>
              <a:rPr lang="pt-BR" i="0" dirty="0">
                <a:solidFill>
                  <a:srgbClr val="CC00CC"/>
                </a:solidFill>
              </a:rPr>
              <a:t> fora dos ARQUIVOS.</a:t>
            </a:r>
          </a:p>
        </p:txBody>
      </p:sp>
    </p:spTree>
    <p:extLst>
      <p:ext uri="{BB962C8B-B14F-4D97-AF65-F5344CB8AC3E}">
        <p14:creationId xmlns:p14="http://schemas.microsoft.com/office/powerpoint/2010/main" val="2058618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0210ABDD-970E-41D5-9E84-2CAAA6FBA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4F3049A-CDC0-4C7B-916B-57D2664BE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DFA325D-9081-4A33-83B2-77F122094DA6}"/>
              </a:ext>
            </a:extLst>
          </p:cNvPr>
          <p:cNvSpPr txBox="1">
            <a:spLocks noChangeArrowheads="1"/>
          </p:cNvSpPr>
          <p:nvPr/>
        </p:nvSpPr>
        <p:spPr>
          <a:xfrm>
            <a:off x="233519" y="548680"/>
            <a:ext cx="867696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Resposta do ARQUIVO</a:t>
            </a:r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contendo a URL do ITEM DE INFORMAÇÃO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F2DA110-C25F-408F-96A8-55D015F6D6ED}"/>
              </a:ext>
            </a:extLst>
          </p:cNvPr>
          <p:cNvGrpSpPr/>
          <p:nvPr/>
        </p:nvGrpSpPr>
        <p:grpSpPr>
          <a:xfrm>
            <a:off x="215516" y="1916832"/>
            <a:ext cx="8712968" cy="4093428"/>
            <a:chOff x="215516" y="1916832"/>
            <a:chExt cx="8712968" cy="4093428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E35279D0-ADE2-4541-A041-6EB222BA3118}"/>
                </a:ext>
              </a:extLst>
            </p:cNvPr>
            <p:cNvSpPr txBox="1"/>
            <p:nvPr/>
          </p:nvSpPr>
          <p:spPr>
            <a:xfrm>
              <a:off x="215516" y="1916832"/>
              <a:ext cx="8712968" cy="40934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endParaRPr lang="pt-BR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archiveaddress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</a:t>
              </a:r>
              <a:r>
                <a:rPr lang="pt-BR" b="1" i="0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mtc-m16d.sid.inpe.br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contenttype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Data</a:t>
              </a:r>
            </a:p>
            <a:p>
              <a:pPr algn="l"/>
              <a:r>
                <a:rPr lang="pt-BR" b="1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  {</a:t>
              </a:r>
            </a:p>
            <a:p>
              <a:pPr algn="l"/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 rep sid.inpe.br/mtc-m19@80/2010/02.09.18.47</a:t>
              </a:r>
            </a:p>
            <a:p>
              <a:pPr algn="l"/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 </a:t>
              </a:r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ibip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pt-BR" b="1" i="0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8JMKD3MGP7W</a:t>
              </a:r>
              <a:r>
                <a:rPr lang="pt-BR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</a:t>
              </a:r>
              <a:r>
                <a:rPr lang="pt-BR" b="1" i="0" dirty="0">
                  <a:solidFill>
                    <a:schemeClr val="accent5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36TNG2E</a:t>
              </a:r>
            </a:p>
            <a:p>
              <a:pPr algn="l"/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}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ibi.archiveservice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{rep sid.inpe.br/mtc-m19@80/2009/08.21.17.02}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ibi.platformsoftware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{rep dpi.inpe.br/</a:t>
              </a:r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banon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/1998/08.02.08.56}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state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Original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timestamp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2019-09-24T14:20:29Z</a:t>
              </a:r>
            </a:p>
            <a:p>
              <a:pPr algn="l"/>
              <a:r>
                <a:rPr lang="pt-BR" b="1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url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  </a:t>
              </a:r>
              <a:r>
                <a:rPr lang="pt-BR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</a:t>
              </a:r>
              <a:r>
                <a:rPr lang="pt-BR" b="1" i="0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mtc-m16d.sid.inpe.br</a:t>
              </a:r>
              <a:r>
                <a:rPr lang="pt-BR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/col/sid.inpe.br/mtc-m19@80/2010/02.09.18.47/doc/</a:t>
              </a:r>
              <a:r>
                <a:rPr lang="pt-BR" b="1" i="0" dirty="0">
                  <a:solidFill>
                    <a:srgbClr val="CC00CC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publicacao.pdf</a:t>
              </a:r>
              <a:endParaRPr lang="pt-BR" b="1" i="0" dirty="0">
                <a:solidFill>
                  <a:srgbClr val="CC00CC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urlkey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1616120366369-5548225308641975</a:t>
              </a:r>
            </a:p>
            <a:p>
              <a:pPr algn="l"/>
              <a:endParaRPr lang="pt-BR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4" name="Texto explicativo retangular com cantos arredondados 11">
              <a:extLst>
                <a:ext uri="{FF2B5EF4-FFF2-40B4-BE49-F238E27FC236}">
                  <a16:creationId xmlns:a16="http://schemas.microsoft.com/office/drawing/2014/main" id="{7DA1ED48-CFFA-4DF7-AEE0-478F73B93FC4}"/>
                </a:ext>
              </a:extLst>
            </p:cNvPr>
            <p:cNvSpPr/>
            <p:nvPr/>
          </p:nvSpPr>
          <p:spPr bwMode="auto">
            <a:xfrm>
              <a:off x="6219775" y="4581128"/>
              <a:ext cx="1008112" cy="601905"/>
            </a:xfrm>
            <a:prstGeom prst="wedgeRoundRectCallout">
              <a:avLst>
                <a:gd name="adj1" fmla="val -112148"/>
                <a:gd name="adj2" fmla="val 57018"/>
                <a:gd name="adj3" fmla="val 16667"/>
              </a:avLst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sz="2400" b="1" i="0" dirty="0">
                  <a:solidFill>
                    <a:srgbClr val="0070C0"/>
                  </a:solidFill>
                </a:rPr>
                <a:t>URL</a:t>
              </a:r>
            </a:p>
          </p:txBody>
        </p:sp>
        <p:sp>
          <p:nvSpPr>
            <p:cNvPr id="9" name="Texto explicativo retangular com cantos arredondados 11">
              <a:extLst>
                <a:ext uri="{FF2B5EF4-FFF2-40B4-BE49-F238E27FC236}">
                  <a16:creationId xmlns:a16="http://schemas.microsoft.com/office/drawing/2014/main" id="{5FF2FBE0-F7A1-42A5-9A1E-FA7275E3A8FD}"/>
                </a:ext>
              </a:extLst>
            </p:cNvPr>
            <p:cNvSpPr/>
            <p:nvPr/>
          </p:nvSpPr>
          <p:spPr bwMode="auto">
            <a:xfrm>
              <a:off x="7236296" y="2274759"/>
              <a:ext cx="1008112" cy="601905"/>
            </a:xfrm>
            <a:prstGeom prst="wedgeRoundRectCallout">
              <a:avLst>
                <a:gd name="adj1" fmla="val -138603"/>
                <a:gd name="adj2" fmla="val 117152"/>
                <a:gd name="adj3" fmla="val 16667"/>
              </a:avLst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sz="2400" b="1" i="0" dirty="0">
                  <a:solidFill>
                    <a:srgbClr val="0070C0"/>
                  </a:solidFill>
                </a:rPr>
                <a:t>IBI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8825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074055E4-5C1F-446A-BCC9-7A378964C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326B6D-17BC-4262-BDC8-7658F8361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1376B67-DF6F-4B43-8DD6-378C2A7EE197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Solicitação da URL do ITEM DE INFORMAÇÃO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4" name="Cubo 13">
            <a:extLst>
              <a:ext uri="{FF2B5EF4-FFF2-40B4-BE49-F238E27FC236}">
                <a16:creationId xmlns:a16="http://schemas.microsoft.com/office/drawing/2014/main" id="{E2473CC2-AFF7-4035-8595-57E030FDA56C}"/>
              </a:ext>
            </a:extLst>
          </p:cNvPr>
          <p:cNvSpPr>
            <a:spLocks noChangeAspect="1"/>
          </p:cNvSpPr>
          <p:nvPr/>
        </p:nvSpPr>
        <p:spPr bwMode="auto">
          <a:xfrm>
            <a:off x="959843" y="3212976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15" name="Cubo 14">
            <a:extLst>
              <a:ext uri="{FF2B5EF4-FFF2-40B4-BE49-F238E27FC236}">
                <a16:creationId xmlns:a16="http://schemas.microsoft.com/office/drawing/2014/main" id="{38D26E98-7933-478A-BF74-04F8624F9BA1}"/>
              </a:ext>
            </a:extLst>
          </p:cNvPr>
          <p:cNvSpPr>
            <a:spLocks noChangeAspect="1"/>
          </p:cNvSpPr>
          <p:nvPr/>
        </p:nvSpPr>
        <p:spPr bwMode="auto">
          <a:xfrm>
            <a:off x="7308304" y="3212976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16" name="Arco 15">
            <a:extLst>
              <a:ext uri="{FF2B5EF4-FFF2-40B4-BE49-F238E27FC236}">
                <a16:creationId xmlns:a16="http://schemas.microsoft.com/office/drawing/2014/main" id="{359EC7F0-1348-4873-B207-49BEB3E547AD}"/>
              </a:ext>
            </a:extLst>
          </p:cNvPr>
          <p:cNvSpPr>
            <a:spLocks noChangeAspect="1"/>
          </p:cNvSpPr>
          <p:nvPr/>
        </p:nvSpPr>
        <p:spPr bwMode="auto">
          <a:xfrm rot="16200000">
            <a:off x="1380463" y="2608583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7" name="Arco 16">
            <a:extLst>
              <a:ext uri="{FF2B5EF4-FFF2-40B4-BE49-F238E27FC236}">
                <a16:creationId xmlns:a16="http://schemas.microsoft.com/office/drawing/2014/main" id="{2DAD9A61-8843-4D96-AE47-923B025CFA78}"/>
              </a:ext>
            </a:extLst>
          </p:cNvPr>
          <p:cNvSpPr>
            <a:spLocks noChangeAspect="1"/>
          </p:cNvSpPr>
          <p:nvPr/>
        </p:nvSpPr>
        <p:spPr bwMode="auto">
          <a:xfrm>
            <a:off x="6840352" y="2564904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8" name="Arco 17">
            <a:extLst>
              <a:ext uri="{FF2B5EF4-FFF2-40B4-BE49-F238E27FC236}">
                <a16:creationId xmlns:a16="http://schemas.microsoft.com/office/drawing/2014/main" id="{6644EB1D-F272-4B0F-8160-E81FB040A02F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6840352" y="397186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AC027560-D7B1-42DC-AE9A-928AD44C9DCE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1403649" y="397186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DACF76D-B286-4E28-89D5-9A070A6C1FCE}"/>
              </a:ext>
            </a:extLst>
          </p:cNvPr>
          <p:cNvSpPr txBox="1"/>
          <p:nvPr/>
        </p:nvSpPr>
        <p:spPr>
          <a:xfrm>
            <a:off x="2146795" y="3544267"/>
            <a:ext cx="4819432" cy="2700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endParaRPr lang="pt-BR" sz="900" i="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pt-BR" i="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Texto explicativo retangular com cantos arredondados 11">
            <a:extLst>
              <a:ext uri="{FF2B5EF4-FFF2-40B4-BE49-F238E27FC236}">
                <a16:creationId xmlns:a16="http://schemas.microsoft.com/office/drawing/2014/main" id="{DD319E9C-AF56-4AD1-B740-D2C7FD2B28B3}"/>
              </a:ext>
            </a:extLst>
          </p:cNvPr>
          <p:cNvSpPr/>
          <p:nvPr/>
        </p:nvSpPr>
        <p:spPr bwMode="auto">
          <a:xfrm>
            <a:off x="6840352" y="1594033"/>
            <a:ext cx="2034176" cy="754847"/>
          </a:xfrm>
          <a:prstGeom prst="wedgeRoundRectCallout">
            <a:avLst>
              <a:gd name="adj1" fmla="val 4563"/>
              <a:gd name="adj2" fmla="val 143412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ARQUIVO</a:t>
            </a:r>
          </a:p>
          <a:p>
            <a:pPr algn="ctr"/>
            <a:r>
              <a:rPr lang="pt-BR" sz="14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md-m09b.sid.inpe.br</a:t>
            </a:r>
            <a:endParaRPr lang="pt-BR" sz="1400" i="0" dirty="0">
              <a:solidFill>
                <a:srgbClr val="006FBA"/>
              </a:solidFill>
            </a:endParaRPr>
          </a:p>
        </p:txBody>
      </p:sp>
      <p:sp>
        <p:nvSpPr>
          <p:cNvPr id="26" name="Texto explicativo retangular com cantos arredondados 11">
            <a:extLst>
              <a:ext uri="{FF2B5EF4-FFF2-40B4-BE49-F238E27FC236}">
                <a16:creationId xmlns:a16="http://schemas.microsoft.com/office/drawing/2014/main" id="{62D2CC46-EC36-4B64-8C80-5934BD851DA5}"/>
              </a:ext>
            </a:extLst>
          </p:cNvPr>
          <p:cNvSpPr/>
          <p:nvPr/>
        </p:nvSpPr>
        <p:spPr bwMode="auto">
          <a:xfrm>
            <a:off x="246287" y="1592676"/>
            <a:ext cx="2034176" cy="754847"/>
          </a:xfrm>
          <a:prstGeom prst="wedgeRoundRectCallout">
            <a:avLst>
              <a:gd name="adj1" fmla="val -7143"/>
              <a:gd name="adj2" fmla="val 138365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RESOLVEDOR 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urlib.net</a:t>
            </a: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27" name="Texto explicativo retangular com cantos arredondados 11">
            <a:extLst>
              <a:ext uri="{FF2B5EF4-FFF2-40B4-BE49-F238E27FC236}">
                <a16:creationId xmlns:a16="http://schemas.microsoft.com/office/drawing/2014/main" id="{72ADCE87-4EB3-4D3E-8B98-CFEC8BD8A0BB}"/>
              </a:ext>
            </a:extLst>
          </p:cNvPr>
          <p:cNvSpPr/>
          <p:nvPr/>
        </p:nvSpPr>
        <p:spPr bwMode="auto">
          <a:xfrm>
            <a:off x="6464895" y="3020763"/>
            <a:ext cx="672372" cy="432000"/>
          </a:xfrm>
          <a:prstGeom prst="wedgeRoundRectCallout">
            <a:avLst>
              <a:gd name="adj1" fmla="val -82051"/>
              <a:gd name="adj2" fmla="val -59053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b="1" i="0" dirty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4DE92E1-A975-47A8-9A77-3648D0BA3F21}"/>
              </a:ext>
            </a:extLst>
          </p:cNvPr>
          <p:cNvSpPr txBox="1"/>
          <p:nvPr/>
        </p:nvSpPr>
        <p:spPr>
          <a:xfrm>
            <a:off x="2340303" y="2132856"/>
            <a:ext cx="44633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fr-F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md-m09b.sid.inpe.br</a:t>
            </a:r>
            <a:r>
              <a:rPr lang="fr-F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/urlib.net/www/ 2020/05.31.18.11?servicesubject=urlRequest&amp;parsedibiurl.ibi=</a:t>
            </a:r>
            <a:r>
              <a:rPr lang="fr-FR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8JMKD3MGP7W</a:t>
            </a:r>
            <a:r>
              <a:rPr lang="fr-F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fr-FR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36TNG2E</a:t>
            </a:r>
            <a:endParaRPr lang="pt-BR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o explicativo retangular com cantos arredondados 11">
            <a:extLst>
              <a:ext uri="{FF2B5EF4-FFF2-40B4-BE49-F238E27FC236}">
                <a16:creationId xmlns:a16="http://schemas.microsoft.com/office/drawing/2014/main" id="{931C6E2B-72EC-4378-B09D-5C6C8FB45CA8}"/>
              </a:ext>
            </a:extLst>
          </p:cNvPr>
          <p:cNvSpPr/>
          <p:nvPr/>
        </p:nvSpPr>
        <p:spPr bwMode="auto">
          <a:xfrm>
            <a:off x="5687049" y="5103927"/>
            <a:ext cx="2620312" cy="840572"/>
          </a:xfrm>
          <a:prstGeom prst="wedgeRoundRectCallout">
            <a:avLst>
              <a:gd name="adj1" fmla="val -96769"/>
              <a:gd name="adj2" fmla="val -79417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006FBA"/>
                </a:solidFill>
              </a:rPr>
              <a:t>Na inexistência do ITEM DE INFORMAÇÃO a resposta é vazia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C60AC7-66D8-438B-A189-9A3E884A0F54}"/>
              </a:ext>
            </a:extLst>
          </p:cNvPr>
          <p:cNvSpPr txBox="1"/>
          <p:nvPr/>
        </p:nvSpPr>
        <p:spPr>
          <a:xfrm>
            <a:off x="1547664" y="270892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1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B1809FD-A036-4BE5-A8AF-E4D84172F001}"/>
              </a:ext>
            </a:extLst>
          </p:cNvPr>
          <p:cNvSpPr txBox="1"/>
          <p:nvPr/>
        </p:nvSpPr>
        <p:spPr>
          <a:xfrm>
            <a:off x="7287200" y="264177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2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195CA44-460E-4A0F-BA4E-F03DC2ADE77B}"/>
              </a:ext>
            </a:extLst>
          </p:cNvPr>
          <p:cNvSpPr txBox="1"/>
          <p:nvPr/>
        </p:nvSpPr>
        <p:spPr>
          <a:xfrm>
            <a:off x="7272102" y="441468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3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5AFF191-812C-4C7F-AFE3-19A34A9E06BB}"/>
              </a:ext>
            </a:extLst>
          </p:cNvPr>
          <p:cNvSpPr txBox="1"/>
          <p:nvPr/>
        </p:nvSpPr>
        <p:spPr>
          <a:xfrm>
            <a:off x="1573418" y="4443255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24818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D44A6E2B-50FC-498D-8607-B525B77B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CEEDACA-9C0F-4088-A4B4-5AA3780B8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E36BA3C-E98C-4F9A-9265-0E09B84EAB3A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 ABNT NBR 16709:2018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EE611C-927B-4B14-9DFC-1504AE80BF4B}"/>
              </a:ext>
            </a:extLst>
          </p:cNvPr>
          <p:cNvSpPr txBox="1"/>
          <p:nvPr/>
        </p:nvSpPr>
        <p:spPr>
          <a:xfrm>
            <a:off x="1151620" y="2951947"/>
            <a:ext cx="6840760" cy="95410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Sistema para resolução de Identificador com Base na Internet (IBI)</a:t>
            </a:r>
          </a:p>
        </p:txBody>
      </p:sp>
    </p:spTree>
    <p:extLst>
      <p:ext uri="{BB962C8B-B14F-4D97-AF65-F5344CB8AC3E}">
        <p14:creationId xmlns:p14="http://schemas.microsoft.com/office/powerpoint/2010/main" val="418285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DA69E0-3E31-465E-AB26-9238B91B6EFA}"/>
              </a:ext>
            </a:extLst>
          </p:cNvPr>
          <p:cNvSpPr txBox="1"/>
          <p:nvPr/>
        </p:nvSpPr>
        <p:spPr>
          <a:xfrm>
            <a:off x="2920380" y="3136613"/>
            <a:ext cx="3303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006FBA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Geração de IBI</a:t>
            </a:r>
          </a:p>
        </p:txBody>
      </p:sp>
    </p:spTree>
    <p:extLst>
      <p:ext uri="{BB962C8B-B14F-4D97-AF65-F5344CB8AC3E}">
        <p14:creationId xmlns:p14="http://schemas.microsoft.com/office/powerpoint/2010/main" val="136541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 explicativo retangular com cantos arredondados 11">
            <a:extLst>
              <a:ext uri="{FF2B5EF4-FFF2-40B4-BE49-F238E27FC236}">
                <a16:creationId xmlns:a16="http://schemas.microsoft.com/office/drawing/2014/main" id="{337CC840-4C76-4BCA-BEF6-FDF2B6F9DD5C}"/>
              </a:ext>
            </a:extLst>
          </p:cNvPr>
          <p:cNvSpPr/>
          <p:nvPr/>
        </p:nvSpPr>
        <p:spPr bwMode="auto">
          <a:xfrm>
            <a:off x="5220072" y="1713326"/>
            <a:ext cx="2880320" cy="1079557"/>
          </a:xfrm>
          <a:prstGeom prst="wedgeRoundRectCallout">
            <a:avLst>
              <a:gd name="adj1" fmla="val -43276"/>
              <a:gd name="adj2" fmla="val 78006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i="0" dirty="0" err="1">
                <a:solidFill>
                  <a:srgbClr val="006FBA"/>
                </a:solidFill>
              </a:rPr>
              <a:t>Geração</a:t>
            </a:r>
            <a:r>
              <a:rPr lang="en-US" sz="2000" i="0" dirty="0">
                <a:solidFill>
                  <a:srgbClr val="006FBA"/>
                </a:solidFill>
              </a:rPr>
              <a:t> de IBI </a:t>
            </a:r>
            <a:r>
              <a:rPr lang="en-US" sz="2000" i="0" dirty="0" err="1">
                <a:solidFill>
                  <a:srgbClr val="006FBA"/>
                </a:solidFill>
              </a:rPr>
              <a:t>pelo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pt-BR" sz="2000" i="0" dirty="0">
                <a:solidFill>
                  <a:srgbClr val="006FBA"/>
                </a:solidFill>
              </a:rPr>
              <a:t>ARQUIVO</a:t>
            </a:r>
          </a:p>
          <a:p>
            <a:pPr algn="ctr"/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mtc-m16d.sid.inpe.br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185B8D9-066F-474D-B9D6-379913350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4F9561-2568-4299-A7BB-79DABDD07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87D55B4-8A36-46F4-A404-2FADF19DF776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(1/4)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geração de </a:t>
            </a:r>
            <a:r>
              <a:rPr lang="pt-BR" sz="2000" b="1" i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IBIs</a:t>
            </a: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ARQUIVOS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AB4473D-0403-4FFD-82D4-653ADA1AC725}"/>
              </a:ext>
            </a:extLst>
          </p:cNvPr>
          <p:cNvGrpSpPr/>
          <p:nvPr/>
        </p:nvGrpSpPr>
        <p:grpSpPr>
          <a:xfrm>
            <a:off x="4203402" y="2741290"/>
            <a:ext cx="737196" cy="1047750"/>
            <a:chOff x="6870897" y="2261007"/>
            <a:chExt cx="737196" cy="1047750"/>
          </a:xfrm>
        </p:grpSpPr>
        <p:sp>
          <p:nvSpPr>
            <p:cNvPr id="11" name="Cubo 10">
              <a:extLst>
                <a:ext uri="{FF2B5EF4-FFF2-40B4-BE49-F238E27FC236}">
                  <a16:creationId xmlns:a16="http://schemas.microsoft.com/office/drawing/2014/main" id="{64ECFDC6-E8A5-44DA-A2F4-DC21433E4E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76256" y="2261007"/>
              <a:ext cx="731837" cy="1047750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rPr>
                <a:t>                                                                                                                                                 </a:t>
              </a:r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16957B5A-D9AD-4F48-8C3F-ABBEB259497C}"/>
                </a:ext>
              </a:extLst>
            </p:cNvPr>
            <p:cNvSpPr txBox="1"/>
            <p:nvPr/>
          </p:nvSpPr>
          <p:spPr>
            <a:xfrm>
              <a:off x="6870897" y="2588677"/>
              <a:ext cx="51261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000" i="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XX</a:t>
              </a:r>
              <a:endParaRPr lang="pt-BR" sz="2000" i="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903EF912-1933-4796-B6BC-6511DB4951D8}"/>
              </a:ext>
            </a:extLst>
          </p:cNvPr>
          <p:cNvGrpSpPr/>
          <p:nvPr/>
        </p:nvGrpSpPr>
        <p:grpSpPr>
          <a:xfrm>
            <a:off x="4200203" y="4757514"/>
            <a:ext cx="731837" cy="1047750"/>
            <a:chOff x="4200203" y="4071414"/>
            <a:chExt cx="731837" cy="1047750"/>
          </a:xfrm>
        </p:grpSpPr>
        <p:sp>
          <p:nvSpPr>
            <p:cNvPr id="13" name="Cubo 12">
              <a:extLst>
                <a:ext uri="{FF2B5EF4-FFF2-40B4-BE49-F238E27FC236}">
                  <a16:creationId xmlns:a16="http://schemas.microsoft.com/office/drawing/2014/main" id="{49EDEE38-621A-4D0F-9CFA-298F997E2B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00203" y="4071414"/>
              <a:ext cx="731837" cy="1047750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rPr>
                <a:t>                                                                                                                                                 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FB11D156-10FC-4111-87A3-E8779FC35B7F}"/>
                </a:ext>
              </a:extLst>
            </p:cNvPr>
            <p:cNvSpPr txBox="1"/>
            <p:nvPr/>
          </p:nvSpPr>
          <p:spPr>
            <a:xfrm>
              <a:off x="4200203" y="4399084"/>
              <a:ext cx="371797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pt-BR" sz="2000" i="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XX</a:t>
              </a:r>
              <a:endParaRPr lang="pt-BR" sz="2000" i="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Texto explicativo retangular com cantos arredondados 11">
            <a:extLst>
              <a:ext uri="{FF2B5EF4-FFF2-40B4-BE49-F238E27FC236}">
                <a16:creationId xmlns:a16="http://schemas.microsoft.com/office/drawing/2014/main" id="{0903FA17-2B75-46ED-BA18-531BB66B5751}"/>
              </a:ext>
            </a:extLst>
          </p:cNvPr>
          <p:cNvSpPr/>
          <p:nvPr/>
        </p:nvSpPr>
        <p:spPr bwMode="auto">
          <a:xfrm>
            <a:off x="1048967" y="3557088"/>
            <a:ext cx="2880320" cy="1079557"/>
          </a:xfrm>
          <a:prstGeom prst="wedgeRoundRectCallout">
            <a:avLst>
              <a:gd name="adj1" fmla="val 42043"/>
              <a:gd name="adj2" fmla="val 77124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i="0" dirty="0" err="1">
                <a:solidFill>
                  <a:srgbClr val="006FBA"/>
                </a:solidFill>
              </a:rPr>
              <a:t>Geração</a:t>
            </a:r>
            <a:r>
              <a:rPr lang="en-US" sz="2000" i="0" dirty="0">
                <a:solidFill>
                  <a:srgbClr val="006FBA"/>
                </a:solidFill>
              </a:rPr>
              <a:t> de IBI </a:t>
            </a:r>
            <a:r>
              <a:rPr lang="en-US" sz="2000" i="0" dirty="0" err="1">
                <a:solidFill>
                  <a:srgbClr val="006FBA"/>
                </a:solidFill>
              </a:rPr>
              <a:t>pelo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pt-BR" sz="2000" i="0" dirty="0">
                <a:solidFill>
                  <a:srgbClr val="006FBA"/>
                </a:solidFill>
              </a:rPr>
              <a:t>ARQUIVO</a:t>
            </a:r>
          </a:p>
          <a:p>
            <a:pPr algn="ctr"/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md-m09b.sid.inpe.br</a:t>
            </a:r>
          </a:p>
        </p:txBody>
      </p:sp>
    </p:spTree>
    <p:extLst>
      <p:ext uri="{BB962C8B-B14F-4D97-AF65-F5344CB8AC3E}">
        <p14:creationId xmlns:p14="http://schemas.microsoft.com/office/powerpoint/2010/main" val="369831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78D8DA-CB36-464E-9033-D22559046C00}"/>
              </a:ext>
            </a:extLst>
          </p:cNvPr>
          <p:cNvSpPr txBox="1"/>
          <p:nvPr/>
        </p:nvSpPr>
        <p:spPr>
          <a:xfrm>
            <a:off x="899592" y="2521059"/>
            <a:ext cx="7344816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endParaRPr lang="pt-BR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pt-BR" sz="20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serverAddress</a:t>
            </a:r>
            <a:r>
              <a:rPr lang="pt-BR" sz="2000" i="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pt-BR" sz="2000" i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mtc-m16d.sid.inpe.br</a:t>
            </a:r>
            <a:r>
              <a:rPr lang="pt-BR" i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i="0" dirty="0">
                <a:latin typeface="Courier New" panose="02070309020205020404" pitchFamily="49" charset="0"/>
                <a:cs typeface="Courier New" panose="02070309020205020404" pitchFamily="49" charset="0"/>
              </a:rPr>
              <a:t>806}</a:t>
            </a:r>
          </a:p>
          <a:p>
            <a:pPr algn="l"/>
            <a:endParaRPr lang="pt-BR" sz="2000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pt-BR" sz="2000" i="0" dirty="0">
                <a:latin typeface="Courier New" panose="02070309020205020404" pitchFamily="49" charset="0"/>
                <a:cs typeface="Courier New" panose="02070309020205020404" pitchFamily="49" charset="0"/>
              </a:rPr>
              <a:t>rep  </a:t>
            </a:r>
            <a:r>
              <a:rPr lang="pt-BR" sz="2000" b="1" i="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sid.inpe.br/mtc-m16d</a:t>
            </a:r>
            <a:r>
              <a:rPr lang="pt-BR" sz="2000" b="1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t-BR" sz="2000" b="1" i="0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2021/03.20.22.39.42</a:t>
            </a:r>
          </a:p>
          <a:p>
            <a:pPr algn="l"/>
            <a:r>
              <a:rPr lang="pt-BR" sz="20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ibip</a:t>
            </a:r>
            <a:r>
              <a:rPr lang="pt-BR" sz="2000" i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i="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8JMKD3MGPDW34R</a:t>
            </a:r>
            <a:r>
              <a:rPr lang="pt-BR" sz="2000" b="1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t-BR" sz="2000" b="1" i="0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44CBMPH</a:t>
            </a:r>
          </a:p>
          <a:p>
            <a:pPr algn="l"/>
            <a:endParaRPr lang="pt-BR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o explicativo retangular com cantos arredondados 11">
            <a:extLst>
              <a:ext uri="{FF2B5EF4-FFF2-40B4-BE49-F238E27FC236}">
                <a16:creationId xmlns:a16="http://schemas.microsoft.com/office/drawing/2014/main" id="{359912C9-6341-4B53-B418-828C4E363F50}"/>
              </a:ext>
            </a:extLst>
          </p:cNvPr>
          <p:cNvSpPr/>
          <p:nvPr/>
        </p:nvSpPr>
        <p:spPr bwMode="auto">
          <a:xfrm>
            <a:off x="4788024" y="1844824"/>
            <a:ext cx="2016224" cy="432000"/>
          </a:xfrm>
          <a:prstGeom prst="wedgeRoundRectCallout">
            <a:avLst>
              <a:gd name="adj1" fmla="val -46558"/>
              <a:gd name="adj2" fmla="val 156835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i="0" dirty="0">
                <a:solidFill>
                  <a:srgbClr val="006FBA"/>
                </a:solidFill>
              </a:rPr>
              <a:t>O </a:t>
            </a:r>
            <a:r>
              <a:rPr lang="en-US" sz="2000" i="0" dirty="0">
                <a:solidFill>
                  <a:srgbClr val="0070C0"/>
                </a:solidFill>
              </a:rPr>
              <a:t>ARQUIVO</a:t>
            </a:r>
            <a:r>
              <a:rPr lang="en-US" sz="2000" i="0" dirty="0">
                <a:solidFill>
                  <a:srgbClr val="006FBA"/>
                </a:solidFill>
              </a:rPr>
              <a:t> …</a:t>
            </a: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8" name="Texto explicativo retangular com cantos arredondados 11">
            <a:extLst>
              <a:ext uri="{FF2B5EF4-FFF2-40B4-BE49-F238E27FC236}">
                <a16:creationId xmlns:a16="http://schemas.microsoft.com/office/drawing/2014/main" id="{4CC3864F-31ED-406D-AAB1-33FE52ADA048}"/>
              </a:ext>
            </a:extLst>
          </p:cNvPr>
          <p:cNvSpPr/>
          <p:nvPr/>
        </p:nvSpPr>
        <p:spPr bwMode="auto">
          <a:xfrm>
            <a:off x="5940152" y="4581176"/>
            <a:ext cx="2016224" cy="432000"/>
          </a:xfrm>
          <a:prstGeom prst="wedgeRoundRectCallout">
            <a:avLst>
              <a:gd name="adj1" fmla="val -67968"/>
              <a:gd name="adj2" fmla="val -209990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i="0" dirty="0">
                <a:solidFill>
                  <a:srgbClr val="006FBA"/>
                </a:solidFill>
              </a:rPr>
              <a:t>… </a:t>
            </a:r>
            <a:r>
              <a:rPr lang="en-US" sz="2000" i="0" dirty="0" err="1">
                <a:solidFill>
                  <a:srgbClr val="006FBA"/>
                </a:solidFill>
              </a:rPr>
              <a:t>gerou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en-US" sz="2000" b="1" i="0" dirty="0">
                <a:solidFill>
                  <a:srgbClr val="006FBA"/>
                </a:solidFill>
              </a:rPr>
              <a:t>2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en-US" sz="2000" b="1" i="0" dirty="0">
                <a:solidFill>
                  <a:srgbClr val="0070C0"/>
                </a:solidFill>
              </a:rPr>
              <a:t>IBIs</a:t>
            </a:r>
            <a:endParaRPr lang="pt-BR" sz="2000" b="1" i="0" dirty="0">
              <a:solidFill>
                <a:srgbClr val="0070C0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189A75A-E3B5-4D7A-845B-AE2BCD22F3CD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(2/4)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geração de </a:t>
            </a:r>
            <a:r>
              <a:rPr lang="pt-BR" sz="2000" b="1" i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IBIs</a:t>
            </a: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ARQUIVOS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0" name="Texto explicativo retangular com cantos arredondados 11">
            <a:extLst>
              <a:ext uri="{FF2B5EF4-FFF2-40B4-BE49-F238E27FC236}">
                <a16:creationId xmlns:a16="http://schemas.microsoft.com/office/drawing/2014/main" id="{59CB329E-5DE6-4851-A997-E49DA6F3D6CE}"/>
              </a:ext>
            </a:extLst>
          </p:cNvPr>
          <p:cNvSpPr/>
          <p:nvPr/>
        </p:nvSpPr>
        <p:spPr bwMode="auto">
          <a:xfrm>
            <a:off x="395536" y="4720666"/>
            <a:ext cx="3528392" cy="986322"/>
          </a:xfrm>
          <a:prstGeom prst="wedgeRoundRectCallout">
            <a:avLst>
              <a:gd name="adj1" fmla="val 5195"/>
              <a:gd name="adj2" fmla="val -18644"/>
              <a:gd name="adj3" fmla="val 16667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CC00CC"/>
                </a:solidFill>
              </a:rPr>
              <a:t>Não há cadastre próprio de prefixo. Os prefixos são simplesmente herdados da Internet. </a:t>
            </a:r>
          </a:p>
        </p:txBody>
      </p:sp>
      <p:sp>
        <p:nvSpPr>
          <p:cNvPr id="11" name="Texto explicativo retangular com cantos arredondados 11">
            <a:extLst>
              <a:ext uri="{FF2B5EF4-FFF2-40B4-BE49-F238E27FC236}">
                <a16:creationId xmlns:a16="http://schemas.microsoft.com/office/drawing/2014/main" id="{FBA1528F-B9B9-49B7-A434-8A06037596F9}"/>
              </a:ext>
            </a:extLst>
          </p:cNvPr>
          <p:cNvSpPr/>
          <p:nvPr/>
        </p:nvSpPr>
        <p:spPr bwMode="auto">
          <a:xfrm>
            <a:off x="5184068" y="5191042"/>
            <a:ext cx="3528392" cy="1209757"/>
          </a:xfrm>
          <a:prstGeom prst="wedgeRoundRectCallout">
            <a:avLst>
              <a:gd name="adj1" fmla="val 5195"/>
              <a:gd name="adj2" fmla="val -18644"/>
              <a:gd name="adj3" fmla="val 16667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CC00CC"/>
                </a:solidFill>
              </a:rPr>
              <a:t>A versão ‘rep’ serve para organizar de forma padrão o armazenamento dos ITENS DE INFORMAÇÃO em sistema de arquivos.  </a:t>
            </a:r>
          </a:p>
        </p:txBody>
      </p:sp>
    </p:spTree>
    <p:extLst>
      <p:ext uri="{BB962C8B-B14F-4D97-AF65-F5344CB8AC3E}">
        <p14:creationId xmlns:p14="http://schemas.microsoft.com/office/powerpoint/2010/main" val="1265428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8F0489B-448F-47A0-A336-48C5571C6C32}"/>
              </a:ext>
            </a:extLst>
          </p:cNvPr>
          <p:cNvSpPr txBox="1"/>
          <p:nvPr/>
        </p:nvSpPr>
        <p:spPr>
          <a:xfrm>
            <a:off x="1077592" y="3327375"/>
            <a:ext cx="69888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urlib.net</a:t>
            </a:r>
            <a:r>
              <a:rPr kumimoji="0" lang="pt-BR" sz="200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sid.inpe.br/mtc-m19@80</a:t>
            </a:r>
            <a:r>
              <a:rPr kumimoji="0" lang="pt-BR" sz="200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2010/02.09.18.47</a:t>
            </a:r>
            <a:endParaRPr lang="pt-BR" sz="2000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8A93568-F5BA-4936-BF2D-0F5B71E8FBA0}"/>
              </a:ext>
            </a:extLst>
          </p:cNvPr>
          <p:cNvSpPr txBox="1"/>
          <p:nvPr/>
        </p:nvSpPr>
        <p:spPr>
          <a:xfrm>
            <a:off x="2013696" y="4407495"/>
            <a:ext cx="51166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urlib.net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8JMKD3MGP7W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36TNG2E</a:t>
            </a:r>
            <a:endParaRPr lang="pt-BR" sz="2000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 explicativo retangular com cantos arredondados 11">
            <a:extLst>
              <a:ext uri="{FF2B5EF4-FFF2-40B4-BE49-F238E27FC236}">
                <a16:creationId xmlns:a16="http://schemas.microsoft.com/office/drawing/2014/main" id="{9C34BF2A-0F57-4E08-9ECD-80AE88C41461}"/>
              </a:ext>
            </a:extLst>
          </p:cNvPr>
          <p:cNvSpPr/>
          <p:nvPr/>
        </p:nvSpPr>
        <p:spPr bwMode="auto">
          <a:xfrm>
            <a:off x="4283968" y="1976326"/>
            <a:ext cx="4142481" cy="792088"/>
          </a:xfrm>
          <a:prstGeom prst="wedgeRoundRectCallout">
            <a:avLst>
              <a:gd name="adj1" fmla="val -37701"/>
              <a:gd name="adj2" fmla="val 103852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b="1" i="0" dirty="0">
                <a:solidFill>
                  <a:srgbClr val="006FBA"/>
                </a:solidFill>
              </a:rPr>
              <a:t>Ambos</a:t>
            </a:r>
            <a:r>
              <a:rPr lang="en-US" sz="2000" i="0" dirty="0">
                <a:solidFill>
                  <a:srgbClr val="006FBA"/>
                </a:solidFill>
              </a:rPr>
              <a:t> URL </a:t>
            </a:r>
            <a:r>
              <a:rPr lang="en-US" sz="2000" i="0" dirty="0" err="1">
                <a:solidFill>
                  <a:srgbClr val="006FBA"/>
                </a:solidFill>
              </a:rPr>
              <a:t>retornam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en-US" sz="2000" i="0" dirty="0" err="1">
                <a:solidFill>
                  <a:srgbClr val="006FBA"/>
                </a:solidFill>
              </a:rPr>
              <a:t>os</a:t>
            </a:r>
            <a:r>
              <a:rPr lang="en-US" sz="2000" i="0" dirty="0">
                <a:solidFill>
                  <a:srgbClr val="006FBA"/>
                </a:solidFill>
              </a:rPr>
              <a:t> dados do </a:t>
            </a:r>
            <a:r>
              <a:rPr lang="en-US" sz="2000" b="1" i="0" dirty="0" err="1">
                <a:solidFill>
                  <a:srgbClr val="006FBA"/>
                </a:solidFill>
              </a:rPr>
              <a:t>mesmo</a:t>
            </a:r>
            <a:r>
              <a:rPr lang="en-US" sz="2000" i="0" dirty="0">
                <a:solidFill>
                  <a:srgbClr val="006FBA"/>
                </a:solidFill>
              </a:rPr>
              <a:t> Item de </a:t>
            </a:r>
            <a:r>
              <a:rPr lang="en-US" sz="2000" i="0" dirty="0" err="1">
                <a:solidFill>
                  <a:srgbClr val="006FBA"/>
                </a:solidFill>
              </a:rPr>
              <a:t>Informação</a:t>
            </a:r>
            <a:endParaRPr lang="pt-BR" sz="2000" b="1" i="0" dirty="0">
              <a:solidFill>
                <a:srgbClr val="006FBA"/>
              </a:solidFill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E9B57F6D-5F47-4376-8040-75A611BBC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85F32896-2511-47BA-856F-6B694888E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BCE4E90-B6AA-451C-AA62-9F3D67D835C2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(3/4)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geração de IBI por ARQUIVOS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2990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D44A6E2B-50FC-498D-8607-B525B77B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CEEDACA-9C0F-4088-A4B4-5AA3780B8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E36BA3C-E98C-4F9A-9265-0E09B84EAB3A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(4/4)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 ABNT NBR 16066:2012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EE611C-927B-4B14-9DFC-1504AE80BF4B}"/>
              </a:ext>
            </a:extLst>
          </p:cNvPr>
          <p:cNvSpPr txBox="1"/>
          <p:nvPr/>
        </p:nvSpPr>
        <p:spPr>
          <a:xfrm>
            <a:off x="1151620" y="2951947"/>
            <a:ext cx="6840760" cy="95410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Sistema para </a:t>
            </a:r>
            <a:r>
              <a:rPr lang="pt-BR" sz="28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 Identificador com Base na Internet (IBI)</a:t>
            </a:r>
          </a:p>
        </p:txBody>
      </p:sp>
    </p:spTree>
    <p:extLst>
      <p:ext uri="{BB962C8B-B14F-4D97-AF65-F5344CB8AC3E}">
        <p14:creationId xmlns:p14="http://schemas.microsoft.com/office/powerpoint/2010/main" val="955812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F99422D-045D-43C9-99FA-9FB807EEFDC4}"/>
              </a:ext>
            </a:extLst>
          </p:cNvPr>
          <p:cNvSpPr txBox="1"/>
          <p:nvPr/>
        </p:nvSpPr>
        <p:spPr>
          <a:xfrm>
            <a:off x="2920380" y="3136613"/>
            <a:ext cx="3303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i="0" kern="0" dirty="0">
                <a:solidFill>
                  <a:srgbClr val="006FBA"/>
                </a:solidFill>
              </a:rPr>
              <a:t>Rede 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006FBA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IBI piloto</a:t>
            </a:r>
          </a:p>
        </p:txBody>
      </p:sp>
    </p:spTree>
    <p:extLst>
      <p:ext uri="{BB962C8B-B14F-4D97-AF65-F5344CB8AC3E}">
        <p14:creationId xmlns:p14="http://schemas.microsoft.com/office/powerpoint/2010/main" val="1278494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0">
            <a:extLst>
              <a:ext uri="{FF2B5EF4-FFF2-40B4-BE49-F238E27FC236}">
                <a16:creationId xmlns:a16="http://schemas.microsoft.com/office/drawing/2014/main" id="{1FC29750-91F4-45E3-9B8F-5E9656A7E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90" name="Rectangle 9">
            <a:extLst>
              <a:ext uri="{FF2B5EF4-FFF2-40B4-BE49-F238E27FC236}">
                <a16:creationId xmlns:a16="http://schemas.microsoft.com/office/drawing/2014/main" id="{04443AC2-11CA-4A13-98ED-E1DACA7A1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263" name="Rectangle 2">
            <a:extLst>
              <a:ext uri="{FF2B5EF4-FFF2-40B4-BE49-F238E27FC236}">
                <a16:creationId xmlns:a16="http://schemas.microsoft.com/office/drawing/2014/main" id="{CD7D26A5-0C92-4753-916F-D28A0870CAF6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IBI Piloto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(1/3)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Alguns marcos da Rede IBI piloto</a:t>
            </a: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8D3FF6E2-9910-45D1-BBA7-E649E39B79D9}"/>
              </a:ext>
            </a:extLst>
          </p:cNvPr>
          <p:cNvSpPr txBox="1"/>
          <p:nvPr/>
        </p:nvSpPr>
        <p:spPr>
          <a:xfrm>
            <a:off x="683568" y="2244928"/>
            <a:ext cx="777686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Foi idealizada em 1995;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Incorporou o RESOLVEDOR urlib.net em 2007;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Contou com a hospedagem do RESOLVEDOR no NIC.br em 2018;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Hospeda mais de 65000 ITENS DE INFORMAÇÃO;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 err="1">
                <a:solidFill>
                  <a:srgbClr val="0070C0"/>
                </a:solidFill>
              </a:rPr>
              <a:t>Possue</a:t>
            </a:r>
            <a:r>
              <a:rPr lang="pt-BR" sz="2400" i="0" dirty="0">
                <a:solidFill>
                  <a:srgbClr val="0070C0"/>
                </a:solidFill>
              </a:rPr>
              <a:t> 21 nós hospedados em 9 servidores;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É hospedada em 3 Instituições;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Dá acesso aos Acervos de 5 entidades.</a:t>
            </a:r>
          </a:p>
        </p:txBody>
      </p:sp>
    </p:spTree>
    <p:extLst>
      <p:ext uri="{BB962C8B-B14F-4D97-AF65-F5344CB8AC3E}">
        <p14:creationId xmlns:p14="http://schemas.microsoft.com/office/powerpoint/2010/main" val="4035970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0">
            <a:extLst>
              <a:ext uri="{FF2B5EF4-FFF2-40B4-BE49-F238E27FC236}">
                <a16:creationId xmlns:a16="http://schemas.microsoft.com/office/drawing/2014/main" id="{1FC29750-91F4-45E3-9B8F-5E9656A7E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90" name="Rectangle 9">
            <a:extLst>
              <a:ext uri="{FF2B5EF4-FFF2-40B4-BE49-F238E27FC236}">
                <a16:creationId xmlns:a16="http://schemas.microsoft.com/office/drawing/2014/main" id="{04443AC2-11CA-4A13-98ED-E1DACA7A1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263" name="Rectangle 2">
            <a:extLst>
              <a:ext uri="{FF2B5EF4-FFF2-40B4-BE49-F238E27FC236}">
                <a16:creationId xmlns:a16="http://schemas.microsoft.com/office/drawing/2014/main" id="{CD7D26A5-0C92-4753-916F-D28A0870CAF6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IBI Piloto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(2/3)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IBI piloto em abril de 2021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281" name="Chave Direita 280">
            <a:extLst>
              <a:ext uri="{FF2B5EF4-FFF2-40B4-BE49-F238E27FC236}">
                <a16:creationId xmlns:a16="http://schemas.microsoft.com/office/drawing/2014/main" id="{CC36F002-D60C-4DE9-8CDB-E67ECDE20765}"/>
              </a:ext>
            </a:extLst>
          </p:cNvPr>
          <p:cNvSpPr/>
          <p:nvPr/>
        </p:nvSpPr>
        <p:spPr bwMode="auto">
          <a:xfrm rot="20460000">
            <a:off x="6308900" y="1569782"/>
            <a:ext cx="276170" cy="1011661"/>
          </a:xfrm>
          <a:prstGeom prst="rightBrace">
            <a:avLst>
              <a:gd name="adj1" fmla="val 0"/>
              <a:gd name="adj2" fmla="val 50000"/>
            </a:avLst>
          </a:prstGeom>
          <a:noFill/>
          <a:ln w="9525" cap="flat" cmpd="sng" algn="ctr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cxnSp>
        <p:nvCxnSpPr>
          <p:cNvPr id="265" name="Conector reto 264">
            <a:extLst>
              <a:ext uri="{FF2B5EF4-FFF2-40B4-BE49-F238E27FC236}">
                <a16:creationId xmlns:a16="http://schemas.microsoft.com/office/drawing/2014/main" id="{D64E0118-2B5F-41CB-ADED-F3E3A2515E26}"/>
              </a:ext>
            </a:extLst>
          </p:cNvPr>
          <p:cNvCxnSpPr>
            <a:cxnSpLocks/>
          </p:cNvCxnSpPr>
          <p:nvPr/>
        </p:nvCxnSpPr>
        <p:spPr bwMode="auto">
          <a:xfrm rot="2160000" flipV="1">
            <a:off x="3772296" y="4360791"/>
            <a:ext cx="718758" cy="5820"/>
          </a:xfrm>
          <a:prstGeom prst="line">
            <a:avLst/>
          </a:prstGeom>
          <a:noFill/>
          <a:ln w="38100" cap="flat" cmpd="sng" algn="ctr">
            <a:solidFill>
              <a:srgbClr val="00008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66" name="CaixaDeTexto 34">
            <a:extLst>
              <a:ext uri="{FF2B5EF4-FFF2-40B4-BE49-F238E27FC236}">
                <a16:creationId xmlns:a16="http://schemas.microsoft.com/office/drawing/2014/main" id="{8037A49D-984B-4081-881F-47AE7AC8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2511" y="5559986"/>
            <a:ext cx="3085833" cy="769441"/>
          </a:xfrm>
          <a:prstGeom prst="rect">
            <a:avLst/>
          </a:prstGeom>
          <a:solidFill>
            <a:srgbClr val="E7F6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Repetidor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Arquivo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7" name="CaixaDeTexto 34">
            <a:extLst>
              <a:ext uri="{FF2B5EF4-FFF2-40B4-BE49-F238E27FC236}">
                <a16:creationId xmlns:a16="http://schemas.microsoft.com/office/drawing/2014/main" id="{AAB5EA75-651B-4882-94D1-4CD29CF2F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3660" y="5583361"/>
            <a:ext cx="1872208" cy="646331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Resolvedor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urlib.net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NIC.br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</a:t>
            </a:r>
          </a:p>
        </p:txBody>
      </p:sp>
      <p:sp>
        <p:nvSpPr>
          <p:cNvPr id="268" name="Texto Explicativo: Linha 267">
            <a:extLst>
              <a:ext uri="{FF2B5EF4-FFF2-40B4-BE49-F238E27FC236}">
                <a16:creationId xmlns:a16="http://schemas.microsoft.com/office/drawing/2014/main" id="{D3A78A97-B12E-4ADA-A875-860D1183A01D}"/>
              </a:ext>
            </a:extLst>
          </p:cNvPr>
          <p:cNvSpPr/>
          <p:nvPr/>
        </p:nvSpPr>
        <p:spPr bwMode="auto">
          <a:xfrm>
            <a:off x="2534925" y="3000700"/>
            <a:ext cx="1525169" cy="284284"/>
          </a:xfrm>
          <a:prstGeom prst="borderCallout1">
            <a:avLst>
              <a:gd name="adj1" fmla="val 100647"/>
              <a:gd name="adj2" fmla="val 49405"/>
              <a:gd name="adj3" fmla="val 189723"/>
              <a:gd name="adj4" fmla="val 49401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(AMI)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NIC.br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9" name="Texto Explicativo: Linha 268">
            <a:extLst>
              <a:ext uri="{FF2B5EF4-FFF2-40B4-BE49-F238E27FC236}">
                <a16:creationId xmlns:a16="http://schemas.microsoft.com/office/drawing/2014/main" id="{42AC18D8-B410-4212-91B6-BBB90D2806BC}"/>
              </a:ext>
            </a:extLst>
          </p:cNvPr>
          <p:cNvSpPr/>
          <p:nvPr/>
        </p:nvSpPr>
        <p:spPr bwMode="auto">
          <a:xfrm>
            <a:off x="2572509" y="2435860"/>
            <a:ext cx="1450000" cy="305865"/>
          </a:xfrm>
          <a:prstGeom prst="borderCallout1">
            <a:avLst>
              <a:gd name="adj1" fmla="val 50820"/>
              <a:gd name="adj2" fmla="val 100655"/>
              <a:gd name="adj3" fmla="val 109253"/>
              <a:gd name="adj4" fmla="val 13128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IBICT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IBICT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0" name="CaixaDeTexto 34">
            <a:extLst>
              <a:ext uri="{FF2B5EF4-FFF2-40B4-BE49-F238E27FC236}">
                <a16:creationId xmlns:a16="http://schemas.microsoft.com/office/drawing/2014/main" id="{4D795FD0-2D7D-4D24-9B10-41F53B5FA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816" y="5583361"/>
            <a:ext cx="1658068" cy="646331"/>
          </a:xfrm>
          <a:prstGeom prst="rect">
            <a:avLst/>
          </a:prstGeom>
          <a:solidFill>
            <a:srgbClr val="CCD5E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Navegador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de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kern="0" dirty="0">
                <a:solidFill>
                  <a:srgbClr val="000080"/>
                </a:solidFill>
                <a:latin typeface="Calibri"/>
              </a:rPr>
              <a:t>um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usário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71" name="Agrupar 270">
            <a:extLst>
              <a:ext uri="{FF2B5EF4-FFF2-40B4-BE49-F238E27FC236}">
                <a16:creationId xmlns:a16="http://schemas.microsoft.com/office/drawing/2014/main" id="{1B938B33-5427-4C1B-8CF8-2B9153F9D202}"/>
              </a:ext>
            </a:extLst>
          </p:cNvPr>
          <p:cNvGrpSpPr/>
          <p:nvPr/>
        </p:nvGrpSpPr>
        <p:grpSpPr>
          <a:xfrm>
            <a:off x="561096" y="1412776"/>
            <a:ext cx="6196031" cy="4010051"/>
            <a:chOff x="576000" y="1104715"/>
            <a:chExt cx="6196031" cy="4010051"/>
          </a:xfrm>
        </p:grpSpPr>
        <p:cxnSp>
          <p:nvCxnSpPr>
            <p:cNvPr id="296" name="Conector reto 295">
              <a:extLst>
                <a:ext uri="{FF2B5EF4-FFF2-40B4-BE49-F238E27FC236}">
                  <a16:creationId xmlns:a16="http://schemas.microsoft.com/office/drawing/2014/main" id="{E7D99ED1-1C5A-47D2-AA61-9C2D9EBE2A29}"/>
                </a:ext>
              </a:extLst>
            </p:cNvPr>
            <p:cNvCxnSpPr>
              <a:cxnSpLocks/>
              <a:stCxn id="299" idx="6"/>
            </p:cNvCxnSpPr>
            <p:nvPr/>
          </p:nvCxnSpPr>
          <p:spPr bwMode="auto">
            <a:xfrm flipV="1">
              <a:off x="3977960" y="2736542"/>
              <a:ext cx="619455" cy="1169765"/>
            </a:xfrm>
            <a:prstGeom prst="line">
              <a:avLst/>
            </a:prstGeom>
            <a:noFill/>
            <a:ln w="381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7" name="Conector reto 296">
              <a:extLst>
                <a:ext uri="{FF2B5EF4-FFF2-40B4-BE49-F238E27FC236}">
                  <a16:creationId xmlns:a16="http://schemas.microsoft.com/office/drawing/2014/main" id="{CA4F6246-14FE-46EC-A17F-3E689E3C58D5}"/>
                </a:ext>
              </a:extLst>
            </p:cNvPr>
            <p:cNvCxnSpPr>
              <a:cxnSpLocks/>
              <a:endCxn id="313" idx="2"/>
            </p:cNvCxnSpPr>
            <p:nvPr/>
          </p:nvCxnSpPr>
          <p:spPr bwMode="auto">
            <a:xfrm>
              <a:off x="4858262" y="2280059"/>
              <a:ext cx="928144" cy="2"/>
            </a:xfrm>
            <a:prstGeom prst="line">
              <a:avLst/>
            </a:prstGeom>
            <a:noFill/>
            <a:ln w="254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8" name="Conector reto 297">
              <a:extLst>
                <a:ext uri="{FF2B5EF4-FFF2-40B4-BE49-F238E27FC236}">
                  <a16:creationId xmlns:a16="http://schemas.microsoft.com/office/drawing/2014/main" id="{0E7B4FFF-E883-4C17-8E01-B367CCC17A7B}"/>
                </a:ext>
              </a:extLst>
            </p:cNvPr>
            <p:cNvCxnSpPr>
              <a:cxnSpLocks/>
              <a:stCxn id="299" idx="6"/>
              <a:endCxn id="339" idx="2"/>
            </p:cNvCxnSpPr>
            <p:nvPr/>
          </p:nvCxnSpPr>
          <p:spPr bwMode="auto">
            <a:xfrm flipV="1">
              <a:off x="3977960" y="3657366"/>
              <a:ext cx="765502" cy="248941"/>
            </a:xfrm>
            <a:prstGeom prst="line">
              <a:avLst/>
            </a:prstGeom>
            <a:noFill/>
            <a:ln w="381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99" name="Elipse 298">
              <a:extLst>
                <a:ext uri="{FF2B5EF4-FFF2-40B4-BE49-F238E27FC236}">
                  <a16:creationId xmlns:a16="http://schemas.microsoft.com/office/drawing/2014/main" id="{F7F64CB9-B1D7-436C-BB76-F647652C86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3960" y="3204307"/>
              <a:ext cx="1404000" cy="1404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rtlCol="0" anchor="t" anchorCtr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rPr>
                <a:t>RES</a:t>
              </a:r>
            </a:p>
          </p:txBody>
        </p:sp>
        <p:cxnSp>
          <p:nvCxnSpPr>
            <p:cNvPr id="300" name="Conector reto 299">
              <a:extLst>
                <a:ext uri="{FF2B5EF4-FFF2-40B4-BE49-F238E27FC236}">
                  <a16:creationId xmlns:a16="http://schemas.microsoft.com/office/drawing/2014/main" id="{1318853F-7D4C-4AFD-8689-6506645DF636}"/>
                </a:ext>
              </a:extLst>
            </p:cNvPr>
            <p:cNvCxnSpPr>
              <a:cxnSpLocks/>
              <a:stCxn id="301" idx="6"/>
            </p:cNvCxnSpPr>
            <p:nvPr/>
          </p:nvCxnSpPr>
          <p:spPr bwMode="auto">
            <a:xfrm>
              <a:off x="1728000" y="3888291"/>
              <a:ext cx="845960" cy="5042"/>
            </a:xfrm>
            <a:prstGeom prst="line">
              <a:avLst/>
            </a:prstGeom>
            <a:noFill/>
            <a:ln w="381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301" name="Elipse 300">
              <a:extLst>
                <a:ext uri="{FF2B5EF4-FFF2-40B4-BE49-F238E27FC236}">
                  <a16:creationId xmlns:a16="http://schemas.microsoft.com/office/drawing/2014/main" id="{01344F53-66DD-40C6-B033-D67096E2D7A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6000" y="3312291"/>
              <a:ext cx="1152000" cy="1152000"/>
            </a:xfrm>
            <a:prstGeom prst="ellipse">
              <a:avLst/>
            </a:prstGeom>
            <a:solidFill>
              <a:srgbClr val="CCD5EA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02" name="Agrupar 301">
              <a:extLst>
                <a:ext uri="{FF2B5EF4-FFF2-40B4-BE49-F238E27FC236}">
                  <a16:creationId xmlns:a16="http://schemas.microsoft.com/office/drawing/2014/main" id="{4477CBEB-FE0F-4C5C-AFDD-6D22CEFC6E0E}"/>
                </a:ext>
              </a:extLst>
            </p:cNvPr>
            <p:cNvGrpSpPr/>
            <p:nvPr/>
          </p:nvGrpSpPr>
          <p:grpSpPr>
            <a:xfrm>
              <a:off x="4342468" y="4034766"/>
              <a:ext cx="1304522" cy="1080000"/>
              <a:chOff x="5012157" y="4073392"/>
              <a:chExt cx="1304522" cy="1080000"/>
            </a:xfrm>
          </p:grpSpPr>
          <p:sp>
            <p:nvSpPr>
              <p:cNvPr id="341" name="Elipse 340">
                <a:extLst>
                  <a:ext uri="{FF2B5EF4-FFF2-40B4-BE49-F238E27FC236}">
                    <a16:creationId xmlns:a16="http://schemas.microsoft.com/office/drawing/2014/main" id="{46D7FA05-1227-40ED-A6AC-93F5BAD20A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70279" y="4165416"/>
                <a:ext cx="446400" cy="446400"/>
              </a:xfrm>
              <a:prstGeom prst="ellipse">
                <a:avLst/>
              </a:prstGeom>
              <a:noFill/>
              <a:ln w="254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2" name="Elipse 341">
                <a:extLst>
                  <a:ext uri="{FF2B5EF4-FFF2-40B4-BE49-F238E27FC236}">
                    <a16:creationId xmlns:a16="http://schemas.microsoft.com/office/drawing/2014/main" id="{61DC25D4-B429-43B6-89E2-0281BB565C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12157" y="4073392"/>
                <a:ext cx="1080000" cy="1080000"/>
              </a:xfrm>
              <a:prstGeom prst="ellipse">
                <a:avLst/>
              </a:prstGeom>
              <a:solidFill>
                <a:srgbClr val="E7F6FF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43" name="Conector de Seta Reta 342">
                <a:extLst>
                  <a:ext uri="{FF2B5EF4-FFF2-40B4-BE49-F238E27FC236}">
                    <a16:creationId xmlns:a16="http://schemas.microsoft.com/office/drawing/2014/main" id="{6A601129-6F02-462B-A706-F6EBAD48E2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9560000" flipH="1">
                <a:off x="5921942" y="4213833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8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303" name="Elipse 302">
              <a:extLst>
                <a:ext uri="{FF2B5EF4-FFF2-40B4-BE49-F238E27FC236}">
                  <a16:creationId xmlns:a16="http://schemas.microsoft.com/office/drawing/2014/main" id="{6E2A4D7B-1FFD-4A23-AB32-C5F3A0416C81}"/>
                </a:ext>
              </a:extLst>
            </p:cNvPr>
            <p:cNvSpPr>
              <a:spLocks noChangeAspect="1"/>
            </p:cNvSpPr>
            <p:nvPr/>
          </p:nvSpPr>
          <p:spPr bwMode="auto">
            <a:xfrm rot="19440000">
              <a:off x="5551931" y="1317446"/>
              <a:ext cx="540000" cy="54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4" name="Elipse 303">
              <a:extLst>
                <a:ext uri="{FF2B5EF4-FFF2-40B4-BE49-F238E27FC236}">
                  <a16:creationId xmlns:a16="http://schemas.microsoft.com/office/drawing/2014/main" id="{1597C6AC-E691-4CAA-A35F-A788F4232221}"/>
                </a:ext>
              </a:extLst>
            </p:cNvPr>
            <p:cNvSpPr>
              <a:spLocks noChangeAspect="1"/>
            </p:cNvSpPr>
            <p:nvPr/>
          </p:nvSpPr>
          <p:spPr bwMode="auto">
            <a:xfrm rot="19500000" flipV="1">
              <a:off x="4323220" y="1740061"/>
              <a:ext cx="1080000" cy="108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5" name="Elipse 304">
              <a:extLst>
                <a:ext uri="{FF2B5EF4-FFF2-40B4-BE49-F238E27FC236}">
                  <a16:creationId xmlns:a16="http://schemas.microsoft.com/office/drawing/2014/main" id="{125C67AB-5800-4216-A586-4DBADE489C25}"/>
                </a:ext>
              </a:extLst>
            </p:cNvPr>
            <p:cNvSpPr>
              <a:spLocks noChangeAspect="1"/>
            </p:cNvSpPr>
            <p:nvPr/>
          </p:nvSpPr>
          <p:spPr bwMode="auto">
            <a:xfrm rot="17280000">
              <a:off x="6232031" y="2473834"/>
              <a:ext cx="540000" cy="54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6" name="Arco 305">
              <a:extLst>
                <a:ext uri="{FF2B5EF4-FFF2-40B4-BE49-F238E27FC236}">
                  <a16:creationId xmlns:a16="http://schemas.microsoft.com/office/drawing/2014/main" id="{C289CE8F-3B47-43E0-9076-6B30BE1389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79654" y="1104715"/>
              <a:ext cx="2376000" cy="2376000"/>
            </a:xfrm>
            <a:prstGeom prst="arc">
              <a:avLst>
                <a:gd name="adj1" fmla="val 20186790"/>
                <a:gd name="adj2" fmla="val 20814840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07" name="Agrupar 306">
              <a:extLst>
                <a:ext uri="{FF2B5EF4-FFF2-40B4-BE49-F238E27FC236}">
                  <a16:creationId xmlns:a16="http://schemas.microsoft.com/office/drawing/2014/main" id="{E709D660-C374-4829-8BB8-FEF14D4BD897}"/>
                </a:ext>
              </a:extLst>
            </p:cNvPr>
            <p:cNvGrpSpPr/>
            <p:nvPr/>
          </p:nvGrpSpPr>
          <p:grpSpPr>
            <a:xfrm rot="-1500000">
              <a:off x="4682350" y="2841708"/>
              <a:ext cx="1304522" cy="1080000"/>
              <a:chOff x="5012157" y="4073392"/>
              <a:chExt cx="1304522" cy="1080000"/>
            </a:xfrm>
          </p:grpSpPr>
          <p:cxnSp>
            <p:nvCxnSpPr>
              <p:cNvPr id="337" name="Conector reto 336">
                <a:extLst>
                  <a:ext uri="{FF2B5EF4-FFF2-40B4-BE49-F238E27FC236}">
                    <a16:creationId xmlns:a16="http://schemas.microsoft.com/office/drawing/2014/main" id="{FC96F406-D041-4861-94D6-A9439254CC51}"/>
                  </a:ext>
                </a:extLst>
              </p:cNvPr>
              <p:cNvCxnSpPr>
                <a:cxnSpLocks/>
                <a:stCxn id="339" idx="2"/>
                <a:endCxn id="338" idx="4"/>
              </p:cNvCxnSpPr>
              <p:nvPr/>
            </p:nvCxnSpPr>
            <p:spPr bwMode="auto">
              <a:xfrm flipV="1">
                <a:off x="5012157" y="4611816"/>
                <a:ext cx="1081322" cy="157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338" name="Elipse 337">
                <a:extLst>
                  <a:ext uri="{FF2B5EF4-FFF2-40B4-BE49-F238E27FC236}">
                    <a16:creationId xmlns:a16="http://schemas.microsoft.com/office/drawing/2014/main" id="{FFA3AC57-A1CD-4E09-873D-77FDA53802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70279" y="4165416"/>
                <a:ext cx="446400" cy="446400"/>
              </a:xfrm>
              <a:prstGeom prst="ellipse">
                <a:avLst/>
              </a:prstGeom>
              <a:noFill/>
              <a:ln w="254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9" name="Elipse 338">
                <a:extLst>
                  <a:ext uri="{FF2B5EF4-FFF2-40B4-BE49-F238E27FC236}">
                    <a16:creationId xmlns:a16="http://schemas.microsoft.com/office/drawing/2014/main" id="{26004C95-B169-4E98-9DC8-19857520D0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12157" y="4073392"/>
                <a:ext cx="1080000" cy="1080000"/>
              </a:xfrm>
              <a:prstGeom prst="ellipse">
                <a:avLst/>
              </a:prstGeom>
              <a:solidFill>
                <a:srgbClr val="E7F6FF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40" name="Conector de Seta Reta 339">
                <a:extLst>
                  <a:ext uri="{FF2B5EF4-FFF2-40B4-BE49-F238E27FC236}">
                    <a16:creationId xmlns:a16="http://schemas.microsoft.com/office/drawing/2014/main" id="{DD906720-2B56-4D5A-A5DA-618A11C730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9560000" flipH="1">
                <a:off x="5921942" y="4213833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8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308" name="Conector reto 307">
              <a:extLst>
                <a:ext uri="{FF2B5EF4-FFF2-40B4-BE49-F238E27FC236}">
                  <a16:creationId xmlns:a16="http://schemas.microsoft.com/office/drawing/2014/main" id="{29F6411B-2900-48D7-BB8F-4B4A93FD61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9550" y="3427473"/>
              <a:ext cx="286104" cy="1527"/>
            </a:xfrm>
            <a:prstGeom prst="line">
              <a:avLst/>
            </a:prstGeom>
            <a:noFill/>
            <a:ln w="254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09" name="Conector reto 308">
              <a:extLst>
                <a:ext uri="{FF2B5EF4-FFF2-40B4-BE49-F238E27FC236}">
                  <a16:creationId xmlns:a16="http://schemas.microsoft.com/office/drawing/2014/main" id="{BA3C3BA5-6FCC-45F3-9C6C-EAABD5674044}"/>
                </a:ext>
              </a:extLst>
            </p:cNvPr>
            <p:cNvCxnSpPr>
              <a:cxnSpLocks/>
              <a:stCxn id="304" idx="6"/>
              <a:endCxn id="303" idx="2"/>
            </p:cNvCxnSpPr>
            <p:nvPr/>
          </p:nvCxnSpPr>
          <p:spPr bwMode="auto">
            <a:xfrm flipV="1">
              <a:off x="5305562" y="1746148"/>
              <a:ext cx="297934" cy="224182"/>
            </a:xfrm>
            <a:prstGeom prst="line">
              <a:avLst/>
            </a:prstGeom>
            <a:noFill/>
            <a:ln w="254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10" name="Conector reto 309">
              <a:extLst>
                <a:ext uri="{FF2B5EF4-FFF2-40B4-BE49-F238E27FC236}">
                  <a16:creationId xmlns:a16="http://schemas.microsoft.com/office/drawing/2014/main" id="{5A77540C-6130-4AB0-AFF4-04601BDAD1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2436" y="2481861"/>
              <a:ext cx="864000" cy="216000"/>
            </a:xfrm>
            <a:prstGeom prst="line">
              <a:avLst/>
            </a:prstGeom>
            <a:noFill/>
            <a:ln w="254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311" name="Agrupar 310">
              <a:extLst>
                <a:ext uri="{FF2B5EF4-FFF2-40B4-BE49-F238E27FC236}">
                  <a16:creationId xmlns:a16="http://schemas.microsoft.com/office/drawing/2014/main" id="{696F1580-21CA-4BA1-9396-BDBF7266CEE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71800" y="3750951"/>
              <a:ext cx="1008000" cy="329988"/>
              <a:chOff x="5218572" y="4507202"/>
              <a:chExt cx="3464652" cy="1134199"/>
            </a:xfrm>
          </p:grpSpPr>
          <p:sp>
            <p:nvSpPr>
              <p:cNvPr id="335" name="Trapezoide 334">
                <a:extLst>
                  <a:ext uri="{FF2B5EF4-FFF2-40B4-BE49-F238E27FC236}">
                    <a16:creationId xmlns:a16="http://schemas.microsoft.com/office/drawing/2014/main" id="{62ADD258-A67C-46AA-AADE-BAD643D1ADCA}"/>
                  </a:ext>
                </a:extLst>
              </p:cNvPr>
              <p:cNvSpPr/>
              <p:nvPr/>
            </p:nvSpPr>
            <p:spPr bwMode="auto">
              <a:xfrm>
                <a:off x="5218572" y="4507202"/>
                <a:ext cx="3464652" cy="852113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6" name="Retângulo 335">
                <a:extLst>
                  <a:ext uri="{FF2B5EF4-FFF2-40B4-BE49-F238E27FC236}">
                    <a16:creationId xmlns:a16="http://schemas.microsoft.com/office/drawing/2014/main" id="{1926D15D-92C2-4A33-9C5E-EB8BBDACDEF9}"/>
                  </a:ext>
                </a:extLst>
              </p:cNvPr>
              <p:cNvSpPr/>
              <p:nvPr/>
            </p:nvSpPr>
            <p:spPr bwMode="auto">
              <a:xfrm>
                <a:off x="5218572" y="5318603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12" name="Agrupar 311">
              <a:extLst>
                <a:ext uri="{FF2B5EF4-FFF2-40B4-BE49-F238E27FC236}">
                  <a16:creationId xmlns:a16="http://schemas.microsoft.com/office/drawing/2014/main" id="{F6954A87-E8FB-4E71-B7F8-248F25715F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67220" y="2132859"/>
              <a:ext cx="792000" cy="259279"/>
              <a:chOff x="5218572" y="2905628"/>
              <a:chExt cx="3464652" cy="1134202"/>
            </a:xfrm>
          </p:grpSpPr>
          <p:sp>
            <p:nvSpPr>
              <p:cNvPr id="333" name="Trapezoide 332">
                <a:extLst>
                  <a:ext uri="{FF2B5EF4-FFF2-40B4-BE49-F238E27FC236}">
                    <a16:creationId xmlns:a16="http://schemas.microsoft.com/office/drawing/2014/main" id="{346D5252-20D9-41C1-AF07-592A5B56EAEB}"/>
                  </a:ext>
                </a:extLst>
              </p:cNvPr>
              <p:cNvSpPr/>
              <p:nvPr/>
            </p:nvSpPr>
            <p:spPr bwMode="auto">
              <a:xfrm>
                <a:off x="5218572" y="2905628"/>
                <a:ext cx="3464652" cy="852111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4" name="Retângulo 333">
                <a:extLst>
                  <a:ext uri="{FF2B5EF4-FFF2-40B4-BE49-F238E27FC236}">
                    <a16:creationId xmlns:a16="http://schemas.microsoft.com/office/drawing/2014/main" id="{834D4724-36F1-46D4-9154-DCB26245C755}"/>
                  </a:ext>
                </a:extLst>
              </p:cNvPr>
              <p:cNvSpPr/>
              <p:nvPr/>
            </p:nvSpPr>
            <p:spPr bwMode="auto">
              <a:xfrm>
                <a:off x="5218572" y="3717031"/>
                <a:ext cx="3464652" cy="322799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313" name="Elipse 312">
              <a:extLst>
                <a:ext uri="{FF2B5EF4-FFF2-40B4-BE49-F238E27FC236}">
                  <a16:creationId xmlns:a16="http://schemas.microsoft.com/office/drawing/2014/main" id="{552C37EB-08BD-4EA4-8871-743C5F60E8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86406" y="2010061"/>
              <a:ext cx="540000" cy="54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14" name="Agrupar 313">
              <a:extLst>
                <a:ext uri="{FF2B5EF4-FFF2-40B4-BE49-F238E27FC236}">
                  <a16:creationId xmlns:a16="http://schemas.microsoft.com/office/drawing/2014/main" id="{CF9D58C7-CC1A-47F3-8C0A-6B888BC8FD0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58406" y="2215239"/>
              <a:ext cx="396000" cy="129642"/>
              <a:chOff x="5218572" y="2905629"/>
              <a:chExt cx="3464652" cy="1134201"/>
            </a:xfrm>
          </p:grpSpPr>
          <p:sp>
            <p:nvSpPr>
              <p:cNvPr id="331" name="Trapezoide 330">
                <a:extLst>
                  <a:ext uri="{FF2B5EF4-FFF2-40B4-BE49-F238E27FC236}">
                    <a16:creationId xmlns:a16="http://schemas.microsoft.com/office/drawing/2014/main" id="{D1651B8F-27F3-442A-BE41-34191C7CCC1B}"/>
                  </a:ext>
                </a:extLst>
              </p:cNvPr>
              <p:cNvSpPr/>
              <p:nvPr/>
            </p:nvSpPr>
            <p:spPr bwMode="auto">
              <a:xfrm>
                <a:off x="5218572" y="2905629"/>
                <a:ext cx="3464652" cy="852112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2" name="Retângulo 331">
                <a:extLst>
                  <a:ext uri="{FF2B5EF4-FFF2-40B4-BE49-F238E27FC236}">
                    <a16:creationId xmlns:a16="http://schemas.microsoft.com/office/drawing/2014/main" id="{1476CC1D-73A9-4D82-B889-7A960425DE21}"/>
                  </a:ext>
                </a:extLst>
              </p:cNvPr>
              <p:cNvSpPr/>
              <p:nvPr/>
            </p:nvSpPr>
            <p:spPr bwMode="auto">
              <a:xfrm>
                <a:off x="5218572" y="3717032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315" name="Elipse 314">
              <a:extLst>
                <a:ext uri="{FF2B5EF4-FFF2-40B4-BE49-F238E27FC236}">
                  <a16:creationId xmlns:a16="http://schemas.microsoft.com/office/drawing/2014/main" id="{0669B217-6DD3-4F76-8382-8F0927B7B4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61308" y="3163665"/>
              <a:ext cx="540000" cy="54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16" name="Agrupar 315">
              <a:extLst>
                <a:ext uri="{FF2B5EF4-FFF2-40B4-BE49-F238E27FC236}">
                  <a16:creationId xmlns:a16="http://schemas.microsoft.com/office/drawing/2014/main" id="{4A8BF5A4-CC96-411C-9468-795C37C3126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146504" y="3381234"/>
              <a:ext cx="399487" cy="129642"/>
              <a:chOff x="4454714" y="2991961"/>
              <a:chExt cx="3495159" cy="1134201"/>
            </a:xfrm>
          </p:grpSpPr>
          <p:sp>
            <p:nvSpPr>
              <p:cNvPr id="329" name="Trapezoide 328">
                <a:extLst>
                  <a:ext uri="{FF2B5EF4-FFF2-40B4-BE49-F238E27FC236}">
                    <a16:creationId xmlns:a16="http://schemas.microsoft.com/office/drawing/2014/main" id="{5E90EAC3-5C06-4EA6-A542-50E663FFC612}"/>
                  </a:ext>
                </a:extLst>
              </p:cNvPr>
              <p:cNvSpPr/>
              <p:nvPr/>
            </p:nvSpPr>
            <p:spPr bwMode="auto">
              <a:xfrm>
                <a:off x="4485222" y="2991961"/>
                <a:ext cx="3464651" cy="852116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0" name="Retângulo 329">
                <a:extLst>
                  <a:ext uri="{FF2B5EF4-FFF2-40B4-BE49-F238E27FC236}">
                    <a16:creationId xmlns:a16="http://schemas.microsoft.com/office/drawing/2014/main" id="{E0E125E6-3560-49CF-95D0-52A157E9A2D6}"/>
                  </a:ext>
                </a:extLst>
              </p:cNvPr>
              <p:cNvSpPr/>
              <p:nvPr/>
            </p:nvSpPr>
            <p:spPr bwMode="auto">
              <a:xfrm>
                <a:off x="4454714" y="3803361"/>
                <a:ext cx="3464651" cy="322801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17" name="Agrupar 316">
              <a:extLst>
                <a:ext uri="{FF2B5EF4-FFF2-40B4-BE49-F238E27FC236}">
                  <a16:creationId xmlns:a16="http://schemas.microsoft.com/office/drawing/2014/main" id="{F3F3AACC-8FB9-4D62-AC02-FAB23812B7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23931" y="1522625"/>
              <a:ext cx="396000" cy="129642"/>
              <a:chOff x="5218572" y="2905629"/>
              <a:chExt cx="3464652" cy="1134201"/>
            </a:xfrm>
          </p:grpSpPr>
          <p:sp>
            <p:nvSpPr>
              <p:cNvPr id="327" name="Trapezoide 326">
                <a:extLst>
                  <a:ext uri="{FF2B5EF4-FFF2-40B4-BE49-F238E27FC236}">
                    <a16:creationId xmlns:a16="http://schemas.microsoft.com/office/drawing/2014/main" id="{E48CACD9-1538-4DEB-870D-27F3E21E72BF}"/>
                  </a:ext>
                </a:extLst>
              </p:cNvPr>
              <p:cNvSpPr/>
              <p:nvPr/>
            </p:nvSpPr>
            <p:spPr bwMode="auto">
              <a:xfrm>
                <a:off x="5218572" y="2905629"/>
                <a:ext cx="3464652" cy="852112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8" name="Retângulo 327">
                <a:extLst>
                  <a:ext uri="{FF2B5EF4-FFF2-40B4-BE49-F238E27FC236}">
                    <a16:creationId xmlns:a16="http://schemas.microsoft.com/office/drawing/2014/main" id="{C7C8EB6D-AC52-4B79-9EEB-02CC50AD893F}"/>
                  </a:ext>
                </a:extLst>
              </p:cNvPr>
              <p:cNvSpPr/>
              <p:nvPr/>
            </p:nvSpPr>
            <p:spPr bwMode="auto">
              <a:xfrm>
                <a:off x="5218572" y="3717032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18" name="Agrupar 317">
              <a:extLst>
                <a:ext uri="{FF2B5EF4-FFF2-40B4-BE49-F238E27FC236}">
                  <a16:creationId xmlns:a16="http://schemas.microsoft.com/office/drawing/2014/main" id="{4E0D6A06-75DD-4D42-A54D-43822E0F3B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03523" y="2736542"/>
              <a:ext cx="396000" cy="120959"/>
              <a:chOff x="16237854" y="17311535"/>
              <a:chExt cx="3464652" cy="1058235"/>
            </a:xfrm>
          </p:grpSpPr>
          <p:sp>
            <p:nvSpPr>
              <p:cNvPr id="325" name="Trapezoide 324">
                <a:extLst>
                  <a:ext uri="{FF2B5EF4-FFF2-40B4-BE49-F238E27FC236}">
                    <a16:creationId xmlns:a16="http://schemas.microsoft.com/office/drawing/2014/main" id="{0FD0ABE5-E415-4003-8462-BBA1244A21E3}"/>
                  </a:ext>
                </a:extLst>
              </p:cNvPr>
              <p:cNvSpPr/>
              <p:nvPr/>
            </p:nvSpPr>
            <p:spPr bwMode="auto">
              <a:xfrm>
                <a:off x="16237854" y="17311535"/>
                <a:ext cx="3464652" cy="852116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6" name="Retângulo 325">
                <a:extLst>
                  <a:ext uri="{FF2B5EF4-FFF2-40B4-BE49-F238E27FC236}">
                    <a16:creationId xmlns:a16="http://schemas.microsoft.com/office/drawing/2014/main" id="{CAA9D730-3A93-487F-AE2B-204D22B369CC}"/>
                  </a:ext>
                </a:extLst>
              </p:cNvPr>
              <p:cNvSpPr/>
              <p:nvPr/>
            </p:nvSpPr>
            <p:spPr bwMode="auto">
              <a:xfrm>
                <a:off x="16237854" y="18046969"/>
                <a:ext cx="3464652" cy="322801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19" name="Agrupar 318">
              <a:extLst>
                <a:ext uri="{FF2B5EF4-FFF2-40B4-BE49-F238E27FC236}">
                  <a16:creationId xmlns:a16="http://schemas.microsoft.com/office/drawing/2014/main" id="{F95AD368-2001-4D45-BDF8-2AFCFDA2999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60120" y="3313737"/>
              <a:ext cx="792000" cy="259279"/>
              <a:chOff x="5218572" y="2905629"/>
              <a:chExt cx="3464652" cy="1134201"/>
            </a:xfrm>
          </p:grpSpPr>
          <p:sp>
            <p:nvSpPr>
              <p:cNvPr id="323" name="Trapezoide 322">
                <a:extLst>
                  <a:ext uri="{FF2B5EF4-FFF2-40B4-BE49-F238E27FC236}">
                    <a16:creationId xmlns:a16="http://schemas.microsoft.com/office/drawing/2014/main" id="{A86BCDAE-EC98-4F76-8D52-B829F01EC36B}"/>
                  </a:ext>
                </a:extLst>
              </p:cNvPr>
              <p:cNvSpPr/>
              <p:nvPr/>
            </p:nvSpPr>
            <p:spPr bwMode="auto">
              <a:xfrm>
                <a:off x="5218572" y="2905629"/>
                <a:ext cx="3464652" cy="852112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4" name="Retângulo 323">
                <a:extLst>
                  <a:ext uri="{FF2B5EF4-FFF2-40B4-BE49-F238E27FC236}">
                    <a16:creationId xmlns:a16="http://schemas.microsoft.com/office/drawing/2014/main" id="{C99DB356-951D-4105-AB6F-D13A448A32E3}"/>
                  </a:ext>
                </a:extLst>
              </p:cNvPr>
              <p:cNvSpPr/>
              <p:nvPr/>
            </p:nvSpPr>
            <p:spPr bwMode="auto">
              <a:xfrm>
                <a:off x="5218572" y="3717032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20" name="Agrupar 319">
              <a:extLst>
                <a:ext uri="{FF2B5EF4-FFF2-40B4-BE49-F238E27FC236}">
                  <a16:creationId xmlns:a16="http://schemas.microsoft.com/office/drawing/2014/main" id="{4F933654-9B40-4261-9FCC-E3923209B7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99992" y="4465865"/>
              <a:ext cx="792000" cy="259279"/>
              <a:chOff x="5218572" y="2905629"/>
              <a:chExt cx="3464652" cy="1134201"/>
            </a:xfrm>
          </p:grpSpPr>
          <p:sp>
            <p:nvSpPr>
              <p:cNvPr id="321" name="Trapezoide 320">
                <a:extLst>
                  <a:ext uri="{FF2B5EF4-FFF2-40B4-BE49-F238E27FC236}">
                    <a16:creationId xmlns:a16="http://schemas.microsoft.com/office/drawing/2014/main" id="{21D3D529-D61D-423B-85FB-7899989A4C0E}"/>
                  </a:ext>
                </a:extLst>
              </p:cNvPr>
              <p:cNvSpPr/>
              <p:nvPr/>
            </p:nvSpPr>
            <p:spPr bwMode="auto">
              <a:xfrm>
                <a:off x="5218572" y="2905629"/>
                <a:ext cx="3464652" cy="852112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2" name="Retângulo 321">
                <a:extLst>
                  <a:ext uri="{FF2B5EF4-FFF2-40B4-BE49-F238E27FC236}">
                    <a16:creationId xmlns:a16="http://schemas.microsoft.com/office/drawing/2014/main" id="{A678AF6C-D83F-40F2-9080-009033B7B664}"/>
                  </a:ext>
                </a:extLst>
              </p:cNvPr>
              <p:cNvSpPr/>
              <p:nvPr/>
            </p:nvSpPr>
            <p:spPr bwMode="auto">
              <a:xfrm>
                <a:off x="5218572" y="3717032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sp>
        <p:nvSpPr>
          <p:cNvPr id="272" name="Texto Explicativo: Linha 271">
            <a:extLst>
              <a:ext uri="{FF2B5EF4-FFF2-40B4-BE49-F238E27FC236}">
                <a16:creationId xmlns:a16="http://schemas.microsoft.com/office/drawing/2014/main" id="{3BD2CFB1-89DC-4889-8925-9C3DE401CBBF}"/>
              </a:ext>
            </a:extLst>
          </p:cNvPr>
          <p:cNvSpPr/>
          <p:nvPr/>
        </p:nvSpPr>
        <p:spPr bwMode="auto">
          <a:xfrm>
            <a:off x="5973192" y="4431882"/>
            <a:ext cx="2160240" cy="305865"/>
          </a:xfrm>
          <a:prstGeom prst="borderCallout1">
            <a:avLst>
              <a:gd name="adj1" fmla="val 48329"/>
              <a:gd name="adj2" fmla="val 281"/>
              <a:gd name="adj3" fmla="val -65137"/>
              <a:gd name="adj4" fmla="val -2300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Researcher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1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INPE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3" name="Texto Explicativo: Linha 272">
            <a:extLst>
              <a:ext uri="{FF2B5EF4-FFF2-40B4-BE49-F238E27FC236}">
                <a16:creationId xmlns:a16="http://schemas.microsoft.com/office/drawing/2014/main" id="{B0B0EEC6-41ED-4E26-BE3B-0F5DA5AD00B5}"/>
              </a:ext>
            </a:extLst>
          </p:cNvPr>
          <p:cNvSpPr/>
          <p:nvPr/>
        </p:nvSpPr>
        <p:spPr bwMode="auto">
          <a:xfrm>
            <a:off x="6689230" y="3874767"/>
            <a:ext cx="2117674" cy="331208"/>
          </a:xfrm>
          <a:prstGeom prst="borderCallout1">
            <a:avLst>
              <a:gd name="adj1" fmla="val 48329"/>
              <a:gd name="adj2" fmla="val 281"/>
              <a:gd name="adj3" fmla="val 9602"/>
              <a:gd name="adj4" fmla="val -7134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Researcher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2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INPE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4" name="Texto Explicativo: Linha 273">
            <a:extLst>
              <a:ext uri="{FF2B5EF4-FFF2-40B4-BE49-F238E27FC236}">
                <a16:creationId xmlns:a16="http://schemas.microsoft.com/office/drawing/2014/main" id="{E0F5D5E5-A10F-476E-9451-A82E51E31B7C}"/>
              </a:ext>
            </a:extLst>
          </p:cNvPr>
          <p:cNvSpPr/>
          <p:nvPr/>
        </p:nvSpPr>
        <p:spPr bwMode="auto">
          <a:xfrm>
            <a:off x="6996568" y="2852936"/>
            <a:ext cx="1540941" cy="367897"/>
          </a:xfrm>
          <a:prstGeom prst="borderCallout1">
            <a:avLst>
              <a:gd name="adj1" fmla="val 48329"/>
              <a:gd name="adj2" fmla="val 281"/>
              <a:gd name="adj3" fmla="val 47529"/>
              <a:gd name="adj4" fmla="val -15016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Univap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IBICT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6" name="CaixaDeTexto 275">
            <a:extLst>
              <a:ext uri="{FF2B5EF4-FFF2-40B4-BE49-F238E27FC236}">
                <a16:creationId xmlns:a16="http://schemas.microsoft.com/office/drawing/2014/main" id="{A938939F-6E9E-4C52-B317-1D32595DA0B1}"/>
              </a:ext>
            </a:extLst>
          </p:cNvPr>
          <p:cNvSpPr txBox="1"/>
          <p:nvPr/>
        </p:nvSpPr>
        <p:spPr>
          <a:xfrm>
            <a:off x="6097476" y="1592127"/>
            <a:ext cx="284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1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7" name="CaixaDeTexto 276">
            <a:extLst>
              <a:ext uri="{FF2B5EF4-FFF2-40B4-BE49-F238E27FC236}">
                <a16:creationId xmlns:a16="http://schemas.microsoft.com/office/drawing/2014/main" id="{3EA9D8CC-8518-443C-9146-FD28FFD3D078}"/>
              </a:ext>
            </a:extLst>
          </p:cNvPr>
          <p:cNvSpPr txBox="1"/>
          <p:nvPr/>
        </p:nvSpPr>
        <p:spPr>
          <a:xfrm>
            <a:off x="6263281" y="2308268"/>
            <a:ext cx="36740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15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8" name="Texto Explicativo: Linha 277">
            <a:extLst>
              <a:ext uri="{FF2B5EF4-FFF2-40B4-BE49-F238E27FC236}">
                <a16:creationId xmlns:a16="http://schemas.microsoft.com/office/drawing/2014/main" id="{137B2059-F1BA-48E2-ADCC-646186F8DD1B}"/>
              </a:ext>
            </a:extLst>
          </p:cNvPr>
          <p:cNvSpPr/>
          <p:nvPr/>
        </p:nvSpPr>
        <p:spPr bwMode="auto">
          <a:xfrm>
            <a:off x="5997256" y="5021734"/>
            <a:ext cx="1475390" cy="305865"/>
          </a:xfrm>
          <a:prstGeom prst="borderCallout1">
            <a:avLst>
              <a:gd name="adj1" fmla="val 48329"/>
              <a:gd name="adj2" fmla="val 281"/>
              <a:gd name="adj3" fmla="val 4618"/>
              <a:gd name="adj4" fmla="val -4399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 SBC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/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INPE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79" name="Agrupar 278">
            <a:extLst>
              <a:ext uri="{FF2B5EF4-FFF2-40B4-BE49-F238E27FC236}">
                <a16:creationId xmlns:a16="http://schemas.microsoft.com/office/drawing/2014/main" id="{840297E4-AC41-4E54-A159-695BDEC16E1C}"/>
              </a:ext>
            </a:extLst>
          </p:cNvPr>
          <p:cNvGrpSpPr>
            <a:grpSpLocks noChangeAspect="1"/>
          </p:cNvGrpSpPr>
          <p:nvPr/>
        </p:nvGrpSpPr>
        <p:grpSpPr>
          <a:xfrm>
            <a:off x="723096" y="3913575"/>
            <a:ext cx="828000" cy="570745"/>
            <a:chOff x="2952750" y="4079586"/>
            <a:chExt cx="3246318" cy="2237677"/>
          </a:xfrm>
        </p:grpSpPr>
        <p:grpSp>
          <p:nvGrpSpPr>
            <p:cNvPr id="291" name="Agrupar 290">
              <a:extLst>
                <a:ext uri="{FF2B5EF4-FFF2-40B4-BE49-F238E27FC236}">
                  <a16:creationId xmlns:a16="http://schemas.microsoft.com/office/drawing/2014/main" id="{F0930C4C-FFCB-4A82-BBFA-A803A36FC8EC}"/>
                </a:ext>
              </a:extLst>
            </p:cNvPr>
            <p:cNvGrpSpPr/>
            <p:nvPr/>
          </p:nvGrpSpPr>
          <p:grpSpPr>
            <a:xfrm>
              <a:off x="3284192" y="4079586"/>
              <a:ext cx="2578400" cy="1614670"/>
              <a:chOff x="163155" y="2593147"/>
              <a:chExt cx="2578400" cy="1614670"/>
            </a:xfrm>
          </p:grpSpPr>
          <p:sp>
            <p:nvSpPr>
              <p:cNvPr id="294" name="Retângulo: Cantos Arredondados 293">
                <a:extLst>
                  <a:ext uri="{FF2B5EF4-FFF2-40B4-BE49-F238E27FC236}">
                    <a16:creationId xmlns:a16="http://schemas.microsoft.com/office/drawing/2014/main" id="{DBDD91C9-91B0-4A21-AB92-CFF8046B3A42}"/>
                  </a:ext>
                </a:extLst>
              </p:cNvPr>
              <p:cNvSpPr/>
              <p:nvPr/>
            </p:nvSpPr>
            <p:spPr bwMode="auto">
              <a:xfrm>
                <a:off x="163155" y="2593147"/>
                <a:ext cx="2578400" cy="1614670"/>
              </a:xfrm>
              <a:prstGeom prst="roundRect">
                <a:avLst>
                  <a:gd name="adj" fmla="val 7700"/>
                </a:avLst>
              </a:prstGeom>
              <a:solidFill>
                <a:sysClr val="windowText" lastClr="000000">
                  <a:lumMod val="50000"/>
                  <a:lumOff val="50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pic>
            <p:nvPicPr>
              <p:cNvPr id="295" name="Imagem 294">
                <a:extLst>
                  <a:ext uri="{FF2B5EF4-FFF2-40B4-BE49-F238E27FC236}">
                    <a16:creationId xmlns:a16="http://schemas.microsoft.com/office/drawing/2014/main" id="{3B64D5A1-E5A7-4DB5-9686-5687D19AA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793" y="2676013"/>
                <a:ext cx="2411999" cy="1362746"/>
              </a:xfrm>
              <a:prstGeom prst="rect">
                <a:avLst/>
              </a:prstGeom>
            </p:spPr>
          </p:pic>
        </p:grpSp>
        <p:sp>
          <p:nvSpPr>
            <p:cNvPr id="292" name="Trapezoide 291">
              <a:extLst>
                <a:ext uri="{FF2B5EF4-FFF2-40B4-BE49-F238E27FC236}">
                  <a16:creationId xmlns:a16="http://schemas.microsoft.com/office/drawing/2014/main" id="{49C8E495-51BC-4E7A-8FB6-D455C8144ACA}"/>
                </a:ext>
              </a:extLst>
            </p:cNvPr>
            <p:cNvSpPr/>
            <p:nvPr/>
          </p:nvSpPr>
          <p:spPr bwMode="auto">
            <a:xfrm>
              <a:off x="2952750" y="5689183"/>
              <a:ext cx="3246318" cy="575246"/>
            </a:xfrm>
            <a:prstGeom prst="trapezoid">
              <a:avLst>
                <a:gd name="adj" fmla="val 56663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3" name="Retângulo: Cantos Arredondados 292">
              <a:extLst>
                <a:ext uri="{FF2B5EF4-FFF2-40B4-BE49-F238E27FC236}">
                  <a16:creationId xmlns:a16="http://schemas.microsoft.com/office/drawing/2014/main" id="{811E741E-26B5-4825-B20E-F20247AF29AF}"/>
                </a:ext>
              </a:extLst>
            </p:cNvPr>
            <p:cNvSpPr/>
            <p:nvPr/>
          </p:nvSpPr>
          <p:spPr bwMode="auto">
            <a:xfrm>
              <a:off x="2952750" y="6252522"/>
              <a:ext cx="3229585" cy="64741"/>
            </a:xfrm>
            <a:prstGeom prst="round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280" name="Texto Explicativo: Linha 279">
            <a:extLst>
              <a:ext uri="{FF2B5EF4-FFF2-40B4-BE49-F238E27FC236}">
                <a16:creationId xmlns:a16="http://schemas.microsoft.com/office/drawing/2014/main" id="{8AE647C3-521B-4C9A-ACB7-F8711B794986}"/>
              </a:ext>
            </a:extLst>
          </p:cNvPr>
          <p:cNvSpPr/>
          <p:nvPr/>
        </p:nvSpPr>
        <p:spPr bwMode="auto">
          <a:xfrm>
            <a:off x="583799" y="1556792"/>
            <a:ext cx="2620049" cy="314925"/>
          </a:xfrm>
          <a:prstGeom prst="borderCallout1">
            <a:avLst>
              <a:gd name="adj1" fmla="val 48329"/>
              <a:gd name="adj2" fmla="val 281"/>
              <a:gd name="adj3" fmla="val 40922"/>
              <a:gd name="adj4" fmla="val -1808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&lt;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Operador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Hospedeiro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&gt;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2" name="CaixaDeTexto 281">
            <a:extLst>
              <a:ext uri="{FF2B5EF4-FFF2-40B4-BE49-F238E27FC236}">
                <a16:creationId xmlns:a16="http://schemas.microsoft.com/office/drawing/2014/main" id="{62F2502E-29C4-418C-BBEF-CCF2C6B62E89}"/>
              </a:ext>
            </a:extLst>
          </p:cNvPr>
          <p:cNvSpPr txBox="1"/>
          <p:nvPr/>
        </p:nvSpPr>
        <p:spPr>
          <a:xfrm rot="10800000" flipH="1" flipV="1">
            <a:off x="4985154" y="3293665"/>
            <a:ext cx="851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3" name="CaixaDeTexto 282">
            <a:extLst>
              <a:ext uri="{FF2B5EF4-FFF2-40B4-BE49-F238E27FC236}">
                <a16:creationId xmlns:a16="http://schemas.microsoft.com/office/drawing/2014/main" id="{94F3D8B1-9760-4C55-B786-358303AAE7A0}"/>
              </a:ext>
            </a:extLst>
          </p:cNvPr>
          <p:cNvSpPr txBox="1"/>
          <p:nvPr/>
        </p:nvSpPr>
        <p:spPr>
          <a:xfrm rot="10800000" flipH="1" flipV="1">
            <a:off x="4574785" y="2104569"/>
            <a:ext cx="571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4" name="CaixaDeTexto 283">
            <a:extLst>
              <a:ext uri="{FF2B5EF4-FFF2-40B4-BE49-F238E27FC236}">
                <a16:creationId xmlns:a16="http://schemas.microsoft.com/office/drawing/2014/main" id="{D67BC156-24E8-4E24-BF30-599142F9F61D}"/>
              </a:ext>
            </a:extLst>
          </p:cNvPr>
          <p:cNvSpPr txBox="1"/>
          <p:nvPr/>
        </p:nvSpPr>
        <p:spPr>
          <a:xfrm rot="10800000" flipH="1" flipV="1">
            <a:off x="4615855" y="4443257"/>
            <a:ext cx="854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5" name="CaixaDeTexto 284">
            <a:extLst>
              <a:ext uri="{FF2B5EF4-FFF2-40B4-BE49-F238E27FC236}">
                <a16:creationId xmlns:a16="http://schemas.microsoft.com/office/drawing/2014/main" id="{CA5E3EC1-3C72-4A92-8FB8-567FC22749B3}"/>
              </a:ext>
            </a:extLst>
          </p:cNvPr>
          <p:cNvSpPr txBox="1"/>
          <p:nvPr/>
        </p:nvSpPr>
        <p:spPr>
          <a:xfrm rot="10800000" flipH="1" flipV="1">
            <a:off x="6338182" y="2816391"/>
            <a:ext cx="21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6" name="CaixaDeTexto 285">
            <a:extLst>
              <a:ext uri="{FF2B5EF4-FFF2-40B4-BE49-F238E27FC236}">
                <a16:creationId xmlns:a16="http://schemas.microsoft.com/office/drawing/2014/main" id="{150388B7-D4CF-40E2-8453-679F1B1DE7FB}"/>
              </a:ext>
            </a:extLst>
          </p:cNvPr>
          <p:cNvSpPr txBox="1"/>
          <p:nvPr/>
        </p:nvSpPr>
        <p:spPr>
          <a:xfrm rot="10800000" flipH="1" flipV="1">
            <a:off x="5674123" y="1583184"/>
            <a:ext cx="251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7" name="CaixaDeTexto 286">
            <a:extLst>
              <a:ext uri="{FF2B5EF4-FFF2-40B4-BE49-F238E27FC236}">
                <a16:creationId xmlns:a16="http://schemas.microsoft.com/office/drawing/2014/main" id="{EA512765-C5C4-497A-A17A-D075F73A64BB}"/>
              </a:ext>
            </a:extLst>
          </p:cNvPr>
          <p:cNvSpPr txBox="1"/>
          <p:nvPr/>
        </p:nvSpPr>
        <p:spPr>
          <a:xfrm rot="10800000" flipH="1" flipV="1">
            <a:off x="5916716" y="2285146"/>
            <a:ext cx="21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8" name="CaixaDeTexto 287">
            <a:extLst>
              <a:ext uri="{FF2B5EF4-FFF2-40B4-BE49-F238E27FC236}">
                <a16:creationId xmlns:a16="http://schemas.microsoft.com/office/drawing/2014/main" id="{7DCBB714-42CF-4CD3-9F8B-F4BB64A7C50E}"/>
              </a:ext>
            </a:extLst>
          </p:cNvPr>
          <p:cNvSpPr txBox="1"/>
          <p:nvPr/>
        </p:nvSpPr>
        <p:spPr>
          <a:xfrm rot="10800000" flipH="1" flipV="1">
            <a:off x="6198358" y="3464150"/>
            <a:ext cx="21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9" name="CaixaDeTexto 288">
            <a:extLst>
              <a:ext uri="{FF2B5EF4-FFF2-40B4-BE49-F238E27FC236}">
                <a16:creationId xmlns:a16="http://schemas.microsoft.com/office/drawing/2014/main" id="{6F1E5826-EC8F-4C34-B125-9FE17511BE47}"/>
              </a:ext>
            </a:extLst>
          </p:cNvPr>
          <p:cNvSpPr txBox="1"/>
          <p:nvPr/>
        </p:nvSpPr>
        <p:spPr>
          <a:xfrm rot="10800000" flipH="1" flipV="1">
            <a:off x="993096" y="3594993"/>
            <a:ext cx="28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N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90" name="CaixaDeTexto 289">
            <a:extLst>
              <a:ext uri="{FF2B5EF4-FFF2-40B4-BE49-F238E27FC236}">
                <a16:creationId xmlns:a16="http://schemas.microsoft.com/office/drawing/2014/main" id="{AACCF017-FDA6-43A8-9956-230B19D4637D}"/>
              </a:ext>
            </a:extLst>
          </p:cNvPr>
          <p:cNvSpPr txBox="1"/>
          <p:nvPr/>
        </p:nvSpPr>
        <p:spPr>
          <a:xfrm>
            <a:off x="502884" y="1988840"/>
            <a:ext cx="328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(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AMI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A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ssociação para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M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anutenção de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I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BI</a:t>
            </a: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)</a:t>
            </a:r>
          </a:p>
        </p:txBody>
      </p:sp>
      <p:cxnSp>
        <p:nvCxnSpPr>
          <p:cNvPr id="344" name="Conector reto 343">
            <a:extLst>
              <a:ext uri="{FF2B5EF4-FFF2-40B4-BE49-F238E27FC236}">
                <a16:creationId xmlns:a16="http://schemas.microsoft.com/office/drawing/2014/main" id="{6CFCB6C6-54FD-44B6-9A96-1B54CB190DB2}"/>
              </a:ext>
            </a:extLst>
          </p:cNvPr>
          <p:cNvCxnSpPr>
            <a:cxnSpLocks/>
          </p:cNvCxnSpPr>
          <p:nvPr/>
        </p:nvCxnSpPr>
        <p:spPr>
          <a:xfrm>
            <a:off x="3256203" y="3286437"/>
            <a:ext cx="160" cy="219539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345" name="Conector reto 344">
            <a:extLst>
              <a:ext uri="{FF2B5EF4-FFF2-40B4-BE49-F238E27FC236}">
                <a16:creationId xmlns:a16="http://schemas.microsoft.com/office/drawing/2014/main" id="{981A8F1E-1FB8-4E84-ABD5-B9ED1E1D32AE}"/>
              </a:ext>
            </a:extLst>
          </p:cNvPr>
          <p:cNvCxnSpPr>
            <a:cxnSpLocks/>
          </p:cNvCxnSpPr>
          <p:nvPr/>
        </p:nvCxnSpPr>
        <p:spPr>
          <a:xfrm flipH="1">
            <a:off x="3903152" y="2588120"/>
            <a:ext cx="399176" cy="12423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sp>
        <p:nvSpPr>
          <p:cNvPr id="346" name="CaixaDeTexto 345">
            <a:extLst>
              <a:ext uri="{FF2B5EF4-FFF2-40B4-BE49-F238E27FC236}">
                <a16:creationId xmlns:a16="http://schemas.microsoft.com/office/drawing/2014/main" id="{0BBAF69A-CA34-4B15-AB7D-3419BEA2D1AE}"/>
              </a:ext>
            </a:extLst>
          </p:cNvPr>
          <p:cNvSpPr txBox="1"/>
          <p:nvPr/>
        </p:nvSpPr>
        <p:spPr>
          <a:xfrm>
            <a:off x="5658883" y="1926958"/>
            <a:ext cx="3324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900" i="0" dirty="0">
                <a:solidFill>
                  <a:srgbClr val="000080"/>
                </a:solidFill>
                <a:latin typeface="Calibri"/>
              </a:rPr>
              <a:t>(1)</a:t>
            </a:r>
            <a:endParaRPr lang="en-GB" sz="900" i="0" dirty="0">
              <a:solidFill>
                <a:srgbClr val="000080"/>
              </a:solidFill>
              <a:latin typeface="Calibri"/>
            </a:endParaRPr>
          </a:p>
        </p:txBody>
      </p:sp>
      <p:sp>
        <p:nvSpPr>
          <p:cNvPr id="347" name="CaixaDeTexto 346">
            <a:extLst>
              <a:ext uri="{FF2B5EF4-FFF2-40B4-BE49-F238E27FC236}">
                <a16:creationId xmlns:a16="http://schemas.microsoft.com/office/drawing/2014/main" id="{35EDD570-B50A-417D-8317-339127CC1171}"/>
              </a:ext>
            </a:extLst>
          </p:cNvPr>
          <p:cNvSpPr txBox="1"/>
          <p:nvPr/>
        </p:nvSpPr>
        <p:spPr>
          <a:xfrm>
            <a:off x="5871654" y="2620882"/>
            <a:ext cx="370614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900" i="0" dirty="0">
                <a:solidFill>
                  <a:srgbClr val="000080"/>
                </a:solidFill>
                <a:latin typeface="Calibri"/>
              </a:rPr>
              <a:t>(15)</a:t>
            </a:r>
            <a:endParaRPr lang="en-GB" sz="900" i="0" dirty="0">
              <a:solidFill>
                <a:srgbClr val="000080"/>
              </a:solidFill>
              <a:latin typeface="Calibri"/>
            </a:endParaRPr>
          </a:p>
        </p:txBody>
      </p:sp>
      <p:cxnSp>
        <p:nvCxnSpPr>
          <p:cNvPr id="349" name="Conector reto 348">
            <a:extLst>
              <a:ext uri="{FF2B5EF4-FFF2-40B4-BE49-F238E27FC236}">
                <a16:creationId xmlns:a16="http://schemas.microsoft.com/office/drawing/2014/main" id="{57804B0D-F36D-4DC4-AD5F-293C168D4AD6}"/>
              </a:ext>
            </a:extLst>
          </p:cNvPr>
          <p:cNvCxnSpPr>
            <a:cxnSpLocks/>
          </p:cNvCxnSpPr>
          <p:nvPr/>
        </p:nvCxnSpPr>
        <p:spPr>
          <a:xfrm flipH="1">
            <a:off x="6762730" y="3036884"/>
            <a:ext cx="306842" cy="0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350" name="Conector reto 349">
            <a:extLst>
              <a:ext uri="{FF2B5EF4-FFF2-40B4-BE49-F238E27FC236}">
                <a16:creationId xmlns:a16="http://schemas.microsoft.com/office/drawing/2014/main" id="{5ED29EF7-3499-4AA7-9393-AEC80ED557E3}"/>
              </a:ext>
            </a:extLst>
          </p:cNvPr>
          <p:cNvCxnSpPr>
            <a:cxnSpLocks/>
          </p:cNvCxnSpPr>
          <p:nvPr/>
        </p:nvCxnSpPr>
        <p:spPr>
          <a:xfrm flipH="1" flipV="1">
            <a:off x="6514943" y="3925025"/>
            <a:ext cx="232504" cy="90826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351" name="Conector reto 350">
            <a:extLst>
              <a:ext uri="{FF2B5EF4-FFF2-40B4-BE49-F238E27FC236}">
                <a16:creationId xmlns:a16="http://schemas.microsoft.com/office/drawing/2014/main" id="{3B48E563-3082-4E1D-B015-FC0629BA9C3C}"/>
              </a:ext>
            </a:extLst>
          </p:cNvPr>
          <p:cNvCxnSpPr>
            <a:cxnSpLocks/>
          </p:cNvCxnSpPr>
          <p:nvPr/>
        </p:nvCxnSpPr>
        <p:spPr>
          <a:xfrm flipH="1" flipV="1">
            <a:off x="5571988" y="4145389"/>
            <a:ext cx="474416" cy="521349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352" name="Conector reto 351">
            <a:extLst>
              <a:ext uri="{FF2B5EF4-FFF2-40B4-BE49-F238E27FC236}">
                <a16:creationId xmlns:a16="http://schemas.microsoft.com/office/drawing/2014/main" id="{0626C041-6CCE-4D9B-AD36-3CA2B22F585E}"/>
              </a:ext>
            </a:extLst>
          </p:cNvPr>
          <p:cNvCxnSpPr>
            <a:cxnSpLocks/>
          </p:cNvCxnSpPr>
          <p:nvPr/>
        </p:nvCxnSpPr>
        <p:spPr>
          <a:xfrm flipH="1" flipV="1">
            <a:off x="5398327" y="5033205"/>
            <a:ext cx="623089" cy="120445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sp>
        <p:nvSpPr>
          <p:cNvPr id="355" name="Triângulo isósceles 354">
            <a:extLst>
              <a:ext uri="{FF2B5EF4-FFF2-40B4-BE49-F238E27FC236}">
                <a16:creationId xmlns:a16="http://schemas.microsoft.com/office/drawing/2014/main" id="{AA7F324F-C7D3-48FF-98C3-9425EA5251BE}"/>
              </a:ext>
            </a:extLst>
          </p:cNvPr>
          <p:cNvSpPr/>
          <p:nvPr/>
        </p:nvSpPr>
        <p:spPr>
          <a:xfrm>
            <a:off x="1050009" y="5337864"/>
            <a:ext cx="257682" cy="246692"/>
          </a:xfrm>
          <a:prstGeom prst="triangle">
            <a:avLst/>
          </a:prstGeom>
          <a:solidFill>
            <a:srgbClr val="CCD5E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6" name="Triângulo isósceles 355">
            <a:extLst>
              <a:ext uri="{FF2B5EF4-FFF2-40B4-BE49-F238E27FC236}">
                <a16:creationId xmlns:a16="http://schemas.microsoft.com/office/drawing/2014/main" id="{849A1192-EC47-491E-8CFA-A402DCD15440}"/>
              </a:ext>
            </a:extLst>
          </p:cNvPr>
          <p:cNvSpPr/>
          <p:nvPr/>
        </p:nvSpPr>
        <p:spPr>
          <a:xfrm>
            <a:off x="3185050" y="5339308"/>
            <a:ext cx="257682" cy="246692"/>
          </a:xfrm>
          <a:prstGeom prst="triangle">
            <a:avLst/>
          </a:prstGeom>
          <a:solidFill>
            <a:srgbClr val="FFF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7" name="Triângulo isósceles 356">
            <a:extLst>
              <a:ext uri="{FF2B5EF4-FFF2-40B4-BE49-F238E27FC236}">
                <a16:creationId xmlns:a16="http://schemas.microsoft.com/office/drawing/2014/main" id="{9AAA804E-F438-46A0-B4DF-AD13D12419B6}"/>
              </a:ext>
            </a:extLst>
          </p:cNvPr>
          <p:cNvSpPr/>
          <p:nvPr/>
        </p:nvSpPr>
        <p:spPr>
          <a:xfrm>
            <a:off x="5553832" y="5329498"/>
            <a:ext cx="257682" cy="246692"/>
          </a:xfrm>
          <a:prstGeom prst="triangle">
            <a:avLst/>
          </a:prstGeom>
          <a:solidFill>
            <a:srgbClr val="E7F6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" name="CaixaDeTexto 357">
            <a:extLst>
              <a:ext uri="{FF2B5EF4-FFF2-40B4-BE49-F238E27FC236}">
                <a16:creationId xmlns:a16="http://schemas.microsoft.com/office/drawing/2014/main" id="{AC969D12-7A88-4F49-AD4F-3666737C05CA}"/>
              </a:ext>
            </a:extLst>
          </p:cNvPr>
          <p:cNvSpPr txBox="1"/>
          <p:nvPr/>
        </p:nvSpPr>
        <p:spPr>
          <a:xfrm>
            <a:off x="5502645" y="3063300"/>
            <a:ext cx="328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1800" b="1" i="0" dirty="0">
                <a:solidFill>
                  <a:srgbClr val="000080"/>
                </a:solidFill>
                <a:latin typeface="Calibri"/>
              </a:rPr>
              <a:t>A</a:t>
            </a:r>
            <a:endParaRPr lang="pt-BR" sz="1800" i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" name="CaixaDeTexto 358">
            <a:extLst>
              <a:ext uri="{FF2B5EF4-FFF2-40B4-BE49-F238E27FC236}">
                <a16:creationId xmlns:a16="http://schemas.microsoft.com/office/drawing/2014/main" id="{B53E57F1-7C5B-4681-9F63-26BAC4B074DC}"/>
              </a:ext>
            </a:extLst>
          </p:cNvPr>
          <p:cNvSpPr txBox="1"/>
          <p:nvPr/>
        </p:nvSpPr>
        <p:spPr>
          <a:xfrm>
            <a:off x="5314054" y="4425865"/>
            <a:ext cx="328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1800" b="1" i="0" dirty="0">
                <a:solidFill>
                  <a:srgbClr val="000080"/>
                </a:solidFill>
                <a:latin typeface="Calibri"/>
              </a:rPr>
              <a:t>A</a:t>
            </a:r>
            <a:endParaRPr lang="pt-BR" sz="1800" i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48" name="Conector reto 347">
            <a:extLst>
              <a:ext uri="{FF2B5EF4-FFF2-40B4-BE49-F238E27FC236}">
                <a16:creationId xmlns:a16="http://schemas.microsoft.com/office/drawing/2014/main" id="{18539CA0-1933-44FD-8E31-91CE7B07C2D3}"/>
              </a:ext>
            </a:extLst>
          </p:cNvPr>
          <p:cNvCxnSpPr>
            <a:cxnSpLocks/>
          </p:cNvCxnSpPr>
          <p:nvPr/>
        </p:nvCxnSpPr>
        <p:spPr>
          <a:xfrm flipH="1">
            <a:off x="6435795" y="1830686"/>
            <a:ext cx="808043" cy="223523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sp>
        <p:nvSpPr>
          <p:cNvPr id="275" name="Texto Explicativo: Linha 274">
            <a:extLst>
              <a:ext uri="{FF2B5EF4-FFF2-40B4-BE49-F238E27FC236}">
                <a16:creationId xmlns:a16="http://schemas.microsoft.com/office/drawing/2014/main" id="{4D57EBD1-D745-4F6A-9434-5190BA9A3B85}"/>
              </a:ext>
            </a:extLst>
          </p:cNvPr>
          <p:cNvSpPr/>
          <p:nvPr/>
        </p:nvSpPr>
        <p:spPr bwMode="auto">
          <a:xfrm>
            <a:off x="6875673" y="1772816"/>
            <a:ext cx="1350554" cy="305865"/>
          </a:xfrm>
          <a:prstGeom prst="borderCallout1">
            <a:avLst>
              <a:gd name="adj1" fmla="val 48329"/>
              <a:gd name="adj2" fmla="val 281"/>
              <a:gd name="adj3" fmla="val 78188"/>
              <a:gd name="adj4" fmla="val -19463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INPE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INPE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2719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D44A6E2B-50FC-498D-8607-B525B77B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CEEDACA-9C0F-4088-A4B4-5AA3780B8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E36BA3C-E98C-4F9A-9265-0E09B84EAB3A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IBI piloto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(2/2)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Importância e simplicidade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E862FD5-4B33-4C8C-A91E-DBF66515604C}"/>
              </a:ext>
            </a:extLst>
          </p:cNvPr>
          <p:cNvSpPr txBox="1"/>
          <p:nvPr/>
        </p:nvSpPr>
        <p:spPr>
          <a:xfrm>
            <a:off x="683568" y="1628800"/>
            <a:ext cx="7776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Resolve a preservação de longo prazo do acesso aos ITENS DE INFORMAÇÃO;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endParaRPr lang="pt-BR" sz="2400" i="0" dirty="0">
              <a:solidFill>
                <a:srgbClr val="0070C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Não há cadastre próprio de prefixo. Os prefixos são simplesmente herdados da Internet;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A reutilização de prefixo pode ser imediato e sem riscos de colisões;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endParaRPr lang="pt-BR" sz="2400" i="0" dirty="0">
              <a:solidFill>
                <a:srgbClr val="0070C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Não há indexação das </a:t>
            </a:r>
            <a:r>
              <a:rPr lang="pt-BR" sz="2400" i="0" dirty="0" err="1">
                <a:solidFill>
                  <a:srgbClr val="0070C0"/>
                </a:solidFill>
              </a:rPr>
              <a:t>URLs</a:t>
            </a:r>
            <a:r>
              <a:rPr lang="pt-BR" sz="2400" i="0" dirty="0">
                <a:solidFill>
                  <a:srgbClr val="0070C0"/>
                </a:solidFill>
              </a:rPr>
              <a:t> por </a:t>
            </a:r>
            <a:r>
              <a:rPr lang="pt-BR" sz="2400" i="0" dirty="0" err="1">
                <a:solidFill>
                  <a:srgbClr val="0070C0"/>
                </a:solidFill>
              </a:rPr>
              <a:t>IBIs</a:t>
            </a:r>
            <a:r>
              <a:rPr lang="pt-BR" sz="2400" i="0" dirty="0">
                <a:solidFill>
                  <a:srgbClr val="0070C0"/>
                </a:solidFill>
              </a:rPr>
              <a:t> fora dos ARQUIVOS;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Não há latência em decorrência de uma troca de URL.</a:t>
            </a:r>
          </a:p>
        </p:txBody>
      </p:sp>
    </p:spTree>
    <p:extLst>
      <p:ext uri="{BB962C8B-B14F-4D97-AF65-F5344CB8AC3E}">
        <p14:creationId xmlns:p14="http://schemas.microsoft.com/office/powerpoint/2010/main" val="2347412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2852738"/>
            <a:ext cx="80772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Times New Roman" pitchFamily="18" charset="0"/>
              </a:rPr>
              <a:t>Obrigado!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783287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</a:spPr>
      <a:bodyPr anchor="ctr"/>
      <a:lstStyle>
        <a:defPPr>
          <a:defRPr i="0" dirty="0">
            <a:solidFill>
              <a:srgbClr val="00305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1" u="none" strike="noStrike" cap="none" normalizeH="0" baseline="0" smtClean="0">
            <a:ln>
              <a:noFill/>
            </a:ln>
            <a:solidFill>
              <a:srgbClr val="00497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Office\Templates\Estruturas de apresentação\Plano grafico.pot</Template>
  <TotalTime>65330</TotalTime>
  <Words>2150</Words>
  <Application>Microsoft Office PowerPoint</Application>
  <PresentationFormat>Apresentação na tela (4:3)</PresentationFormat>
  <Paragraphs>379</Paragraphs>
  <Slides>29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8" baseType="lpstr">
      <vt:lpstr>Arial</vt:lpstr>
      <vt:lpstr>Arial</vt:lpstr>
      <vt:lpstr>Arial Unicode MS</vt:lpstr>
      <vt:lpstr>Calibri</vt:lpstr>
      <vt:lpstr>Courier New</vt:lpstr>
      <vt:lpstr>Helvetica</vt:lpstr>
      <vt:lpstr>Merriweather</vt:lpstr>
      <vt:lpstr>Times New Roman</vt:lpstr>
      <vt:lpstr>Estrutura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Preservação Digital da Memória Técnico-Científica do INPE</dc:title>
  <dc:creator>lise</dc:creator>
  <cp:lastModifiedBy>Gerald Banon</cp:lastModifiedBy>
  <cp:revision>1650</cp:revision>
  <dcterms:created xsi:type="dcterms:W3CDTF">2004-05-13T13:32:28Z</dcterms:created>
  <dcterms:modified xsi:type="dcterms:W3CDTF">2021-04-07T22:05:09Z</dcterms:modified>
</cp:coreProperties>
</file>